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89" r:id="rId1"/>
  </p:sldMasterIdLst>
  <p:notesMasterIdLst>
    <p:notesMasterId r:id="rId10"/>
  </p:notesMasterIdLst>
  <p:handoutMasterIdLst>
    <p:handoutMasterId r:id="rId11"/>
  </p:handoutMasterIdLst>
  <p:sldIdLst>
    <p:sldId id="256" r:id="rId2"/>
    <p:sldId id="546" r:id="rId3"/>
    <p:sldId id="547" r:id="rId4"/>
    <p:sldId id="443" r:id="rId5"/>
    <p:sldId id="548" r:id="rId6"/>
    <p:sldId id="549" r:id="rId7"/>
    <p:sldId id="544" r:id="rId8"/>
    <p:sldId id="550" r:id="rId9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Bell Gothic Black" pitchFamily="28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Bell Gothic Black" pitchFamily="28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Bell Gothic Black" pitchFamily="28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Bell Gothic Black" pitchFamily="28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Bell Gothic Black" pitchFamily="28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Bell Gothic Black" pitchFamily="28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Bell Gothic Black" pitchFamily="28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Bell Gothic Black" pitchFamily="28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Bell Gothic Black" pitchFamily="28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696">
          <p15:clr>
            <a:srgbClr val="A4A3A4"/>
          </p15:clr>
        </p15:guide>
        <p15:guide id="2" pos="52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dy Wink" initials="AW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080"/>
    <a:srgbClr val="4A72AA"/>
    <a:srgbClr val="DCDCDC"/>
    <a:srgbClr val="DEDEDE"/>
    <a:srgbClr val="333333"/>
    <a:srgbClr val="FFFFDD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626" autoAdjust="0"/>
    <p:restoredTop sz="85000" autoAdjust="0"/>
  </p:normalViewPr>
  <p:slideViewPr>
    <p:cSldViewPr>
      <p:cViewPr>
        <p:scale>
          <a:sx n="106" d="100"/>
          <a:sy n="106" d="100"/>
        </p:scale>
        <p:origin x="-1176" y="-72"/>
      </p:cViewPr>
      <p:guideLst>
        <p:guide orient="horz" pos="3696"/>
        <p:guide pos="5280"/>
      </p:guideLst>
    </p:cSldViewPr>
  </p:slideViewPr>
  <p:outlineViewPr>
    <p:cViewPr>
      <p:scale>
        <a:sx n="33" d="100"/>
        <a:sy n="33" d="100"/>
      </p:scale>
      <p:origin x="36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D787EF8-38B9-604A-9585-25D640B97B54}" type="doc">
      <dgm:prSet loTypeId="urn:microsoft.com/office/officeart/2005/8/layout/radial4" loCatId="" qsTypeId="urn:microsoft.com/office/officeart/2005/8/quickstyle/simple5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8C56CF44-294B-A442-AE6D-B1DD1487FC47}">
      <dgm:prSet phldrT="[Text]" custT="1"/>
      <dgm:spPr/>
      <dgm:t>
        <a:bodyPr/>
        <a:lstStyle/>
        <a:p>
          <a:pPr>
            <a:lnSpc>
              <a:spcPct val="80000"/>
            </a:lnSpc>
          </a:pPr>
          <a:r>
            <a:rPr lang="en-US" sz="1800" b="1" dirty="0" smtClean="0">
              <a:solidFill>
                <a:srgbClr val="000000"/>
              </a:solidFill>
            </a:rPr>
            <a:t>ALASKA</a:t>
          </a:r>
        </a:p>
        <a:p>
          <a:pPr>
            <a:lnSpc>
              <a:spcPct val="80000"/>
            </a:lnSpc>
          </a:pPr>
          <a:r>
            <a:rPr lang="en-US" sz="1800" b="1" dirty="0" smtClean="0">
              <a:solidFill>
                <a:srgbClr val="000000"/>
              </a:solidFill>
            </a:rPr>
            <a:t>SUSTAINABLE</a:t>
          </a:r>
        </a:p>
        <a:p>
          <a:pPr>
            <a:lnSpc>
              <a:spcPct val="80000"/>
            </a:lnSpc>
          </a:pPr>
          <a:r>
            <a:rPr lang="en-US" sz="1800" b="1" dirty="0" smtClean="0">
              <a:solidFill>
                <a:srgbClr val="000000"/>
              </a:solidFill>
            </a:rPr>
            <a:t> SEAFOOD</a:t>
          </a:r>
        </a:p>
      </dgm:t>
    </dgm:pt>
    <dgm:pt modelId="{5DB7233F-681D-7B4A-ABBD-C3766C10A50A}" type="parTrans" cxnId="{E5235E82-845B-8144-956F-4617933E3094}">
      <dgm:prSet/>
      <dgm:spPr/>
      <dgm:t>
        <a:bodyPr/>
        <a:lstStyle/>
        <a:p>
          <a:pPr>
            <a:lnSpc>
              <a:spcPct val="80000"/>
            </a:lnSpc>
          </a:pPr>
          <a:endParaRPr lang="en-US" sz="1400" b="1">
            <a:solidFill>
              <a:srgbClr val="000000"/>
            </a:solidFill>
          </a:endParaRPr>
        </a:p>
      </dgm:t>
    </dgm:pt>
    <dgm:pt modelId="{FB6A6E95-4736-224C-AC45-4A5D5C7C658B}" type="sibTrans" cxnId="{E5235E82-845B-8144-956F-4617933E3094}">
      <dgm:prSet/>
      <dgm:spPr/>
      <dgm:t>
        <a:bodyPr/>
        <a:lstStyle/>
        <a:p>
          <a:pPr>
            <a:lnSpc>
              <a:spcPct val="80000"/>
            </a:lnSpc>
          </a:pPr>
          <a:endParaRPr lang="en-US" sz="1400" b="1">
            <a:solidFill>
              <a:srgbClr val="000000"/>
            </a:solidFill>
          </a:endParaRPr>
        </a:p>
      </dgm:t>
    </dgm:pt>
    <dgm:pt modelId="{1C76154B-8FAD-B140-8CF9-18AE32AB8106}">
      <dgm:prSet phldrT="[Text]" custT="1"/>
      <dgm:spPr/>
      <dgm:t>
        <a:bodyPr/>
        <a:lstStyle/>
        <a:p>
          <a:pPr>
            <a:lnSpc>
              <a:spcPct val="80000"/>
            </a:lnSpc>
          </a:pPr>
          <a:r>
            <a:rPr lang="en-US" sz="1400" b="1" dirty="0" smtClean="0">
              <a:solidFill>
                <a:srgbClr val="000000"/>
              </a:solidFill>
            </a:rPr>
            <a:t>SCIENCE-BASED FISHERIES MANAGEMENT PRACTICES </a:t>
          </a:r>
          <a:endParaRPr lang="en-US" sz="1400" b="1" dirty="0">
            <a:solidFill>
              <a:srgbClr val="000000"/>
            </a:solidFill>
          </a:endParaRPr>
        </a:p>
      </dgm:t>
    </dgm:pt>
    <dgm:pt modelId="{A9275291-EA56-0C4B-9F08-3AD0CA8EB6A6}" type="parTrans" cxnId="{C0F9768A-CB9D-994A-BED9-A3813CA17FEA}">
      <dgm:prSet/>
      <dgm:spPr/>
      <dgm:t>
        <a:bodyPr/>
        <a:lstStyle/>
        <a:p>
          <a:pPr>
            <a:lnSpc>
              <a:spcPct val="80000"/>
            </a:lnSpc>
          </a:pPr>
          <a:endParaRPr lang="en-US" sz="1400" b="1">
            <a:solidFill>
              <a:srgbClr val="000000"/>
            </a:solidFill>
          </a:endParaRPr>
        </a:p>
      </dgm:t>
    </dgm:pt>
    <dgm:pt modelId="{8869A1B5-6B02-4044-935E-E4396AD45F9B}" type="sibTrans" cxnId="{C0F9768A-CB9D-994A-BED9-A3813CA17FEA}">
      <dgm:prSet/>
      <dgm:spPr/>
      <dgm:t>
        <a:bodyPr/>
        <a:lstStyle/>
        <a:p>
          <a:pPr>
            <a:lnSpc>
              <a:spcPct val="80000"/>
            </a:lnSpc>
          </a:pPr>
          <a:endParaRPr lang="en-US" sz="1400" b="1">
            <a:solidFill>
              <a:srgbClr val="000000"/>
            </a:solidFill>
          </a:endParaRPr>
        </a:p>
      </dgm:t>
    </dgm:pt>
    <dgm:pt modelId="{579F5509-857A-6D45-AD9A-8337C09EA06B}">
      <dgm:prSet phldrT="[Text]" custT="1"/>
      <dgm:spPr/>
      <dgm:t>
        <a:bodyPr/>
        <a:lstStyle/>
        <a:p>
          <a:pPr>
            <a:lnSpc>
              <a:spcPct val="80000"/>
            </a:lnSpc>
          </a:pPr>
          <a:r>
            <a:rPr lang="en-US" sz="1400" b="1" dirty="0" smtClean="0">
              <a:solidFill>
                <a:srgbClr val="000000"/>
              </a:solidFill>
            </a:rPr>
            <a:t>FULL UTILIZATION OF THE CATCH</a:t>
          </a:r>
          <a:endParaRPr lang="en-US" sz="1400" b="1" dirty="0">
            <a:solidFill>
              <a:srgbClr val="000000"/>
            </a:solidFill>
          </a:endParaRPr>
        </a:p>
      </dgm:t>
    </dgm:pt>
    <dgm:pt modelId="{99C885B0-ABDC-064B-86CA-E575D67F5E9E}" type="parTrans" cxnId="{3EC2C33E-04B0-AA45-A4CD-7405303798E1}">
      <dgm:prSet/>
      <dgm:spPr/>
      <dgm:t>
        <a:bodyPr/>
        <a:lstStyle/>
        <a:p>
          <a:pPr>
            <a:lnSpc>
              <a:spcPct val="80000"/>
            </a:lnSpc>
          </a:pPr>
          <a:endParaRPr lang="en-US" sz="1400" b="1">
            <a:solidFill>
              <a:srgbClr val="000000"/>
            </a:solidFill>
          </a:endParaRPr>
        </a:p>
      </dgm:t>
    </dgm:pt>
    <dgm:pt modelId="{1233CB9E-36EC-584A-A641-EC8B3218208B}" type="sibTrans" cxnId="{3EC2C33E-04B0-AA45-A4CD-7405303798E1}">
      <dgm:prSet/>
      <dgm:spPr/>
      <dgm:t>
        <a:bodyPr/>
        <a:lstStyle/>
        <a:p>
          <a:pPr>
            <a:lnSpc>
              <a:spcPct val="80000"/>
            </a:lnSpc>
          </a:pPr>
          <a:endParaRPr lang="en-US" sz="1400" b="1">
            <a:solidFill>
              <a:srgbClr val="000000"/>
            </a:solidFill>
          </a:endParaRPr>
        </a:p>
      </dgm:t>
    </dgm:pt>
    <dgm:pt modelId="{E502C5BC-76E2-CB47-9C00-059B34A0B022}">
      <dgm:prSet phldrT="[Text]" custT="1"/>
      <dgm:spPr/>
      <dgm:t>
        <a:bodyPr/>
        <a:lstStyle/>
        <a:p>
          <a:pPr>
            <a:lnSpc>
              <a:spcPct val="80000"/>
            </a:lnSpc>
          </a:pPr>
          <a:r>
            <a:rPr lang="en-US" sz="1400" b="1" dirty="0" smtClean="0">
              <a:solidFill>
                <a:srgbClr val="000000"/>
              </a:solidFill>
            </a:rPr>
            <a:t>LOW CARBON FOOTPRINT OF HARVEST &amp; PROCESSING OPERATIONS</a:t>
          </a:r>
          <a:endParaRPr lang="en-US" sz="1400" b="1" dirty="0">
            <a:solidFill>
              <a:srgbClr val="000000"/>
            </a:solidFill>
          </a:endParaRPr>
        </a:p>
      </dgm:t>
    </dgm:pt>
    <dgm:pt modelId="{ED332BFF-6C79-3540-92B7-3DB6BBE4A6A7}" type="parTrans" cxnId="{DF359A9F-0E7D-9047-9B16-D311EADF0110}">
      <dgm:prSet/>
      <dgm:spPr/>
      <dgm:t>
        <a:bodyPr/>
        <a:lstStyle/>
        <a:p>
          <a:pPr>
            <a:lnSpc>
              <a:spcPct val="80000"/>
            </a:lnSpc>
          </a:pPr>
          <a:endParaRPr lang="en-US" sz="1400" b="1">
            <a:solidFill>
              <a:srgbClr val="000000"/>
            </a:solidFill>
          </a:endParaRPr>
        </a:p>
      </dgm:t>
    </dgm:pt>
    <dgm:pt modelId="{0E6AD715-AFE2-6345-9415-1BFD493BC5DF}" type="sibTrans" cxnId="{DF359A9F-0E7D-9047-9B16-D311EADF0110}">
      <dgm:prSet/>
      <dgm:spPr/>
      <dgm:t>
        <a:bodyPr/>
        <a:lstStyle/>
        <a:p>
          <a:pPr>
            <a:lnSpc>
              <a:spcPct val="80000"/>
            </a:lnSpc>
          </a:pPr>
          <a:endParaRPr lang="en-US" sz="1400" b="1">
            <a:solidFill>
              <a:srgbClr val="000000"/>
            </a:solidFill>
          </a:endParaRPr>
        </a:p>
      </dgm:t>
    </dgm:pt>
    <dgm:pt modelId="{4E06DAE0-4842-844A-A233-06D7B9378940}">
      <dgm:prSet custT="1"/>
      <dgm:spPr/>
      <dgm:t>
        <a:bodyPr/>
        <a:lstStyle/>
        <a:p>
          <a:pPr>
            <a:lnSpc>
              <a:spcPct val="80000"/>
            </a:lnSpc>
          </a:pPr>
          <a:r>
            <a:rPr lang="en-US" sz="1400" b="1" dirty="0" smtClean="0">
              <a:solidFill>
                <a:srgbClr val="000000"/>
              </a:solidFill>
            </a:rPr>
            <a:t>ECONOMIC DEVELOPMENT OF ALASKA COMMUNITIES</a:t>
          </a:r>
          <a:endParaRPr lang="en-US" sz="1400" b="1" dirty="0">
            <a:solidFill>
              <a:srgbClr val="000000"/>
            </a:solidFill>
          </a:endParaRPr>
        </a:p>
      </dgm:t>
    </dgm:pt>
    <dgm:pt modelId="{3C4F5153-4B0B-304F-9C66-B1AF48A75E3A}" type="parTrans" cxnId="{300755FB-748E-5748-BC46-03E95BA251B1}">
      <dgm:prSet/>
      <dgm:spPr/>
      <dgm:t>
        <a:bodyPr/>
        <a:lstStyle/>
        <a:p>
          <a:pPr>
            <a:lnSpc>
              <a:spcPct val="80000"/>
            </a:lnSpc>
          </a:pPr>
          <a:endParaRPr lang="en-US" sz="1400" b="1">
            <a:solidFill>
              <a:srgbClr val="000000"/>
            </a:solidFill>
          </a:endParaRPr>
        </a:p>
      </dgm:t>
    </dgm:pt>
    <dgm:pt modelId="{35F96596-49A3-6140-B0F0-5262D9CA8946}" type="sibTrans" cxnId="{300755FB-748E-5748-BC46-03E95BA251B1}">
      <dgm:prSet/>
      <dgm:spPr/>
      <dgm:t>
        <a:bodyPr/>
        <a:lstStyle/>
        <a:p>
          <a:pPr>
            <a:lnSpc>
              <a:spcPct val="80000"/>
            </a:lnSpc>
          </a:pPr>
          <a:endParaRPr lang="en-US" sz="1400" b="1">
            <a:solidFill>
              <a:srgbClr val="000000"/>
            </a:solidFill>
          </a:endParaRPr>
        </a:p>
      </dgm:t>
    </dgm:pt>
    <dgm:pt modelId="{CB2EBAD9-265B-8F47-BEA1-56DF20F05B04}">
      <dgm:prSet custT="1"/>
      <dgm:spPr/>
      <dgm:t>
        <a:bodyPr/>
        <a:lstStyle/>
        <a:p>
          <a:pPr>
            <a:lnSpc>
              <a:spcPct val="80000"/>
            </a:lnSpc>
          </a:pPr>
          <a:r>
            <a:rPr lang="en-US" sz="1400" b="1" dirty="0" smtClean="0">
              <a:solidFill>
                <a:srgbClr val="000000"/>
              </a:solidFill>
            </a:rPr>
            <a:t>SEAFOOD SECURITY  &amp; SUFFICIENCY</a:t>
          </a:r>
          <a:endParaRPr lang="en-US" sz="1400" b="1" dirty="0">
            <a:solidFill>
              <a:srgbClr val="000000"/>
            </a:solidFill>
          </a:endParaRPr>
        </a:p>
      </dgm:t>
    </dgm:pt>
    <dgm:pt modelId="{13C2894E-5EF2-5842-867D-F491A60AE411}" type="parTrans" cxnId="{BADB8ACC-8AC7-6E46-B570-38A231B5DF50}">
      <dgm:prSet/>
      <dgm:spPr/>
      <dgm:t>
        <a:bodyPr/>
        <a:lstStyle/>
        <a:p>
          <a:pPr>
            <a:lnSpc>
              <a:spcPct val="80000"/>
            </a:lnSpc>
          </a:pPr>
          <a:endParaRPr lang="en-US" sz="1400" b="1">
            <a:solidFill>
              <a:srgbClr val="000000"/>
            </a:solidFill>
          </a:endParaRPr>
        </a:p>
      </dgm:t>
    </dgm:pt>
    <dgm:pt modelId="{C3A36230-6603-B644-895D-735DABBBCF00}" type="sibTrans" cxnId="{BADB8ACC-8AC7-6E46-B570-38A231B5DF50}">
      <dgm:prSet/>
      <dgm:spPr/>
      <dgm:t>
        <a:bodyPr/>
        <a:lstStyle/>
        <a:p>
          <a:pPr>
            <a:lnSpc>
              <a:spcPct val="80000"/>
            </a:lnSpc>
          </a:pPr>
          <a:endParaRPr lang="en-US" sz="1400" b="1">
            <a:solidFill>
              <a:srgbClr val="000000"/>
            </a:solidFill>
          </a:endParaRPr>
        </a:p>
      </dgm:t>
    </dgm:pt>
    <dgm:pt modelId="{75CC13C0-C793-BC4B-BB7C-07E0E6A1BB20}">
      <dgm:prSet custT="1"/>
      <dgm:spPr/>
      <dgm:t>
        <a:bodyPr/>
        <a:lstStyle/>
        <a:p>
          <a:pPr>
            <a:lnSpc>
              <a:spcPct val="80000"/>
            </a:lnSpc>
          </a:pPr>
          <a:r>
            <a:rPr lang="en-US" sz="1400" b="1" dirty="0" smtClean="0">
              <a:solidFill>
                <a:srgbClr val="000000"/>
              </a:solidFill>
            </a:rPr>
            <a:t>LEAN MANUFACTURING OF SEAFOOD PRODUCTS</a:t>
          </a:r>
          <a:endParaRPr lang="en-US" sz="1400" b="1" dirty="0">
            <a:solidFill>
              <a:srgbClr val="000000"/>
            </a:solidFill>
          </a:endParaRPr>
        </a:p>
      </dgm:t>
    </dgm:pt>
    <dgm:pt modelId="{371ECF42-F5D1-BB43-B2FB-DF906C4C3D11}" type="parTrans" cxnId="{9F466575-8CA4-3744-B573-9EFF28B5E5A9}">
      <dgm:prSet/>
      <dgm:spPr/>
      <dgm:t>
        <a:bodyPr/>
        <a:lstStyle/>
        <a:p>
          <a:pPr>
            <a:lnSpc>
              <a:spcPct val="80000"/>
            </a:lnSpc>
          </a:pPr>
          <a:endParaRPr lang="en-US" sz="1400" b="1">
            <a:solidFill>
              <a:srgbClr val="000000"/>
            </a:solidFill>
          </a:endParaRPr>
        </a:p>
      </dgm:t>
    </dgm:pt>
    <dgm:pt modelId="{4B8F9F2A-DC1B-BC4E-AD3A-C27891E4E3CC}" type="sibTrans" cxnId="{9F466575-8CA4-3744-B573-9EFF28B5E5A9}">
      <dgm:prSet/>
      <dgm:spPr/>
      <dgm:t>
        <a:bodyPr/>
        <a:lstStyle/>
        <a:p>
          <a:pPr>
            <a:lnSpc>
              <a:spcPct val="80000"/>
            </a:lnSpc>
          </a:pPr>
          <a:endParaRPr lang="en-US" sz="1400" b="1">
            <a:solidFill>
              <a:srgbClr val="000000"/>
            </a:solidFill>
          </a:endParaRPr>
        </a:p>
      </dgm:t>
    </dgm:pt>
    <dgm:pt modelId="{CE100B10-9A01-904D-A5FB-95B0A4735763}">
      <dgm:prSet custT="1"/>
      <dgm:spPr/>
      <dgm:t>
        <a:bodyPr/>
        <a:lstStyle/>
        <a:p>
          <a:pPr>
            <a:lnSpc>
              <a:spcPct val="80000"/>
            </a:lnSpc>
          </a:pPr>
          <a:r>
            <a:rPr lang="en-US" sz="1400" b="1" dirty="0" smtClean="0">
              <a:solidFill>
                <a:srgbClr val="000000"/>
              </a:solidFill>
            </a:rPr>
            <a:t>SEAFOOD SAFETY, QUALITY &amp; NUTRITION</a:t>
          </a:r>
          <a:endParaRPr lang="en-US" sz="1400" b="1" dirty="0">
            <a:solidFill>
              <a:srgbClr val="000000"/>
            </a:solidFill>
          </a:endParaRPr>
        </a:p>
      </dgm:t>
    </dgm:pt>
    <dgm:pt modelId="{BF1FE3B9-417C-154B-A73C-E628090333C9}" type="parTrans" cxnId="{E0C4C79B-1BD5-1E4C-A90E-F45E4295996B}">
      <dgm:prSet/>
      <dgm:spPr/>
      <dgm:t>
        <a:bodyPr/>
        <a:lstStyle/>
        <a:p>
          <a:pPr>
            <a:lnSpc>
              <a:spcPct val="80000"/>
            </a:lnSpc>
          </a:pPr>
          <a:endParaRPr lang="en-US" sz="1400" b="1">
            <a:solidFill>
              <a:srgbClr val="000000"/>
            </a:solidFill>
          </a:endParaRPr>
        </a:p>
      </dgm:t>
    </dgm:pt>
    <dgm:pt modelId="{7FC32722-4799-0649-993B-D1B0F5B9A6E0}" type="sibTrans" cxnId="{E0C4C79B-1BD5-1E4C-A90E-F45E4295996B}">
      <dgm:prSet/>
      <dgm:spPr/>
      <dgm:t>
        <a:bodyPr/>
        <a:lstStyle/>
        <a:p>
          <a:pPr>
            <a:lnSpc>
              <a:spcPct val="80000"/>
            </a:lnSpc>
          </a:pPr>
          <a:endParaRPr lang="en-US" sz="1400" b="1">
            <a:solidFill>
              <a:srgbClr val="000000"/>
            </a:solidFill>
          </a:endParaRPr>
        </a:p>
      </dgm:t>
    </dgm:pt>
    <dgm:pt modelId="{8A8D5DF7-59DD-8744-B5D3-606611947F92}">
      <dgm:prSet custT="1"/>
      <dgm:spPr/>
      <dgm:t>
        <a:bodyPr/>
        <a:lstStyle/>
        <a:p>
          <a:pPr>
            <a:lnSpc>
              <a:spcPct val="80000"/>
            </a:lnSpc>
          </a:pPr>
          <a:r>
            <a:rPr lang="en-US" sz="1400" b="1" dirty="0" smtClean="0">
              <a:solidFill>
                <a:srgbClr val="000000"/>
              </a:solidFill>
            </a:rPr>
            <a:t>VESSEL SAFETY AND TRAINING OPPORTUNITIES FOR CREW MEMBERS</a:t>
          </a:r>
          <a:endParaRPr lang="en-US" sz="1400" b="1" dirty="0">
            <a:solidFill>
              <a:srgbClr val="000000"/>
            </a:solidFill>
          </a:endParaRPr>
        </a:p>
      </dgm:t>
    </dgm:pt>
    <dgm:pt modelId="{6A141CEC-CE88-3847-938A-3DBEA2EEDE13}" type="parTrans" cxnId="{0DD622CD-8DD8-654A-BF1C-94235653B788}">
      <dgm:prSet/>
      <dgm:spPr/>
      <dgm:t>
        <a:bodyPr/>
        <a:lstStyle/>
        <a:p>
          <a:pPr>
            <a:lnSpc>
              <a:spcPct val="80000"/>
            </a:lnSpc>
          </a:pPr>
          <a:endParaRPr lang="en-US" sz="1400" b="1">
            <a:solidFill>
              <a:srgbClr val="000000"/>
            </a:solidFill>
          </a:endParaRPr>
        </a:p>
      </dgm:t>
    </dgm:pt>
    <dgm:pt modelId="{15DE781C-3340-7D40-8900-1C27A2CA89BE}" type="sibTrans" cxnId="{0DD622CD-8DD8-654A-BF1C-94235653B788}">
      <dgm:prSet/>
      <dgm:spPr/>
      <dgm:t>
        <a:bodyPr/>
        <a:lstStyle/>
        <a:p>
          <a:pPr>
            <a:lnSpc>
              <a:spcPct val="80000"/>
            </a:lnSpc>
          </a:pPr>
          <a:endParaRPr lang="en-US" sz="1400" b="1">
            <a:solidFill>
              <a:srgbClr val="000000"/>
            </a:solidFill>
          </a:endParaRPr>
        </a:p>
      </dgm:t>
    </dgm:pt>
    <dgm:pt modelId="{6CBC9067-C0AD-2B40-BAF9-62C7EE1D382B}">
      <dgm:prSet custT="1"/>
      <dgm:spPr/>
      <dgm:t>
        <a:bodyPr/>
        <a:lstStyle/>
        <a:p>
          <a:pPr>
            <a:lnSpc>
              <a:spcPct val="80000"/>
            </a:lnSpc>
          </a:pPr>
          <a:r>
            <a:rPr lang="en-US" sz="1400" b="1" dirty="0" smtClean="0">
              <a:solidFill>
                <a:srgbClr val="000000"/>
              </a:solidFill>
            </a:rPr>
            <a:t>ALASKA RFM CERTIFICATION PROGRAM</a:t>
          </a:r>
          <a:endParaRPr lang="en-US" sz="1400" b="1" dirty="0">
            <a:solidFill>
              <a:srgbClr val="000000"/>
            </a:solidFill>
          </a:endParaRPr>
        </a:p>
      </dgm:t>
    </dgm:pt>
    <dgm:pt modelId="{3D1374FA-2E6C-BC49-BCF8-7F4320D3B862}" type="parTrans" cxnId="{549F0252-2AFD-2B4B-A904-3CC559389950}">
      <dgm:prSet/>
      <dgm:spPr/>
      <dgm:t>
        <a:bodyPr/>
        <a:lstStyle/>
        <a:p>
          <a:pPr>
            <a:lnSpc>
              <a:spcPct val="80000"/>
            </a:lnSpc>
          </a:pPr>
          <a:endParaRPr lang="en-US" sz="1400" b="1">
            <a:solidFill>
              <a:srgbClr val="000000"/>
            </a:solidFill>
          </a:endParaRPr>
        </a:p>
      </dgm:t>
    </dgm:pt>
    <dgm:pt modelId="{F82E0BA5-3C58-034B-AA0B-325AD4CB3246}" type="sibTrans" cxnId="{549F0252-2AFD-2B4B-A904-3CC559389950}">
      <dgm:prSet/>
      <dgm:spPr/>
      <dgm:t>
        <a:bodyPr/>
        <a:lstStyle/>
        <a:p>
          <a:pPr>
            <a:lnSpc>
              <a:spcPct val="80000"/>
            </a:lnSpc>
          </a:pPr>
          <a:endParaRPr lang="en-US" sz="1400" b="1">
            <a:solidFill>
              <a:srgbClr val="000000"/>
            </a:solidFill>
          </a:endParaRPr>
        </a:p>
      </dgm:t>
    </dgm:pt>
    <dgm:pt modelId="{57D65B80-5BA6-3A47-8928-BEDE316C82FA}" type="pres">
      <dgm:prSet presAssocID="{7D787EF8-38B9-604A-9585-25D640B97B54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D549199-1862-E648-A939-7E4A8A73EC4C}" type="pres">
      <dgm:prSet presAssocID="{8C56CF44-294B-A442-AE6D-B1DD1487FC47}" presName="centerShape" presStyleLbl="node0" presStyleIdx="0" presStyleCnt="1" custScaleX="133186" custScaleY="128313" custLinFactNeighborX="0" custLinFactNeighborY="-2951"/>
      <dgm:spPr/>
      <dgm:t>
        <a:bodyPr/>
        <a:lstStyle/>
        <a:p>
          <a:endParaRPr lang="en-US"/>
        </a:p>
      </dgm:t>
    </dgm:pt>
    <dgm:pt modelId="{F5AF4D75-B78A-094A-92BA-9CA8B170FC3B}" type="pres">
      <dgm:prSet presAssocID="{ED332BFF-6C79-3540-92B7-3DB6BBE4A6A7}" presName="parTrans" presStyleLbl="bgSibTrans2D1" presStyleIdx="0" presStyleCnt="9"/>
      <dgm:spPr/>
      <dgm:t>
        <a:bodyPr/>
        <a:lstStyle/>
        <a:p>
          <a:endParaRPr lang="en-US"/>
        </a:p>
      </dgm:t>
    </dgm:pt>
    <dgm:pt modelId="{750B43C5-AB08-384E-8813-8B6EBAB7D612}" type="pres">
      <dgm:prSet presAssocID="{E502C5BC-76E2-CB47-9C00-059B34A0B022}" presName="node" presStyleLbl="node1" presStyleIdx="0" presStyleCnt="9" custScaleX="158661" custScaleY="125280" custRadScaleRad="90528" custRadScaleInc="-1775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C7925E1-2D4D-2E4A-8574-2E09FFF0AE2A}" type="pres">
      <dgm:prSet presAssocID="{6A141CEC-CE88-3847-938A-3DBEA2EEDE13}" presName="parTrans" presStyleLbl="bgSibTrans2D1" presStyleIdx="1" presStyleCnt="9"/>
      <dgm:spPr/>
      <dgm:t>
        <a:bodyPr/>
        <a:lstStyle/>
        <a:p>
          <a:endParaRPr lang="en-US"/>
        </a:p>
      </dgm:t>
    </dgm:pt>
    <dgm:pt modelId="{FB1BBC97-93D5-5C46-AD6E-13C171EDBC69}" type="pres">
      <dgm:prSet presAssocID="{8A8D5DF7-59DD-8744-B5D3-606611947F92}" presName="node" presStyleLbl="node1" presStyleIdx="1" presStyleCnt="9" custScaleX="159346" custScaleY="126597" custRadScaleRad="93677" custRadScaleInc="-258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9F18A05-247D-6B42-B87F-4CFED4F8B46D}" type="pres">
      <dgm:prSet presAssocID="{3C4F5153-4B0B-304F-9C66-B1AF48A75E3A}" presName="parTrans" presStyleLbl="bgSibTrans2D1" presStyleIdx="2" presStyleCnt="9" custAng="21582714"/>
      <dgm:spPr/>
      <dgm:t>
        <a:bodyPr/>
        <a:lstStyle/>
        <a:p>
          <a:endParaRPr lang="en-US"/>
        </a:p>
      </dgm:t>
    </dgm:pt>
    <dgm:pt modelId="{B68D5A55-31EA-FC4E-9F08-56B889DA8925}" type="pres">
      <dgm:prSet presAssocID="{4E06DAE0-4842-844A-A233-06D7B9378940}" presName="node" presStyleLbl="node1" presStyleIdx="2" presStyleCnt="9" custScaleX="165102" custScaleY="117338" custRadScaleRad="103474" custRadScaleInc="-436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75D3233-7E31-284E-ABA8-092C9046F444}" type="pres">
      <dgm:prSet presAssocID="{3D1374FA-2E6C-BC49-BCF8-7F4320D3B862}" presName="parTrans" presStyleLbl="bgSibTrans2D1" presStyleIdx="3" presStyleCnt="9"/>
      <dgm:spPr/>
      <dgm:t>
        <a:bodyPr/>
        <a:lstStyle/>
        <a:p>
          <a:endParaRPr lang="en-US"/>
        </a:p>
      </dgm:t>
    </dgm:pt>
    <dgm:pt modelId="{12F19524-423C-2E44-9A51-45315F6E30C8}" type="pres">
      <dgm:prSet presAssocID="{6CBC9067-C0AD-2B40-BAF9-62C7EE1D382B}" presName="node" presStyleLbl="node1" presStyleIdx="3" presStyleCnt="9" custScaleX="152891" custScaleY="125332" custRadScaleRad="107337" custRadScaleInc="-3579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2A6A811-BA11-8344-8DFC-3F785E444DEF}" type="pres">
      <dgm:prSet presAssocID="{A9275291-EA56-0C4B-9F08-3AD0CA8EB6A6}" presName="parTrans" presStyleLbl="bgSibTrans2D1" presStyleIdx="4" presStyleCnt="9"/>
      <dgm:spPr/>
      <dgm:t>
        <a:bodyPr/>
        <a:lstStyle/>
        <a:p>
          <a:endParaRPr lang="en-US"/>
        </a:p>
      </dgm:t>
    </dgm:pt>
    <dgm:pt modelId="{04586FFF-14B2-C948-93BC-593C88A7FA22}" type="pres">
      <dgm:prSet presAssocID="{1C76154B-8FAD-B140-8CF9-18AE32AB8106}" presName="node" presStyleLbl="node1" presStyleIdx="4" presStyleCnt="9" custScaleX="165598" custScaleY="124500" custRadScaleRad="100010" custRadScaleInc="-422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6D1762F-97E1-6740-BB78-37E3E3662F82}" type="pres">
      <dgm:prSet presAssocID="{BF1FE3B9-417C-154B-A73C-E628090333C9}" presName="parTrans" presStyleLbl="bgSibTrans2D1" presStyleIdx="5" presStyleCnt="9"/>
      <dgm:spPr/>
      <dgm:t>
        <a:bodyPr/>
        <a:lstStyle/>
        <a:p>
          <a:endParaRPr lang="en-US"/>
        </a:p>
      </dgm:t>
    </dgm:pt>
    <dgm:pt modelId="{C0814B26-A1D9-6540-965C-7D7D4EA5850A}" type="pres">
      <dgm:prSet presAssocID="{CE100B10-9A01-904D-A5FB-95B0A4735763}" presName="node" presStyleLbl="node1" presStyleIdx="5" presStyleCnt="9" custScaleX="159583" custScaleY="113084" custRadScaleRad="106999" custRadScaleInc="3139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980DCBD-8031-1F4E-9A13-593E87EB83B9}" type="pres">
      <dgm:prSet presAssocID="{99C885B0-ABDC-064B-86CA-E575D67F5E9E}" presName="parTrans" presStyleLbl="bgSibTrans2D1" presStyleIdx="6" presStyleCnt="9"/>
      <dgm:spPr/>
      <dgm:t>
        <a:bodyPr/>
        <a:lstStyle/>
        <a:p>
          <a:endParaRPr lang="en-US"/>
        </a:p>
      </dgm:t>
    </dgm:pt>
    <dgm:pt modelId="{23D12864-5F79-6541-99E9-3E14B8E1A935}" type="pres">
      <dgm:prSet presAssocID="{579F5509-857A-6D45-AD9A-8337C09EA06B}" presName="node" presStyleLbl="node1" presStyleIdx="6" presStyleCnt="9" custScaleX="150769" custScaleY="118070" custRadScaleRad="98633" custRadScaleInc="2990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3F03051-1DA7-3749-BC7E-593F65B13447}" type="pres">
      <dgm:prSet presAssocID="{371ECF42-F5D1-BB43-B2FB-DF906C4C3D11}" presName="parTrans" presStyleLbl="bgSibTrans2D1" presStyleIdx="7" presStyleCnt="9"/>
      <dgm:spPr/>
      <dgm:t>
        <a:bodyPr/>
        <a:lstStyle/>
        <a:p>
          <a:endParaRPr lang="en-US"/>
        </a:p>
      </dgm:t>
    </dgm:pt>
    <dgm:pt modelId="{A60D7D3E-3602-C641-8FA9-07D340798A34}" type="pres">
      <dgm:prSet presAssocID="{75CC13C0-C793-BC4B-BB7C-07E0E6A1BB20}" presName="node" presStyleLbl="node1" presStyleIdx="7" presStyleCnt="9" custScaleX="156100" custScaleY="117333" custRadScaleRad="94481" custRadScaleInc="2770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B5D6447-142F-E74A-8FB5-2DD6033C38BB}" type="pres">
      <dgm:prSet presAssocID="{13C2894E-5EF2-5842-867D-F491A60AE411}" presName="parTrans" presStyleLbl="bgSibTrans2D1" presStyleIdx="8" presStyleCnt="9"/>
      <dgm:spPr/>
      <dgm:t>
        <a:bodyPr/>
        <a:lstStyle/>
        <a:p>
          <a:endParaRPr lang="en-US"/>
        </a:p>
      </dgm:t>
    </dgm:pt>
    <dgm:pt modelId="{49F215E4-762B-D844-943D-E392E397DC41}" type="pres">
      <dgm:prSet presAssocID="{CB2EBAD9-265B-8F47-BEA1-56DF20F05B04}" presName="node" presStyleLbl="node1" presStyleIdx="8" presStyleCnt="9" custScaleX="154412" custScaleY="113028" custRadScaleRad="90769" custRadScaleInc="1771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E1ACF99-BF3B-804D-BE94-D3FB7A43331D}" type="presOf" srcId="{8A8D5DF7-59DD-8744-B5D3-606611947F92}" destId="{FB1BBC97-93D5-5C46-AD6E-13C171EDBC69}" srcOrd="0" destOrd="0" presId="urn:microsoft.com/office/officeart/2005/8/layout/radial4"/>
    <dgm:cxn modelId="{C34ED412-D4FF-0646-B839-D3990221D9E9}" type="presOf" srcId="{4E06DAE0-4842-844A-A233-06D7B9378940}" destId="{B68D5A55-31EA-FC4E-9F08-56B889DA8925}" srcOrd="0" destOrd="0" presId="urn:microsoft.com/office/officeart/2005/8/layout/radial4"/>
    <dgm:cxn modelId="{09CF5341-B03D-894C-987E-C67F1E81AF64}" type="presOf" srcId="{579F5509-857A-6D45-AD9A-8337C09EA06B}" destId="{23D12864-5F79-6541-99E9-3E14B8E1A935}" srcOrd="0" destOrd="0" presId="urn:microsoft.com/office/officeart/2005/8/layout/radial4"/>
    <dgm:cxn modelId="{300755FB-748E-5748-BC46-03E95BA251B1}" srcId="{8C56CF44-294B-A442-AE6D-B1DD1487FC47}" destId="{4E06DAE0-4842-844A-A233-06D7B9378940}" srcOrd="2" destOrd="0" parTransId="{3C4F5153-4B0B-304F-9C66-B1AF48A75E3A}" sibTransId="{35F96596-49A3-6140-B0F0-5262D9CA8946}"/>
    <dgm:cxn modelId="{40F75FE7-4747-2645-98A6-8DBDEEB65AB2}" type="presOf" srcId="{6CBC9067-C0AD-2B40-BAF9-62C7EE1D382B}" destId="{12F19524-423C-2E44-9A51-45315F6E30C8}" srcOrd="0" destOrd="0" presId="urn:microsoft.com/office/officeart/2005/8/layout/radial4"/>
    <dgm:cxn modelId="{5DF81790-4A8E-0549-ADE0-21DFA7926A05}" type="presOf" srcId="{ED332BFF-6C79-3540-92B7-3DB6BBE4A6A7}" destId="{F5AF4D75-B78A-094A-92BA-9CA8B170FC3B}" srcOrd="0" destOrd="0" presId="urn:microsoft.com/office/officeart/2005/8/layout/radial4"/>
    <dgm:cxn modelId="{3EC2C33E-04B0-AA45-A4CD-7405303798E1}" srcId="{8C56CF44-294B-A442-AE6D-B1DD1487FC47}" destId="{579F5509-857A-6D45-AD9A-8337C09EA06B}" srcOrd="6" destOrd="0" parTransId="{99C885B0-ABDC-064B-86CA-E575D67F5E9E}" sibTransId="{1233CB9E-36EC-584A-A641-EC8B3218208B}"/>
    <dgm:cxn modelId="{549F0252-2AFD-2B4B-A904-3CC559389950}" srcId="{8C56CF44-294B-A442-AE6D-B1DD1487FC47}" destId="{6CBC9067-C0AD-2B40-BAF9-62C7EE1D382B}" srcOrd="3" destOrd="0" parTransId="{3D1374FA-2E6C-BC49-BCF8-7F4320D3B862}" sibTransId="{F82E0BA5-3C58-034B-AA0B-325AD4CB3246}"/>
    <dgm:cxn modelId="{04697909-6216-B548-89FE-E5433BF041AF}" type="presOf" srcId="{6A141CEC-CE88-3847-938A-3DBEA2EEDE13}" destId="{FC7925E1-2D4D-2E4A-8574-2E09FFF0AE2A}" srcOrd="0" destOrd="0" presId="urn:microsoft.com/office/officeart/2005/8/layout/radial4"/>
    <dgm:cxn modelId="{0DD622CD-8DD8-654A-BF1C-94235653B788}" srcId="{8C56CF44-294B-A442-AE6D-B1DD1487FC47}" destId="{8A8D5DF7-59DD-8744-B5D3-606611947F92}" srcOrd="1" destOrd="0" parTransId="{6A141CEC-CE88-3847-938A-3DBEA2EEDE13}" sibTransId="{15DE781C-3340-7D40-8900-1C27A2CA89BE}"/>
    <dgm:cxn modelId="{9FB0D6E5-FA0D-5643-9F9F-5BD08AB60CF0}" type="presOf" srcId="{3C4F5153-4B0B-304F-9C66-B1AF48A75E3A}" destId="{D9F18A05-247D-6B42-B87F-4CFED4F8B46D}" srcOrd="0" destOrd="0" presId="urn:microsoft.com/office/officeart/2005/8/layout/radial4"/>
    <dgm:cxn modelId="{FDCA1334-F8A3-4B4F-A93B-82EA856DBD92}" type="presOf" srcId="{1C76154B-8FAD-B140-8CF9-18AE32AB8106}" destId="{04586FFF-14B2-C948-93BC-593C88A7FA22}" srcOrd="0" destOrd="0" presId="urn:microsoft.com/office/officeart/2005/8/layout/radial4"/>
    <dgm:cxn modelId="{9F466575-8CA4-3744-B573-9EFF28B5E5A9}" srcId="{8C56CF44-294B-A442-AE6D-B1DD1487FC47}" destId="{75CC13C0-C793-BC4B-BB7C-07E0E6A1BB20}" srcOrd="7" destOrd="0" parTransId="{371ECF42-F5D1-BB43-B2FB-DF906C4C3D11}" sibTransId="{4B8F9F2A-DC1B-BC4E-AD3A-C27891E4E3CC}"/>
    <dgm:cxn modelId="{239754C5-A5C0-F946-87C7-A55125D82A9A}" type="presOf" srcId="{A9275291-EA56-0C4B-9F08-3AD0CA8EB6A6}" destId="{92A6A811-BA11-8344-8DFC-3F785E444DEF}" srcOrd="0" destOrd="0" presId="urn:microsoft.com/office/officeart/2005/8/layout/radial4"/>
    <dgm:cxn modelId="{083D79F4-286E-D540-8E4F-A3A8A3CAF9CA}" type="presOf" srcId="{CE100B10-9A01-904D-A5FB-95B0A4735763}" destId="{C0814B26-A1D9-6540-965C-7D7D4EA5850A}" srcOrd="0" destOrd="0" presId="urn:microsoft.com/office/officeart/2005/8/layout/radial4"/>
    <dgm:cxn modelId="{92DD590A-2F43-AD47-9839-C1CC617086C3}" type="presOf" srcId="{7D787EF8-38B9-604A-9585-25D640B97B54}" destId="{57D65B80-5BA6-3A47-8928-BEDE316C82FA}" srcOrd="0" destOrd="0" presId="urn:microsoft.com/office/officeart/2005/8/layout/radial4"/>
    <dgm:cxn modelId="{BADB8ACC-8AC7-6E46-B570-38A231B5DF50}" srcId="{8C56CF44-294B-A442-AE6D-B1DD1487FC47}" destId="{CB2EBAD9-265B-8F47-BEA1-56DF20F05B04}" srcOrd="8" destOrd="0" parTransId="{13C2894E-5EF2-5842-867D-F491A60AE411}" sibTransId="{C3A36230-6603-B644-895D-735DABBBCF00}"/>
    <dgm:cxn modelId="{E5235E82-845B-8144-956F-4617933E3094}" srcId="{7D787EF8-38B9-604A-9585-25D640B97B54}" destId="{8C56CF44-294B-A442-AE6D-B1DD1487FC47}" srcOrd="0" destOrd="0" parTransId="{5DB7233F-681D-7B4A-ABBD-C3766C10A50A}" sibTransId="{FB6A6E95-4736-224C-AC45-4A5D5C7C658B}"/>
    <dgm:cxn modelId="{6974907C-DC1F-9947-B65A-1B0EC5417104}" type="presOf" srcId="{13C2894E-5EF2-5842-867D-F491A60AE411}" destId="{6B5D6447-142F-E74A-8FB5-2DD6033C38BB}" srcOrd="0" destOrd="0" presId="urn:microsoft.com/office/officeart/2005/8/layout/radial4"/>
    <dgm:cxn modelId="{1D4B4E1C-7CF1-C74E-B5BE-24A0B5378512}" type="presOf" srcId="{BF1FE3B9-417C-154B-A73C-E628090333C9}" destId="{B6D1762F-97E1-6740-BB78-37E3E3662F82}" srcOrd="0" destOrd="0" presId="urn:microsoft.com/office/officeart/2005/8/layout/radial4"/>
    <dgm:cxn modelId="{DF359A9F-0E7D-9047-9B16-D311EADF0110}" srcId="{8C56CF44-294B-A442-AE6D-B1DD1487FC47}" destId="{E502C5BC-76E2-CB47-9C00-059B34A0B022}" srcOrd="0" destOrd="0" parTransId="{ED332BFF-6C79-3540-92B7-3DB6BBE4A6A7}" sibTransId="{0E6AD715-AFE2-6345-9415-1BFD493BC5DF}"/>
    <dgm:cxn modelId="{E4F93C97-79EF-BD4B-86A6-878A8BCE5436}" type="presOf" srcId="{CB2EBAD9-265B-8F47-BEA1-56DF20F05B04}" destId="{49F215E4-762B-D844-943D-E392E397DC41}" srcOrd="0" destOrd="0" presId="urn:microsoft.com/office/officeart/2005/8/layout/radial4"/>
    <dgm:cxn modelId="{E0C4C79B-1BD5-1E4C-A90E-F45E4295996B}" srcId="{8C56CF44-294B-A442-AE6D-B1DD1487FC47}" destId="{CE100B10-9A01-904D-A5FB-95B0A4735763}" srcOrd="5" destOrd="0" parTransId="{BF1FE3B9-417C-154B-A73C-E628090333C9}" sibTransId="{7FC32722-4799-0649-993B-D1B0F5B9A6E0}"/>
    <dgm:cxn modelId="{2D78D46F-6FE4-7D43-BE09-CB63E7DF8A87}" type="presOf" srcId="{75CC13C0-C793-BC4B-BB7C-07E0E6A1BB20}" destId="{A60D7D3E-3602-C641-8FA9-07D340798A34}" srcOrd="0" destOrd="0" presId="urn:microsoft.com/office/officeart/2005/8/layout/radial4"/>
    <dgm:cxn modelId="{C7EFFA8F-30C7-DD47-8790-E1E53A8011DA}" type="presOf" srcId="{8C56CF44-294B-A442-AE6D-B1DD1487FC47}" destId="{AD549199-1862-E648-A939-7E4A8A73EC4C}" srcOrd="0" destOrd="0" presId="urn:microsoft.com/office/officeart/2005/8/layout/radial4"/>
    <dgm:cxn modelId="{67A2F6D0-3B4B-FB45-8225-74D8579F1BF3}" type="presOf" srcId="{371ECF42-F5D1-BB43-B2FB-DF906C4C3D11}" destId="{33F03051-1DA7-3749-BC7E-593F65B13447}" srcOrd="0" destOrd="0" presId="urn:microsoft.com/office/officeart/2005/8/layout/radial4"/>
    <dgm:cxn modelId="{C1E8B91F-2C89-6547-B1F7-4786DC520D18}" type="presOf" srcId="{99C885B0-ABDC-064B-86CA-E575D67F5E9E}" destId="{0980DCBD-8031-1F4E-9A13-593E87EB83B9}" srcOrd="0" destOrd="0" presId="urn:microsoft.com/office/officeart/2005/8/layout/radial4"/>
    <dgm:cxn modelId="{1F314F72-D173-4A4A-B901-DC9B3E82D5F5}" type="presOf" srcId="{E502C5BC-76E2-CB47-9C00-059B34A0B022}" destId="{750B43C5-AB08-384E-8813-8B6EBAB7D612}" srcOrd="0" destOrd="0" presId="urn:microsoft.com/office/officeart/2005/8/layout/radial4"/>
    <dgm:cxn modelId="{C0F9768A-CB9D-994A-BED9-A3813CA17FEA}" srcId="{8C56CF44-294B-A442-AE6D-B1DD1487FC47}" destId="{1C76154B-8FAD-B140-8CF9-18AE32AB8106}" srcOrd="4" destOrd="0" parTransId="{A9275291-EA56-0C4B-9F08-3AD0CA8EB6A6}" sibTransId="{8869A1B5-6B02-4044-935E-E4396AD45F9B}"/>
    <dgm:cxn modelId="{120B9D08-8D2A-244C-9BE3-EA26172AEE79}" type="presOf" srcId="{3D1374FA-2E6C-BC49-BCF8-7F4320D3B862}" destId="{275D3233-7E31-284E-ABA8-092C9046F444}" srcOrd="0" destOrd="0" presId="urn:microsoft.com/office/officeart/2005/8/layout/radial4"/>
    <dgm:cxn modelId="{3CE23C18-6263-D14A-9C34-CC0AD223FD86}" type="presParOf" srcId="{57D65B80-5BA6-3A47-8928-BEDE316C82FA}" destId="{AD549199-1862-E648-A939-7E4A8A73EC4C}" srcOrd="0" destOrd="0" presId="urn:microsoft.com/office/officeart/2005/8/layout/radial4"/>
    <dgm:cxn modelId="{9A7DB075-7775-C14D-B0FB-C9FF705EE909}" type="presParOf" srcId="{57D65B80-5BA6-3A47-8928-BEDE316C82FA}" destId="{F5AF4D75-B78A-094A-92BA-9CA8B170FC3B}" srcOrd="1" destOrd="0" presId="urn:microsoft.com/office/officeart/2005/8/layout/radial4"/>
    <dgm:cxn modelId="{8DCDD0B1-2AC1-2442-91F2-612466A943E2}" type="presParOf" srcId="{57D65B80-5BA6-3A47-8928-BEDE316C82FA}" destId="{750B43C5-AB08-384E-8813-8B6EBAB7D612}" srcOrd="2" destOrd="0" presId="urn:microsoft.com/office/officeart/2005/8/layout/radial4"/>
    <dgm:cxn modelId="{A4445462-E9C2-2841-948C-EBC247B9AC2A}" type="presParOf" srcId="{57D65B80-5BA6-3A47-8928-BEDE316C82FA}" destId="{FC7925E1-2D4D-2E4A-8574-2E09FFF0AE2A}" srcOrd="3" destOrd="0" presId="urn:microsoft.com/office/officeart/2005/8/layout/radial4"/>
    <dgm:cxn modelId="{39CD7F05-7A30-1547-8A35-8EF634868948}" type="presParOf" srcId="{57D65B80-5BA6-3A47-8928-BEDE316C82FA}" destId="{FB1BBC97-93D5-5C46-AD6E-13C171EDBC69}" srcOrd="4" destOrd="0" presId="urn:microsoft.com/office/officeart/2005/8/layout/radial4"/>
    <dgm:cxn modelId="{FC3579AF-33F9-834C-B257-F383E755988C}" type="presParOf" srcId="{57D65B80-5BA6-3A47-8928-BEDE316C82FA}" destId="{D9F18A05-247D-6B42-B87F-4CFED4F8B46D}" srcOrd="5" destOrd="0" presId="urn:microsoft.com/office/officeart/2005/8/layout/radial4"/>
    <dgm:cxn modelId="{1BD0E232-8F31-694C-887F-D0FBE41B68B1}" type="presParOf" srcId="{57D65B80-5BA6-3A47-8928-BEDE316C82FA}" destId="{B68D5A55-31EA-FC4E-9F08-56B889DA8925}" srcOrd="6" destOrd="0" presId="urn:microsoft.com/office/officeart/2005/8/layout/radial4"/>
    <dgm:cxn modelId="{C015755B-620F-4E45-A218-22E2BB4B37EC}" type="presParOf" srcId="{57D65B80-5BA6-3A47-8928-BEDE316C82FA}" destId="{275D3233-7E31-284E-ABA8-092C9046F444}" srcOrd="7" destOrd="0" presId="urn:microsoft.com/office/officeart/2005/8/layout/radial4"/>
    <dgm:cxn modelId="{89B685F8-988D-D64B-8545-F1709FA0CD1D}" type="presParOf" srcId="{57D65B80-5BA6-3A47-8928-BEDE316C82FA}" destId="{12F19524-423C-2E44-9A51-45315F6E30C8}" srcOrd="8" destOrd="0" presId="urn:microsoft.com/office/officeart/2005/8/layout/radial4"/>
    <dgm:cxn modelId="{B1EED909-B67A-2340-95E6-16EFEF758222}" type="presParOf" srcId="{57D65B80-5BA6-3A47-8928-BEDE316C82FA}" destId="{92A6A811-BA11-8344-8DFC-3F785E444DEF}" srcOrd="9" destOrd="0" presId="urn:microsoft.com/office/officeart/2005/8/layout/radial4"/>
    <dgm:cxn modelId="{32ED3258-2381-B742-BA56-95D66FEDC883}" type="presParOf" srcId="{57D65B80-5BA6-3A47-8928-BEDE316C82FA}" destId="{04586FFF-14B2-C948-93BC-593C88A7FA22}" srcOrd="10" destOrd="0" presId="urn:microsoft.com/office/officeart/2005/8/layout/radial4"/>
    <dgm:cxn modelId="{B77DD1B7-D43E-974B-83AB-011C5CCEFDA7}" type="presParOf" srcId="{57D65B80-5BA6-3A47-8928-BEDE316C82FA}" destId="{B6D1762F-97E1-6740-BB78-37E3E3662F82}" srcOrd="11" destOrd="0" presId="urn:microsoft.com/office/officeart/2005/8/layout/radial4"/>
    <dgm:cxn modelId="{670B6615-89AE-2946-BEBB-BF53C2EED760}" type="presParOf" srcId="{57D65B80-5BA6-3A47-8928-BEDE316C82FA}" destId="{C0814B26-A1D9-6540-965C-7D7D4EA5850A}" srcOrd="12" destOrd="0" presId="urn:microsoft.com/office/officeart/2005/8/layout/radial4"/>
    <dgm:cxn modelId="{52F38668-15C6-3246-A25A-B421CDC1145C}" type="presParOf" srcId="{57D65B80-5BA6-3A47-8928-BEDE316C82FA}" destId="{0980DCBD-8031-1F4E-9A13-593E87EB83B9}" srcOrd="13" destOrd="0" presId="urn:microsoft.com/office/officeart/2005/8/layout/radial4"/>
    <dgm:cxn modelId="{137A32EB-0D24-794C-9F70-7E96DB3B3A0E}" type="presParOf" srcId="{57D65B80-5BA6-3A47-8928-BEDE316C82FA}" destId="{23D12864-5F79-6541-99E9-3E14B8E1A935}" srcOrd="14" destOrd="0" presId="urn:microsoft.com/office/officeart/2005/8/layout/radial4"/>
    <dgm:cxn modelId="{D9C26972-2BD3-8442-9BDC-D896011D8E8F}" type="presParOf" srcId="{57D65B80-5BA6-3A47-8928-BEDE316C82FA}" destId="{33F03051-1DA7-3749-BC7E-593F65B13447}" srcOrd="15" destOrd="0" presId="urn:microsoft.com/office/officeart/2005/8/layout/radial4"/>
    <dgm:cxn modelId="{3414D17E-3FB7-C14E-936C-15CF98328F84}" type="presParOf" srcId="{57D65B80-5BA6-3A47-8928-BEDE316C82FA}" destId="{A60D7D3E-3602-C641-8FA9-07D340798A34}" srcOrd="16" destOrd="0" presId="urn:microsoft.com/office/officeart/2005/8/layout/radial4"/>
    <dgm:cxn modelId="{E4205EF7-8915-9442-B5FF-A4627319B3C4}" type="presParOf" srcId="{57D65B80-5BA6-3A47-8928-BEDE316C82FA}" destId="{6B5D6447-142F-E74A-8FB5-2DD6033C38BB}" srcOrd="17" destOrd="0" presId="urn:microsoft.com/office/officeart/2005/8/layout/radial4"/>
    <dgm:cxn modelId="{132E170A-21C3-3D4F-82F8-23919B975889}" type="presParOf" srcId="{57D65B80-5BA6-3A47-8928-BEDE316C82FA}" destId="{49F215E4-762B-D844-943D-E392E397DC41}" srcOrd="18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549199-1862-E648-A939-7E4A8A73EC4C}">
      <dsp:nvSpPr>
        <dsp:cNvPr id="0" name=""/>
        <dsp:cNvSpPr/>
      </dsp:nvSpPr>
      <dsp:spPr>
        <a:xfrm>
          <a:off x="3195228" y="3152622"/>
          <a:ext cx="2091091" cy="2014582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8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solidFill>
                <a:srgbClr val="000000"/>
              </a:solidFill>
            </a:rPr>
            <a:t>ALASKA</a:t>
          </a:r>
        </a:p>
        <a:p>
          <a:pPr lvl="0" algn="ctr" defTabSz="800100">
            <a:lnSpc>
              <a:spcPct val="8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solidFill>
                <a:srgbClr val="000000"/>
              </a:solidFill>
            </a:rPr>
            <a:t>SUSTAINABLE</a:t>
          </a:r>
        </a:p>
        <a:p>
          <a:pPr lvl="0" algn="ctr" defTabSz="800100">
            <a:lnSpc>
              <a:spcPct val="8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solidFill>
                <a:srgbClr val="000000"/>
              </a:solidFill>
            </a:rPr>
            <a:t> SEAFOOD</a:t>
          </a:r>
        </a:p>
      </dsp:txBody>
      <dsp:txXfrm>
        <a:off x="3501461" y="3447651"/>
        <a:ext cx="1478625" cy="1424524"/>
      </dsp:txXfrm>
    </dsp:sp>
    <dsp:sp modelId="{F5AF4D75-B78A-094A-92BA-9CA8B170FC3B}">
      <dsp:nvSpPr>
        <dsp:cNvPr id="0" name=""/>
        <dsp:cNvSpPr/>
      </dsp:nvSpPr>
      <dsp:spPr>
        <a:xfrm rot="10364409">
          <a:off x="910103" y="4221802"/>
          <a:ext cx="2177176" cy="447465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750B43C5-AB08-384E-8813-8B6EBAB7D612}">
      <dsp:nvSpPr>
        <dsp:cNvPr id="0" name=""/>
        <dsp:cNvSpPr/>
      </dsp:nvSpPr>
      <dsp:spPr>
        <a:xfrm>
          <a:off x="46958" y="4032349"/>
          <a:ext cx="1743743" cy="110149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622300">
            <a:lnSpc>
              <a:spcPct val="8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>
              <a:solidFill>
                <a:srgbClr val="000000"/>
              </a:solidFill>
            </a:rPr>
            <a:t>LOW CARBON FOOTPRINT OF HARVEST &amp; PROCESSING OPERATIONS</a:t>
          </a:r>
          <a:endParaRPr lang="en-US" sz="1400" b="1" kern="1200" dirty="0">
            <a:solidFill>
              <a:srgbClr val="000000"/>
            </a:solidFill>
          </a:endParaRPr>
        </a:p>
      </dsp:txBody>
      <dsp:txXfrm>
        <a:off x="79220" y="4064611"/>
        <a:ext cx="1679219" cy="1036975"/>
      </dsp:txXfrm>
    </dsp:sp>
    <dsp:sp modelId="{FC7925E1-2D4D-2E4A-8574-2E09FFF0AE2A}">
      <dsp:nvSpPr>
        <dsp:cNvPr id="0" name=""/>
        <dsp:cNvSpPr/>
      </dsp:nvSpPr>
      <dsp:spPr>
        <a:xfrm rot="11629837">
          <a:off x="921059" y="3391396"/>
          <a:ext cx="2213707" cy="447465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FB1BBC97-93D5-5C46-AD6E-13C171EDBC69}">
      <dsp:nvSpPr>
        <dsp:cNvPr id="0" name=""/>
        <dsp:cNvSpPr/>
      </dsp:nvSpPr>
      <dsp:spPr>
        <a:xfrm>
          <a:off x="77514" y="2793993"/>
          <a:ext cx="1751272" cy="111307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622300">
            <a:lnSpc>
              <a:spcPct val="8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>
              <a:solidFill>
                <a:srgbClr val="000000"/>
              </a:solidFill>
            </a:rPr>
            <a:t>VESSEL SAFETY AND TRAINING OPPORTUNITIES FOR CREW MEMBERS</a:t>
          </a:r>
          <a:endParaRPr lang="en-US" sz="1400" b="1" kern="1200" dirty="0">
            <a:solidFill>
              <a:srgbClr val="000000"/>
            </a:solidFill>
          </a:endParaRPr>
        </a:p>
      </dsp:txBody>
      <dsp:txXfrm>
        <a:off x="110115" y="2826594"/>
        <a:ext cx="1686070" cy="1047876"/>
      </dsp:txXfrm>
    </dsp:sp>
    <dsp:sp modelId="{D9F18A05-247D-6B42-B87F-4CFED4F8B46D}">
      <dsp:nvSpPr>
        <dsp:cNvPr id="0" name=""/>
        <dsp:cNvSpPr/>
      </dsp:nvSpPr>
      <dsp:spPr>
        <a:xfrm rot="12796046">
          <a:off x="965586" y="2593279"/>
          <a:ext cx="2501100" cy="447465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B68D5A55-31EA-FC4E-9F08-56B889DA8925}">
      <dsp:nvSpPr>
        <dsp:cNvPr id="0" name=""/>
        <dsp:cNvSpPr/>
      </dsp:nvSpPr>
      <dsp:spPr>
        <a:xfrm>
          <a:off x="266723" y="1609940"/>
          <a:ext cx="1814532" cy="103167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622300">
            <a:lnSpc>
              <a:spcPct val="8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>
              <a:solidFill>
                <a:srgbClr val="000000"/>
              </a:solidFill>
            </a:rPr>
            <a:t>ECONOMIC DEVELOPMENT OF ALASKA COMMUNITIES</a:t>
          </a:r>
          <a:endParaRPr lang="en-US" sz="1400" b="1" kern="1200" dirty="0">
            <a:solidFill>
              <a:srgbClr val="000000"/>
            </a:solidFill>
          </a:endParaRPr>
        </a:p>
      </dsp:txBody>
      <dsp:txXfrm>
        <a:off x="296940" y="1640157"/>
        <a:ext cx="1754098" cy="971236"/>
      </dsp:txXfrm>
    </dsp:sp>
    <dsp:sp modelId="{275D3233-7E31-284E-ABA8-092C9046F444}">
      <dsp:nvSpPr>
        <dsp:cNvPr id="0" name=""/>
        <dsp:cNvSpPr/>
      </dsp:nvSpPr>
      <dsp:spPr>
        <a:xfrm rot="14322243">
          <a:off x="1665359" y="1830995"/>
          <a:ext cx="2591290" cy="447465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12F19524-423C-2E44-9A51-45315F6E30C8}">
      <dsp:nvSpPr>
        <dsp:cNvPr id="0" name=""/>
        <dsp:cNvSpPr/>
      </dsp:nvSpPr>
      <dsp:spPr>
        <a:xfrm>
          <a:off x="1447806" y="396626"/>
          <a:ext cx="1680329" cy="110195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622300">
            <a:lnSpc>
              <a:spcPct val="8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>
              <a:solidFill>
                <a:srgbClr val="000000"/>
              </a:solidFill>
            </a:rPr>
            <a:t>ALASKA RFM CERTIFICATION PROGRAM</a:t>
          </a:r>
          <a:endParaRPr lang="en-US" sz="1400" b="1" kern="1200" dirty="0">
            <a:solidFill>
              <a:srgbClr val="000000"/>
            </a:solidFill>
          </a:endParaRPr>
        </a:p>
      </dsp:txBody>
      <dsp:txXfrm>
        <a:off x="1480081" y="428901"/>
        <a:ext cx="1615779" cy="1037406"/>
      </dsp:txXfrm>
    </dsp:sp>
    <dsp:sp modelId="{92A6A811-BA11-8344-8DFC-3F785E444DEF}">
      <dsp:nvSpPr>
        <dsp:cNvPr id="0" name=""/>
        <dsp:cNvSpPr/>
      </dsp:nvSpPr>
      <dsp:spPr>
        <a:xfrm rot="16146159">
          <a:off x="3045843" y="1635373"/>
          <a:ext cx="2317785" cy="447465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04586FFF-14B2-C948-93BC-593C88A7FA22}">
      <dsp:nvSpPr>
        <dsp:cNvPr id="0" name=""/>
        <dsp:cNvSpPr/>
      </dsp:nvSpPr>
      <dsp:spPr>
        <a:xfrm>
          <a:off x="3276595" y="153034"/>
          <a:ext cx="1819983" cy="109464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622300">
            <a:lnSpc>
              <a:spcPct val="8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>
              <a:solidFill>
                <a:srgbClr val="000000"/>
              </a:solidFill>
            </a:rPr>
            <a:t>SCIENCE-BASED FISHERIES MANAGEMENT PRACTICES </a:t>
          </a:r>
          <a:endParaRPr lang="en-US" sz="1400" b="1" kern="1200" dirty="0">
            <a:solidFill>
              <a:srgbClr val="000000"/>
            </a:solidFill>
          </a:endParaRPr>
        </a:p>
      </dsp:txBody>
      <dsp:txXfrm>
        <a:off x="3308656" y="185095"/>
        <a:ext cx="1755861" cy="1030519"/>
      </dsp:txXfrm>
    </dsp:sp>
    <dsp:sp modelId="{B6D1762F-97E1-6740-BB78-37E3E3662F82}">
      <dsp:nvSpPr>
        <dsp:cNvPr id="0" name=""/>
        <dsp:cNvSpPr/>
      </dsp:nvSpPr>
      <dsp:spPr>
        <a:xfrm rot="18022694">
          <a:off x="4193550" y="1817411"/>
          <a:ext cx="2578434" cy="447465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C0814B26-A1D9-6540-965C-7D7D4EA5850A}">
      <dsp:nvSpPr>
        <dsp:cNvPr id="0" name=""/>
        <dsp:cNvSpPr/>
      </dsp:nvSpPr>
      <dsp:spPr>
        <a:xfrm>
          <a:off x="5257794" y="431795"/>
          <a:ext cx="1753876" cy="99426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622300">
            <a:lnSpc>
              <a:spcPct val="8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>
              <a:solidFill>
                <a:srgbClr val="000000"/>
              </a:solidFill>
            </a:rPr>
            <a:t>SEAFOOD SAFETY, QUALITY &amp; NUTRITION</a:t>
          </a:r>
          <a:endParaRPr lang="en-US" sz="1400" b="1" kern="1200" dirty="0">
            <a:solidFill>
              <a:srgbClr val="000000"/>
            </a:solidFill>
          </a:endParaRPr>
        </a:p>
      </dsp:txBody>
      <dsp:txXfrm>
        <a:off x="5286915" y="460916"/>
        <a:ext cx="1695634" cy="936026"/>
      </dsp:txXfrm>
    </dsp:sp>
    <dsp:sp modelId="{0980DCBD-8031-1F4E-9A13-593E87EB83B9}">
      <dsp:nvSpPr>
        <dsp:cNvPr id="0" name=""/>
        <dsp:cNvSpPr/>
      </dsp:nvSpPr>
      <dsp:spPr>
        <a:xfrm rot="19424797">
          <a:off x="4956717" y="2558061"/>
          <a:ext cx="2326687" cy="447465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23D12864-5F79-6541-99E9-3E14B8E1A935}">
      <dsp:nvSpPr>
        <dsp:cNvPr id="0" name=""/>
        <dsp:cNvSpPr/>
      </dsp:nvSpPr>
      <dsp:spPr>
        <a:xfrm>
          <a:off x="6229688" y="1574788"/>
          <a:ext cx="1657007" cy="103810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622300">
            <a:lnSpc>
              <a:spcPct val="8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>
              <a:solidFill>
                <a:srgbClr val="000000"/>
              </a:solidFill>
            </a:rPr>
            <a:t>FULL UTILIZATION OF THE CATCH</a:t>
          </a:r>
          <a:endParaRPr lang="en-US" sz="1400" b="1" kern="1200" dirty="0">
            <a:solidFill>
              <a:srgbClr val="000000"/>
            </a:solidFill>
          </a:endParaRPr>
        </a:p>
      </dsp:txBody>
      <dsp:txXfrm>
        <a:off x="6260093" y="1605193"/>
        <a:ext cx="1596197" cy="977296"/>
      </dsp:txXfrm>
    </dsp:sp>
    <dsp:sp modelId="{33F03051-1DA7-3749-BC7E-593F65B13447}">
      <dsp:nvSpPr>
        <dsp:cNvPr id="0" name=""/>
        <dsp:cNvSpPr/>
      </dsp:nvSpPr>
      <dsp:spPr>
        <a:xfrm rot="20791399">
          <a:off x="5351461" y="3401265"/>
          <a:ext cx="2242798" cy="447465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A60D7D3E-3602-C641-8FA9-07D340798A34}">
      <dsp:nvSpPr>
        <dsp:cNvPr id="0" name=""/>
        <dsp:cNvSpPr/>
      </dsp:nvSpPr>
      <dsp:spPr>
        <a:xfrm>
          <a:off x="6705583" y="2847843"/>
          <a:ext cx="1715597" cy="103162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622300">
            <a:lnSpc>
              <a:spcPct val="8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>
              <a:solidFill>
                <a:srgbClr val="000000"/>
              </a:solidFill>
            </a:rPr>
            <a:t>LEAN MANUFACTURING OF SEAFOOD PRODUCTS</a:t>
          </a:r>
          <a:endParaRPr lang="en-US" sz="1400" b="1" kern="1200" dirty="0">
            <a:solidFill>
              <a:srgbClr val="000000"/>
            </a:solidFill>
          </a:endParaRPr>
        </a:p>
      </dsp:txBody>
      <dsp:txXfrm>
        <a:off x="6735798" y="2878058"/>
        <a:ext cx="1655167" cy="971196"/>
      </dsp:txXfrm>
    </dsp:sp>
    <dsp:sp modelId="{6B5D6447-142F-E74A-8FB5-2DD6033C38BB}">
      <dsp:nvSpPr>
        <dsp:cNvPr id="0" name=""/>
        <dsp:cNvSpPr/>
      </dsp:nvSpPr>
      <dsp:spPr>
        <a:xfrm rot="434457">
          <a:off x="5394813" y="4221648"/>
          <a:ext cx="2185496" cy="447465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49F215E4-762B-D844-943D-E392E397DC41}">
      <dsp:nvSpPr>
        <dsp:cNvPr id="0" name=""/>
        <dsp:cNvSpPr/>
      </dsp:nvSpPr>
      <dsp:spPr>
        <a:xfrm>
          <a:off x="6723072" y="4086225"/>
          <a:ext cx="1697045" cy="99377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622300">
            <a:lnSpc>
              <a:spcPct val="8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>
              <a:solidFill>
                <a:srgbClr val="000000"/>
              </a:solidFill>
            </a:rPr>
            <a:t>SEAFOOD SECURITY  &amp; SUFFICIENCY</a:t>
          </a:r>
          <a:endParaRPr lang="en-US" sz="1400" b="1" kern="1200" dirty="0">
            <a:solidFill>
              <a:srgbClr val="000000"/>
            </a:solidFill>
          </a:endParaRPr>
        </a:p>
      </dsp:txBody>
      <dsp:txXfrm>
        <a:off x="6752179" y="4115332"/>
        <a:ext cx="1638831" cy="93556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0" hangingPunct="0">
              <a:defRPr sz="1200">
                <a:latin typeface="Bell Gothic Black" pitchFamily="16" charset="0"/>
                <a:ea typeface="ＭＳ Ｐゴシック" pitchFamily="28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0" hangingPunct="0">
              <a:defRPr sz="1200">
                <a:latin typeface="Bell Gothic Black" pitchFamily="16" charset="0"/>
                <a:ea typeface="ＭＳ Ｐゴシック" pitchFamily="28" charset="-128"/>
                <a:cs typeface="+mn-cs"/>
              </a:defRPr>
            </a:lvl1pPr>
          </a:lstStyle>
          <a:p>
            <a:pPr>
              <a:defRPr/>
            </a:pPr>
            <a:fld id="{D1786E28-D4EE-4DFF-8E7C-DF52E9C321D2}" type="datetimeFigureOut">
              <a:rPr lang="en-US"/>
              <a:pPr>
                <a:defRPr/>
              </a:pPr>
              <a:t>5/1/2015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0" hangingPunct="0">
              <a:defRPr sz="1200">
                <a:latin typeface="Bell Gothic Black" pitchFamily="16" charset="0"/>
                <a:ea typeface="ＭＳ Ｐゴシック" pitchFamily="28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0" hangingPunct="0">
              <a:defRPr sz="1200">
                <a:latin typeface="Bell Gothic Black" pitchFamily="16" charset="0"/>
                <a:ea typeface="ＭＳ Ｐゴシック" pitchFamily="28" charset="-128"/>
                <a:cs typeface="+mn-cs"/>
              </a:defRPr>
            </a:lvl1pPr>
          </a:lstStyle>
          <a:p>
            <a:pPr>
              <a:defRPr/>
            </a:pPr>
            <a:fld id="{B455010B-1775-4484-A5E8-64158798110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78510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Bell Gothic Black" pitchFamily="28" charset="0"/>
                <a:ea typeface="ＭＳ Ｐゴシック" pitchFamily="28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Bell Gothic Black" pitchFamily="28" charset="0"/>
                <a:ea typeface="ＭＳ Ｐゴシック" pitchFamily="28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049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297180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Bell Gothic Black" pitchFamily="28" charset="0"/>
                <a:ea typeface="ＭＳ Ｐゴシック" pitchFamily="28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831263"/>
            <a:ext cx="297180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Bell Gothic Black" pitchFamily="28" charset="0"/>
                <a:ea typeface="ＭＳ Ｐゴシック" pitchFamily="28" charset="-128"/>
                <a:cs typeface="+mn-cs"/>
              </a:defRPr>
            </a:lvl1pPr>
          </a:lstStyle>
          <a:p>
            <a:pPr>
              <a:defRPr/>
            </a:pPr>
            <a:fld id="{ACE10871-6378-4838-904C-9D8CF328F61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143661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Bell Gothic Black" pitchFamily="28" charset="0"/>
        <a:ea typeface="ＭＳ Ｐゴシック" pitchFamily="34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Bell Gothic Black" pitchFamily="28" charset="0"/>
        <a:ea typeface="ＭＳ Ｐゴシック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Bell Gothic Black" pitchFamily="28" charset="0"/>
        <a:ea typeface="ＭＳ Ｐゴシック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Bell Gothic Black" pitchFamily="28" charset="0"/>
        <a:ea typeface="ＭＳ Ｐゴシック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Bell Gothic Black" pitchFamily="28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D060835-7571-472D-A7CA-B3BBEDA04397}" type="slidenum">
              <a:rPr lang="en-US" smtClean="0">
                <a:ea typeface="ＭＳ Ｐゴシック" pitchFamily="34" charset="-128"/>
              </a:rPr>
              <a:pPr>
                <a:defRPr/>
              </a:pPr>
              <a:t>1</a:t>
            </a:fld>
            <a:endParaRPr lang="en-US" dirty="0" smtClean="0">
              <a:ea typeface="ＭＳ Ｐゴシック" pitchFamily="34" charset="-128"/>
            </a:endParaRPr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755388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31B05BF-57FA-4853-BD44-380120D595F3}" type="slidenum">
              <a:rPr lang="en-US" smtClean="0">
                <a:ea typeface="ＭＳ Ｐゴシック" pitchFamily="34" charset="-128"/>
              </a:rPr>
              <a:pPr>
                <a:defRPr/>
              </a:pPr>
              <a:t>2</a:t>
            </a:fld>
            <a:endParaRPr lang="en-US" dirty="0" smtClean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648843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31B05BF-57FA-4853-BD44-380120D595F3}" type="slidenum">
              <a:rPr lang="en-US" smtClean="0">
                <a:ea typeface="ＭＳ Ｐゴシック" pitchFamily="34" charset="-128"/>
              </a:rPr>
              <a:pPr>
                <a:defRPr/>
              </a:pPr>
              <a:t>3</a:t>
            </a:fld>
            <a:endParaRPr lang="en-US" dirty="0" smtClean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648843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CE10871-6378-4838-904C-9D8CF328F61A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18425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CE10871-6378-4838-904C-9D8CF328F61A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184259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CE10871-6378-4838-904C-9D8CF328F61A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184259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CE10871-6378-4838-904C-9D8CF328F61A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88580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CE10871-6378-4838-904C-9D8CF328F61A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18425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1" descr="homepage"/>
          <p:cNvPicPr>
            <a:picLocks noChangeAspect="1" noChangeArrowheads="1"/>
          </p:cNvPicPr>
          <p:nvPr userDrawn="1"/>
        </p:nvPicPr>
        <p:blipFill>
          <a:blip r:embed="rId2" cstate="print"/>
          <a:srcRect b="25000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3" descr="homepage inner"/>
          <p:cNvPicPr>
            <a:picLocks noChangeAspect="1" noChangeArrowheads="1"/>
          </p:cNvPicPr>
          <p:nvPr userDrawn="1"/>
        </p:nvPicPr>
        <p:blipFill>
          <a:blip r:embed="rId3" cstate="print"/>
          <a:srcRect l="3075" t="79340" r="4671" b="6049"/>
          <a:stretch>
            <a:fillRect/>
          </a:stretch>
        </p:blipFill>
        <p:spPr bwMode="auto">
          <a:xfrm>
            <a:off x="0" y="5410200"/>
            <a:ext cx="91440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2" descr="ASMI_WNS logo_4C®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86400" y="4876800"/>
            <a:ext cx="2514600" cy="131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371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09600" y="2590800"/>
            <a:ext cx="7315200" cy="923925"/>
          </a:xfrm>
        </p:spPr>
        <p:txBody>
          <a:bodyPr/>
          <a:lstStyle>
            <a:lvl1pPr algn="r">
              <a:defRPr sz="4000">
                <a:solidFill>
                  <a:srgbClr val="004080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4371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676400" y="3644900"/>
            <a:ext cx="6248400" cy="914400"/>
          </a:xfrm>
        </p:spPr>
        <p:txBody>
          <a:bodyPr/>
          <a:lstStyle>
            <a:lvl1pPr marL="0" indent="0" algn="r">
              <a:buFont typeface="Times" pitchFamily="28" charset="0"/>
              <a:buNone/>
              <a:defRPr sz="2500"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fld id="{838A8374-6D86-45CC-8195-8498DEC04B5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0350" y="198438"/>
            <a:ext cx="2076450" cy="57372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198438"/>
            <a:ext cx="6076950" cy="57372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fld id="{D6692F1C-4B1F-49B8-965E-8A300C2FC1F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Font typeface="Wingdings" pitchFamily="2" charset="2"/>
              <a:buChar char="q"/>
              <a:defRPr/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fld id="{ABB7BD48-F318-48EF-810A-B3F919AE4A2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fld id="{F957D62F-88D3-44F9-8BB5-F345CD6BF51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9544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9544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fld id="{451EB15F-3F2F-47E3-B572-54B9E1BE818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fld id="{0191EC08-1EA4-4813-9CAF-E15ADD5CFCB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fld id="{A94CB9E4-46E9-4468-9E13-082B4E20B13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fld id="{18FC5A22-21C7-4207-BB21-460AC39E101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fld id="{70763E52-59B4-452F-B673-C0F2D91A308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fld id="{6A6388BE-B927-45C3-9F80-2A5DD1BA472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folHlink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3" descr="homepage alt"/>
          <p:cNvPicPr>
            <a:picLocks noChangeAspect="1" noChangeArrowheads="1"/>
          </p:cNvPicPr>
          <p:nvPr/>
        </p:nvPicPr>
        <p:blipFill>
          <a:blip r:embed="rId13" cstate="print"/>
          <a:srcRect t="9999" b="22501"/>
          <a:stretch>
            <a:fillRect/>
          </a:stretch>
        </p:blipFill>
        <p:spPr bwMode="auto">
          <a:xfrm>
            <a:off x="0" y="0"/>
            <a:ext cx="9144000" cy="617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18" descr="homepage inner"/>
          <p:cNvPicPr>
            <a:picLocks noChangeAspect="1" noChangeArrowheads="1"/>
          </p:cNvPicPr>
          <p:nvPr/>
        </p:nvPicPr>
        <p:blipFill>
          <a:blip r:embed="rId14" cstate="print"/>
          <a:srcRect l="3075" t="79340" r="4671" b="6049"/>
          <a:stretch>
            <a:fillRect/>
          </a:stretch>
        </p:blipFill>
        <p:spPr bwMode="auto">
          <a:xfrm>
            <a:off x="0" y="5410200"/>
            <a:ext cx="91440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2052" name="AutoShape 6"/>
          <p:cNvCxnSpPr>
            <a:cxnSpLocks noChangeShapeType="1"/>
          </p:cNvCxnSpPr>
          <p:nvPr/>
        </p:nvCxnSpPr>
        <p:spPr bwMode="auto">
          <a:xfrm>
            <a:off x="8534400" y="0"/>
            <a:ext cx="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2053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954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42692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28600" y="6172200"/>
            <a:ext cx="1981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333333"/>
                </a:solidFill>
                <a:latin typeface="+mn-lt"/>
                <a:ea typeface="ＭＳ Ｐゴシック" pitchFamily="28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fld id="{7A0FB8B0-3C94-4F5A-9800-C3D4856C390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055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198438"/>
            <a:ext cx="8305800" cy="71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pic>
        <p:nvPicPr>
          <p:cNvPr id="2056" name="Picture 21" descr="ASMI_WNS logo_4C®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7467600" y="5911850"/>
            <a:ext cx="1371600" cy="717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16" r:id="rId1"/>
    <p:sldLayoutId id="2147483906" r:id="rId2"/>
    <p:sldLayoutId id="2147483907" r:id="rId3"/>
    <p:sldLayoutId id="2147483908" r:id="rId4"/>
    <p:sldLayoutId id="2147483909" r:id="rId5"/>
    <p:sldLayoutId id="2147483910" r:id="rId6"/>
    <p:sldLayoutId id="2147483911" r:id="rId7"/>
    <p:sldLayoutId id="2147483912" r:id="rId8"/>
    <p:sldLayoutId id="2147483913" r:id="rId9"/>
    <p:sldLayoutId id="2147483914" r:id="rId10"/>
    <p:sldLayoutId id="2147483915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bg1"/>
          </a:solidFill>
          <a:latin typeface="Optima" pitchFamily="2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bg1"/>
          </a:solidFill>
          <a:latin typeface="Optima" pitchFamily="2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bg1"/>
          </a:solidFill>
          <a:latin typeface="Optima" pitchFamily="2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bg1"/>
          </a:solidFill>
          <a:latin typeface="Optima" pitchFamily="2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 b="1">
          <a:solidFill>
            <a:schemeClr val="bg1"/>
          </a:solidFill>
          <a:latin typeface="Optima" pitchFamily="2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 b="1">
          <a:solidFill>
            <a:schemeClr val="bg1"/>
          </a:solidFill>
          <a:latin typeface="Optima" pitchFamily="2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 b="1">
          <a:solidFill>
            <a:schemeClr val="bg1"/>
          </a:solidFill>
          <a:latin typeface="Optima" pitchFamily="2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 b="1">
          <a:solidFill>
            <a:schemeClr val="bg1"/>
          </a:solidFill>
          <a:latin typeface="Optima" pitchFamily="2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0000"/>
        <a:buFont typeface="Times" pitchFamily="-84" charset="0"/>
        <a:buChar char="•"/>
        <a:defRPr>
          <a:solidFill>
            <a:srgbClr val="333333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0000"/>
        <a:buFont typeface="Times" pitchFamily="-84" charset="0"/>
        <a:buChar char="•"/>
        <a:defRPr>
          <a:solidFill>
            <a:srgbClr val="333333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0000"/>
        <a:buFont typeface="Times" pitchFamily="-84" charset="0"/>
        <a:buChar char="•"/>
        <a:defRPr>
          <a:solidFill>
            <a:srgbClr val="333333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Times" pitchFamily="-84" charset="0"/>
        <a:buChar char="•"/>
        <a:defRPr>
          <a:solidFill>
            <a:srgbClr val="333333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Font typeface="Times" pitchFamily="-84" charset="0"/>
        <a:buChar char="•"/>
        <a:defRPr>
          <a:solidFill>
            <a:srgbClr val="333333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Times" pitchFamily="28" charset="0"/>
        <a:buChar char="•"/>
        <a:defRPr>
          <a:solidFill>
            <a:srgbClr val="333333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Times" pitchFamily="28" charset="0"/>
        <a:buChar char="•"/>
        <a:defRPr>
          <a:solidFill>
            <a:srgbClr val="333333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Times" pitchFamily="28" charset="0"/>
        <a:buChar char="•"/>
        <a:defRPr>
          <a:solidFill>
            <a:srgbClr val="333333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Times" pitchFamily="28" charset="0"/>
        <a:buChar char="•"/>
        <a:defRPr>
          <a:solidFill>
            <a:srgbClr val="333333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199" y="2845777"/>
            <a:ext cx="8156575" cy="923925"/>
          </a:xfrm>
        </p:spPr>
        <p:txBody>
          <a:bodyPr/>
          <a:lstStyle/>
          <a:p>
            <a:pPr eaLnBrk="1" hangingPunct="1"/>
            <a:r>
              <a:rPr lang="en-US" sz="3600" dirty="0" smtClean="0">
                <a:solidFill>
                  <a:schemeClr val="tx1"/>
                </a:solidFill>
              </a:rPr>
              <a:t>Alaska Seafood Marketing Institute</a:t>
            </a:r>
            <a:br>
              <a:rPr lang="en-US" sz="3600" dirty="0" smtClean="0">
                <a:solidFill>
                  <a:schemeClr val="tx1"/>
                </a:solidFill>
              </a:rPr>
            </a:br>
            <a:r>
              <a:rPr lang="en-US" sz="3200" i="1" dirty="0" smtClean="0">
                <a:solidFill>
                  <a:schemeClr val="tx1"/>
                </a:solidFill>
              </a:rPr>
              <a:t>FY16 Technical Program BUDGET</a:t>
            </a:r>
            <a:endParaRPr lang="en-US" sz="3600" i="1" dirty="0" smtClean="0">
              <a:solidFill>
                <a:schemeClr val="tx1"/>
              </a:solidFill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752600" y="3770313"/>
            <a:ext cx="6480174" cy="1127125"/>
          </a:xfrm>
        </p:spPr>
        <p:txBody>
          <a:bodyPr/>
          <a:lstStyle/>
          <a:p>
            <a:pPr eaLnBrk="1" hangingPunct="1">
              <a:buFont typeface="Times" pitchFamily="-84" charset="0"/>
              <a:buNone/>
            </a:pPr>
            <a:r>
              <a:rPr lang="en-US" sz="1800" dirty="0" smtClean="0"/>
              <a:t>Alex Oliveira</a:t>
            </a:r>
            <a:br>
              <a:rPr lang="en-US" sz="1800" dirty="0" smtClean="0"/>
            </a:br>
            <a:r>
              <a:rPr lang="en-US" sz="1800" dirty="0" smtClean="0"/>
              <a:t>Technical Program Director</a:t>
            </a:r>
            <a:br>
              <a:rPr lang="en-US" sz="1800" dirty="0" smtClean="0"/>
            </a:br>
            <a:r>
              <a:rPr lang="en-US" sz="1800" dirty="0" smtClean="0"/>
              <a:t>May 5</a:t>
            </a:r>
            <a:r>
              <a:rPr lang="en-US" sz="1800" baseline="30000" dirty="0" smtClean="0"/>
              <a:t>th</a:t>
            </a:r>
            <a:r>
              <a:rPr lang="en-US" sz="1800" dirty="0" smtClean="0"/>
              <a:t>, 2015</a:t>
            </a:r>
            <a:endParaRPr lang="en-US" dirty="0" smtClean="0"/>
          </a:p>
          <a:p>
            <a:pPr eaLnBrk="1" hangingPunct="1">
              <a:buFont typeface="Times" pitchFamily="-84" charset="0"/>
              <a:buNone/>
            </a:pPr>
            <a:endParaRPr lang="en-US" dirty="0" smtClean="0"/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8048625" y="35210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dirty="0" smtClean="0"/>
              <a:t>_____ Program Budget: Overview FY15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  <a:p>
            <a:pPr>
              <a:defRPr/>
            </a:pPr>
            <a:fld id="{4C3A8A6C-848E-429F-9857-6D2A1A217943}" type="slidenum">
              <a:rPr lang="en-US"/>
              <a:pPr>
                <a:defRPr/>
              </a:pPr>
              <a:t>2</a:t>
            </a:fld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5485318"/>
              </p:ext>
            </p:extLst>
          </p:nvPr>
        </p:nvGraphicFramePr>
        <p:xfrm>
          <a:off x="304800" y="1752600"/>
          <a:ext cx="8585202" cy="4064000"/>
        </p:xfrm>
        <a:graphic>
          <a:graphicData uri="http://schemas.openxmlformats.org/drawingml/2006/table">
            <a:tbl>
              <a:tblPr/>
              <a:tblGrid>
                <a:gridCol w="2296580"/>
                <a:gridCol w="1001864"/>
                <a:gridCol w="1001864"/>
                <a:gridCol w="2296580"/>
                <a:gridCol w="1001864"/>
                <a:gridCol w="986450"/>
              </a:tblGrid>
              <a:tr h="190500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Randy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99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Alex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66700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da-DK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FY15 Budget (July 1, 2014-Feb 2015)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da-DK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FY15 Budget (Feb 2015-Jun 30, 2015)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556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Program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FY15 Budget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%Budget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Program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FY15</a:t>
                      </a:r>
                      <a:r>
                        <a:rPr lang="en-US" sz="1600" b="1" i="0" u="none" strike="noStrike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Budget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%Budget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Admin (Program Operations)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140,000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15.6%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Admin (Program Operations)*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140,000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11.0%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Sustainability Implementation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600,000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66.7%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RFM</a:t>
                      </a:r>
                      <a:r>
                        <a:rPr lang="en-US" sz="1600" b="0" i="0" u="none" strike="noStrike" baseline="3000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813,000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63.9%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Industry Training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10,000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1.1%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Industry Training</a:t>
                      </a:r>
                      <a:r>
                        <a:rPr lang="en-US" sz="1600" b="0" i="0" u="none" strike="noStrike" baseline="3000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20,000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1.6%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Trade Education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100,000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11.1%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Trade Education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100,000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7.9%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Support Materials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25,000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2.8%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Support Materials</a:t>
                      </a:r>
                      <a:r>
                        <a:rPr lang="en-US" sz="1600" b="0" i="0" u="none" strike="noStrike" baseline="3000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75,000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5.9%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</a:tr>
              <a:tr h="190500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Science, Health &amp; Nutrition Outreach/Investigations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25,000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2.8%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Science, Health, &amp; Nutrition </a:t>
                      </a:r>
                      <a:r>
                        <a:rPr lang="en-US" sz="1600" b="0" i="0" u="none" strike="noStrike" baseline="3000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125,000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9.8%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</a:tr>
              <a:tr h="1905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Outreach/Investigations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FY 15 Total (US$)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900,000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100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FY 15</a:t>
                      </a:r>
                      <a:r>
                        <a:rPr lang="en-US" sz="1600" b="1" i="0" u="none" strike="noStrike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(US$)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1,273,000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100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56941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dirty="0" smtClean="0"/>
              <a:t>_____ Proposed Budget: Overview FY16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  <a:p>
            <a:pPr>
              <a:defRPr/>
            </a:pPr>
            <a:fld id="{4C3A8A6C-848E-429F-9857-6D2A1A217943}" type="slidenum">
              <a:rPr lang="en-US"/>
              <a:pPr>
                <a:defRPr/>
              </a:pPr>
              <a:t>3</a:t>
            </a:fld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4969629"/>
              </p:ext>
            </p:extLst>
          </p:nvPr>
        </p:nvGraphicFramePr>
        <p:xfrm>
          <a:off x="228600" y="1821180"/>
          <a:ext cx="8763000" cy="3589020"/>
        </p:xfrm>
        <a:graphic>
          <a:graphicData uri="http://schemas.openxmlformats.org/drawingml/2006/table">
            <a:tbl>
              <a:tblPr/>
              <a:tblGrid>
                <a:gridCol w="2238723"/>
                <a:gridCol w="1039407"/>
                <a:gridCol w="1039407"/>
                <a:gridCol w="2382641"/>
                <a:gridCol w="1039407"/>
                <a:gridCol w="1023415"/>
              </a:tblGrid>
              <a:tr h="304800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FY15 Budget (Feb 2015-Jun 30, 2015)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FY16 Budget (July 1, 2015-Jun 30, 2016)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556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Program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FY15 </a:t>
                      </a: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Budget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%Budget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Program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FY16 </a:t>
                      </a: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Budget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%Budget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2159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Admin (Program Operations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140,000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11.0%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Admin (Program Operations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395,000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20.1%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RFM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813,000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63.9%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RFM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600,000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30.5%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Industry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Training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20,000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1.6%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Industry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Training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20,000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1.0%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Trade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Education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100,000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7.9%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Trade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Education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100,000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5.1%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Support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Materials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75,000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5.9%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Support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Materials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75,000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3.8%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Science, Health, &amp;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Nutrition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Outreach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/Investigations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125,000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9.8%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Science, Health, &amp;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Nutrition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Outreach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/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Investigations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50,000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2.5%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Certification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725,000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36.9%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FY 15</a:t>
                      </a:r>
                      <a:r>
                        <a:rPr lang="en-US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(US$)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1,273,000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100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FY 16</a:t>
                      </a:r>
                      <a:r>
                        <a:rPr lang="en-US" sz="1600" b="1" i="0" u="none" strike="noStrike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(US$) </a:t>
                      </a:r>
                      <a:r>
                        <a:rPr lang="en-US" sz="1600" b="1" i="0" u="none" strike="noStrike" baseline="3000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1,965,000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100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1143000" y="5528846"/>
            <a:ext cx="69342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baseline="30000" dirty="0">
                <a:latin typeface="+mn-lt"/>
              </a:rPr>
              <a:t>6</a:t>
            </a:r>
            <a:r>
              <a:rPr lang="en-US" sz="1600" b="1" dirty="0">
                <a:latin typeface="+mn-lt"/>
              </a:rPr>
              <a:t>FY 16 Total </a:t>
            </a:r>
            <a:r>
              <a:rPr lang="en-US" sz="1600" b="1" u="sng" dirty="0" smtClean="0">
                <a:latin typeface="+mn-lt"/>
              </a:rPr>
              <a:t>minus</a:t>
            </a:r>
            <a:r>
              <a:rPr lang="en-US" sz="1600" b="1" dirty="0" smtClean="0">
                <a:latin typeface="+mn-lt"/>
              </a:rPr>
              <a:t> </a:t>
            </a:r>
            <a:r>
              <a:rPr lang="en-US" sz="1600" b="1" dirty="0">
                <a:latin typeface="+mn-lt"/>
              </a:rPr>
              <a:t>Certification</a:t>
            </a:r>
            <a:r>
              <a:rPr lang="en-US" sz="1600" b="1" baseline="30000" dirty="0">
                <a:latin typeface="+mn-lt"/>
              </a:rPr>
              <a:t>5</a:t>
            </a:r>
            <a:r>
              <a:rPr lang="en-US" sz="1600" b="1" dirty="0">
                <a:latin typeface="+mn-lt"/>
              </a:rPr>
              <a:t> =1.215K; Budget reduction = 58K (4.6%).</a:t>
            </a:r>
            <a:endParaRPr lang="en-US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329687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>
                <a:ea typeface="ＭＳ Ｐゴシック" pitchFamily="34" charset="-128"/>
              </a:rPr>
              <a:t>______ Program Budget: Highlights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495800"/>
          </a:xfrm>
        </p:spPr>
        <p:txBody>
          <a:bodyPr/>
          <a:lstStyle/>
          <a:p>
            <a:pPr lvl="1">
              <a:buFont typeface="Wingdings" charset="2"/>
              <a:buChar char="Ø"/>
            </a:pPr>
            <a:r>
              <a:rPr lang="en-US" sz="2400" dirty="0"/>
              <a:t>I</a:t>
            </a:r>
            <a:r>
              <a:rPr lang="en-US" sz="2400" dirty="0" smtClean="0"/>
              <a:t>ncrease </a:t>
            </a:r>
            <a:r>
              <a:rPr lang="en-US" sz="2400" dirty="0"/>
              <a:t>of 374K for RFM </a:t>
            </a:r>
            <a:r>
              <a:rPr lang="en-US" sz="2400" dirty="0" smtClean="0"/>
              <a:t>will </a:t>
            </a:r>
            <a:r>
              <a:rPr lang="en-US" sz="2400" dirty="0"/>
              <a:t>support hire of Sustainability Officer and </a:t>
            </a:r>
            <a:r>
              <a:rPr lang="en-US" sz="2400" dirty="0" smtClean="0"/>
              <a:t>continue RFM </a:t>
            </a:r>
            <a:r>
              <a:rPr lang="en-US" sz="2400" dirty="0"/>
              <a:t>v2.0 </a:t>
            </a:r>
            <a:r>
              <a:rPr lang="en-US" sz="2400" dirty="0" smtClean="0"/>
              <a:t>development.</a:t>
            </a:r>
          </a:p>
          <a:p>
            <a:pPr lvl="1">
              <a:buFont typeface="Wingdings" charset="2"/>
              <a:buChar char="Ø"/>
            </a:pPr>
            <a:r>
              <a:rPr lang="en-US" sz="2400" dirty="0" smtClean="0"/>
              <a:t>Need one dedicated Technical Program support staff at ASMI. Currently 16% time </a:t>
            </a:r>
            <a:r>
              <a:rPr lang="en-US" sz="2400" smtClean="0"/>
              <a:t>of front </a:t>
            </a:r>
            <a:r>
              <a:rPr lang="en-US" sz="2400" dirty="0" smtClean="0"/>
              <a:t>desk person in Seattle + 7.5 h/week of Jeanne </a:t>
            </a:r>
            <a:r>
              <a:rPr lang="en-US" sz="2400" dirty="0" err="1" smtClean="0"/>
              <a:t>Mungle</a:t>
            </a:r>
            <a:r>
              <a:rPr lang="en-US" sz="2400" dirty="0" smtClean="0"/>
              <a:t> at Juneau Office.</a:t>
            </a:r>
          </a:p>
          <a:p>
            <a:pPr lvl="1">
              <a:buFont typeface="Wingdings" charset="2"/>
              <a:buChar char="Ø"/>
            </a:pPr>
            <a:r>
              <a:rPr lang="en-US" sz="2400" dirty="0" smtClean="0"/>
              <a:t>Support for Expert Consultant is insufficient to cover needed RFM Program activities (150K vs. min of 250K).</a:t>
            </a:r>
          </a:p>
          <a:p>
            <a:pPr lvl="2">
              <a:buFont typeface="Wingdings" charset="2"/>
              <a:buChar char="v"/>
            </a:pPr>
            <a:r>
              <a:rPr lang="en-US" sz="2400" dirty="0" smtClean="0"/>
              <a:t>Conformance Criteria Committee work requires expert assistance in area of fisheries management.</a:t>
            </a:r>
          </a:p>
          <a:p>
            <a:pPr lvl="2">
              <a:buFont typeface="Wingdings" charset="2"/>
              <a:buChar char="v"/>
            </a:pPr>
            <a:r>
              <a:rPr lang="en-US" sz="2400" dirty="0" smtClean="0"/>
              <a:t>GSSI work requires expert assistance in fisheries and chain of custody audits.</a:t>
            </a:r>
          </a:p>
          <a:p>
            <a:pPr lvl="2">
              <a:buFont typeface="Wingdings" charset="2"/>
              <a:buChar char="Ø"/>
            </a:pPr>
            <a:endParaRPr lang="en-US" sz="2400" dirty="0" smtClean="0"/>
          </a:p>
          <a:p>
            <a:pPr lvl="1">
              <a:buFont typeface="Wingdings" charset="2"/>
              <a:buChar char="Ø"/>
            </a:pPr>
            <a:endParaRPr lang="en-US" sz="2400" dirty="0" smtClean="0"/>
          </a:p>
          <a:p>
            <a:pPr>
              <a:buFont typeface="Wingdings" charset="2"/>
              <a:buChar char="Ø"/>
              <a:defRPr/>
            </a:pPr>
            <a:endParaRPr lang="en-US" sz="2400" dirty="0" smtClean="0"/>
          </a:p>
          <a:p>
            <a:pPr>
              <a:buFont typeface="Wingdings" charset="2"/>
              <a:buChar char="Ø"/>
              <a:defRPr/>
            </a:pP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>
                <a:ea typeface="ＭＳ Ｐゴシック" pitchFamily="34" charset="-128"/>
              </a:rPr>
              <a:t>______ Program Direction: A Dilemma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828800"/>
            <a:ext cx="8229600" cy="4038600"/>
          </a:xfrm>
        </p:spPr>
        <p:txBody>
          <a:bodyPr/>
          <a:lstStyle/>
          <a:p>
            <a:pPr>
              <a:buFont typeface="Wingdings" charset="2"/>
              <a:buChar char="Ø"/>
            </a:pPr>
            <a:r>
              <a:rPr lang="en-US" sz="2400" dirty="0"/>
              <a:t>Technical Committee </a:t>
            </a:r>
            <a:endParaRPr lang="en-US" sz="2400" dirty="0" smtClean="0"/>
          </a:p>
          <a:p>
            <a:pPr lvl="1">
              <a:buFont typeface="Wingdings" charset="2"/>
              <a:buChar char="v"/>
            </a:pPr>
            <a:r>
              <a:rPr lang="en-US" sz="2400" dirty="0"/>
              <a:t>I</a:t>
            </a:r>
            <a:r>
              <a:rPr lang="en-US" sz="2400" dirty="0" smtClean="0"/>
              <a:t>ncrease </a:t>
            </a:r>
            <a:r>
              <a:rPr lang="en-US" sz="2400" dirty="0"/>
              <a:t>focus on industry training, trade education, development of technical materials, science outreach and investigations, and less focus on RFM.</a:t>
            </a:r>
          </a:p>
          <a:p>
            <a:pPr>
              <a:buFont typeface="Wingdings" charset="2"/>
              <a:buChar char="Ø"/>
            </a:pPr>
            <a:r>
              <a:rPr lang="en-US" sz="2400" dirty="0" smtClean="0"/>
              <a:t>RFM Program has been main focus of Technical Program Director (80-100% time) and this won’t change for FY16.</a:t>
            </a:r>
          </a:p>
          <a:p>
            <a:pPr lvl="1">
              <a:buFont typeface="Wingdings" charset="2"/>
              <a:buChar char="v"/>
            </a:pPr>
            <a:r>
              <a:rPr lang="en-US" sz="2400" dirty="0" smtClean="0"/>
              <a:t>RFM accreditation with ANSI, GSSI pilot program, recruitment of CBs, GSSI benchmarking, revision of RFM standards, RFM PR campaign, exploring ASI accreditation to expand on CBs, etc…</a:t>
            </a:r>
            <a:endParaRPr lang="en-US" sz="2400" dirty="0"/>
          </a:p>
          <a:p>
            <a:pPr>
              <a:buFont typeface="Wingdings" charset="2"/>
              <a:buChar char="Ø"/>
              <a:defRPr/>
            </a:pPr>
            <a:endParaRPr lang="en-US" sz="2400" dirty="0" smtClean="0"/>
          </a:p>
          <a:p>
            <a:pPr>
              <a:buFont typeface="Wingdings" charset="2"/>
              <a:buChar char="Ø"/>
              <a:defRPr/>
            </a:pPr>
            <a:endParaRPr lang="en-US" sz="2400" dirty="0" smtClean="0"/>
          </a:p>
          <a:p>
            <a:pPr>
              <a:buFont typeface="Wingdings" charset="2"/>
              <a:buChar char="Ø"/>
              <a:defRPr/>
            </a:pPr>
            <a:endParaRPr lang="en-US" sz="2400" dirty="0" smtClean="0"/>
          </a:p>
          <a:p>
            <a:pPr>
              <a:buFont typeface="Wingdings" charset="2"/>
              <a:buChar char="Ø"/>
              <a:defRPr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2391395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>
                <a:ea typeface="ＭＳ Ｐゴシック" pitchFamily="34" charset="-128"/>
              </a:rPr>
              <a:t>______ RFM Program: Challenges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752600"/>
            <a:ext cx="8229600" cy="4419600"/>
          </a:xfrm>
        </p:spPr>
        <p:txBody>
          <a:bodyPr/>
          <a:lstStyle/>
          <a:p>
            <a:pPr>
              <a:buFont typeface="Wingdings" charset="2"/>
              <a:buChar char="Ø"/>
            </a:pPr>
            <a:r>
              <a:rPr lang="en-US" sz="2400" dirty="0" smtClean="0"/>
              <a:t>Insufficient human resources to support upcoming needs of RFM Program.</a:t>
            </a:r>
          </a:p>
          <a:p>
            <a:pPr>
              <a:buFont typeface="Wingdings" charset="2"/>
              <a:buChar char="Ø"/>
            </a:pPr>
            <a:r>
              <a:rPr lang="en-US" sz="2400" dirty="0" smtClean="0"/>
              <a:t>Lack of acceptance of RFM certification and seal by retailers in EU.</a:t>
            </a:r>
          </a:p>
          <a:p>
            <a:pPr>
              <a:buFont typeface="Wingdings" charset="2"/>
              <a:buChar char="Ø"/>
            </a:pPr>
            <a:r>
              <a:rPr lang="en-US" sz="2400" dirty="0" smtClean="0"/>
              <a:t>Program duplication (MSC vs. RFM):</a:t>
            </a:r>
          </a:p>
          <a:p>
            <a:pPr lvl="1">
              <a:buFont typeface="Wingdings" charset="2"/>
              <a:buChar char="v"/>
            </a:pPr>
            <a:r>
              <a:rPr lang="en-US" sz="2400" dirty="0" smtClean="0"/>
              <a:t>Burden to industry vs. choice in certification.</a:t>
            </a:r>
          </a:p>
          <a:p>
            <a:pPr>
              <a:buFont typeface="Wingdings" charset="2"/>
              <a:buChar char="Ø"/>
            </a:pPr>
            <a:r>
              <a:rPr lang="en-US" sz="2400" dirty="0" smtClean="0"/>
              <a:t>Navigating new waters – Diplomatic communication with MSC leadership:</a:t>
            </a:r>
          </a:p>
          <a:p>
            <a:pPr lvl="1">
              <a:buFont typeface="Wingdings" charset="2"/>
              <a:buChar char="v"/>
            </a:pPr>
            <a:r>
              <a:rPr lang="en-US" sz="2400" dirty="0" smtClean="0"/>
              <a:t>Reduce costs to industry on matters of Alaska fisheries certification and certified seafood.</a:t>
            </a:r>
          </a:p>
          <a:p>
            <a:pPr>
              <a:buFont typeface="Wingdings" charset="2"/>
              <a:buChar char="Ø"/>
            </a:pPr>
            <a:endParaRPr lang="en-US" sz="2400" dirty="0"/>
          </a:p>
          <a:p>
            <a:pPr>
              <a:buFont typeface="Wingdings" charset="2"/>
              <a:buChar char="Ø"/>
              <a:defRPr/>
            </a:pPr>
            <a:endParaRPr lang="en-US" sz="2400" dirty="0" smtClean="0"/>
          </a:p>
          <a:p>
            <a:pPr>
              <a:buFont typeface="Wingdings" charset="2"/>
              <a:buChar char="Ø"/>
              <a:defRPr/>
            </a:pPr>
            <a:endParaRPr lang="en-US" sz="2400" dirty="0" smtClean="0"/>
          </a:p>
          <a:p>
            <a:pPr>
              <a:buFont typeface="Wingdings" charset="2"/>
              <a:buChar char="Ø"/>
              <a:defRPr/>
            </a:pPr>
            <a:endParaRPr lang="en-US" sz="2400" dirty="0" smtClean="0"/>
          </a:p>
          <a:p>
            <a:pPr>
              <a:buFont typeface="Wingdings" charset="2"/>
              <a:buChar char="Ø"/>
              <a:defRPr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2800696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98438"/>
            <a:ext cx="8534400" cy="715962"/>
          </a:xfrm>
        </p:spPr>
        <p:txBody>
          <a:bodyPr/>
          <a:lstStyle/>
          <a:p>
            <a:r>
              <a:rPr lang="en-US" dirty="0" smtClean="0"/>
              <a:t>________ Lessons Learned: My 7-month journey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800600"/>
          </a:xfrm>
        </p:spPr>
        <p:txBody>
          <a:bodyPr/>
          <a:lstStyle/>
          <a:p>
            <a:pPr>
              <a:buFont typeface="Wingdings" charset="2"/>
              <a:buChar char="Ø"/>
            </a:pPr>
            <a:r>
              <a:rPr lang="en-US" sz="2400" dirty="0" smtClean="0"/>
              <a:t>Boston &amp; Brussels Show:</a:t>
            </a:r>
          </a:p>
          <a:p>
            <a:pPr lvl="1">
              <a:buFont typeface="Wingdings" charset="2"/>
              <a:buChar char="v"/>
            </a:pPr>
            <a:r>
              <a:rPr lang="en-US" sz="2400" dirty="0" smtClean="0"/>
              <a:t>Other seafood producing countries not outspoken on eco-label challenges in marketplace.</a:t>
            </a:r>
          </a:p>
          <a:p>
            <a:pPr lvl="1">
              <a:buFont typeface="Wingdings" charset="2"/>
              <a:buChar char="v"/>
            </a:pPr>
            <a:r>
              <a:rPr lang="en-US" sz="2400" dirty="0" smtClean="0"/>
              <a:t>Unsure if NOAA will ever take on the role of owner of “US-wide seafood certification program”.</a:t>
            </a:r>
          </a:p>
          <a:p>
            <a:pPr lvl="1">
              <a:buFont typeface="Wingdings" charset="2"/>
              <a:buChar char="v"/>
            </a:pPr>
            <a:r>
              <a:rPr lang="en-US" sz="2400" dirty="0" smtClean="0"/>
              <a:t>Retailers control requests for Chain of Custody audits.</a:t>
            </a:r>
          </a:p>
          <a:p>
            <a:pPr lvl="1">
              <a:buFont typeface="Wingdings" charset="2"/>
              <a:buChar char="v"/>
            </a:pPr>
            <a:r>
              <a:rPr lang="en-US" sz="2400" dirty="0" smtClean="0"/>
              <a:t>Introducing RFM Seal in markets not controlled by MSC is the route to gain market acceptance.</a:t>
            </a:r>
          </a:p>
          <a:p>
            <a:pPr>
              <a:buFont typeface="Wingdings" charset="2"/>
              <a:buChar char="Ø"/>
            </a:pPr>
            <a:r>
              <a:rPr lang="en-US" sz="2400" dirty="0" smtClean="0"/>
              <a:t>Milan Food Expo 2.0 - ‘The edge factor’:</a:t>
            </a:r>
          </a:p>
          <a:p>
            <a:pPr lvl="1">
              <a:buFont typeface="Wingdings" charset="2"/>
              <a:buChar char="v"/>
            </a:pPr>
            <a:r>
              <a:rPr lang="en-US" sz="2400" dirty="0" smtClean="0"/>
              <a:t>Exposure of Alaska seafood and RFM message</a:t>
            </a:r>
          </a:p>
          <a:p>
            <a:pPr lvl="1">
              <a:buFont typeface="Wingdings" charset="2"/>
              <a:buChar char="v"/>
            </a:pPr>
            <a:r>
              <a:rPr lang="en-US" sz="2400" dirty="0" smtClean="0"/>
              <a:t>Participation in US Pavilion keeping Alaska</a:t>
            </a:r>
          </a:p>
          <a:p>
            <a:pPr marL="344487" lvl="1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				‘on the map’</a:t>
            </a:r>
          </a:p>
          <a:p>
            <a:pPr lvl="1">
              <a:buFont typeface="Wingdings" charset="2"/>
              <a:buChar char="v"/>
            </a:pPr>
            <a:endParaRPr lang="en-US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ABB7BD48-F318-48EF-810A-B3F919AE4A2B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7945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>
                <a:ea typeface="ＭＳ Ｐゴシック" pitchFamily="34" charset="-128"/>
              </a:rPr>
              <a:t>______ Alaska Sustainable Seafood: My View</a:t>
            </a: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237325049"/>
              </p:ext>
            </p:extLst>
          </p:nvPr>
        </p:nvGraphicFramePr>
        <p:xfrm>
          <a:off x="304800" y="1549400"/>
          <a:ext cx="8458200" cy="5537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839965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notherraisin">
  <a:themeElements>
    <a:clrScheme name="">
      <a:dk1>
        <a:srgbClr val="004080"/>
      </a:dk1>
      <a:lt1>
        <a:srgbClr val="FFFFFF"/>
      </a:lt1>
      <a:dk2>
        <a:srgbClr val="FFFFFF"/>
      </a:dk2>
      <a:lt2>
        <a:srgbClr val="808080"/>
      </a:lt2>
      <a:accent1>
        <a:srgbClr val="000000"/>
      </a:accent1>
      <a:accent2>
        <a:srgbClr val="669999"/>
      </a:accent2>
      <a:accent3>
        <a:srgbClr val="FFFFFF"/>
      </a:accent3>
      <a:accent4>
        <a:srgbClr val="00356C"/>
      </a:accent4>
      <a:accent5>
        <a:srgbClr val="AAAAAA"/>
      </a:accent5>
      <a:accent6>
        <a:srgbClr val="5C8A8A"/>
      </a:accent6>
      <a:hlink>
        <a:srgbClr val="7E9CE8"/>
      </a:hlink>
      <a:folHlink>
        <a:srgbClr val="D8D8EC"/>
      </a:folHlink>
    </a:clrScheme>
    <a:fontScheme name="Anotherraisin">
      <a:majorFont>
        <a:latin typeface="Optima"/>
        <a:ea typeface=""/>
        <a:cs typeface=""/>
      </a:majorFont>
      <a:minorFont>
        <a:latin typeface="Opti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Bell Gothic Black" pitchFamily="28" charset="0"/>
            <a:ea typeface="ＭＳ Ｐゴシック" pitchFamily="28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Bell Gothic Black" pitchFamily="28" charset="0"/>
            <a:ea typeface="ＭＳ Ｐゴシック" pitchFamily="28" charset="-128"/>
          </a:defRPr>
        </a:defPPr>
      </a:lstStyle>
    </a:lnDef>
  </a:objectDefaults>
  <a:extraClrSchemeLst>
    <a:extraClrScheme>
      <a:clrScheme name="Anotherraisin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notherraisin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notherraisin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notherraisin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notherraisin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notherraisin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notherraisin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notherraisin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notherraisin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notherraisin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Ryan:Users:Ryan:Desktop:Anotherraisin.pot</Template>
  <TotalTime>15240</TotalTime>
  <Words>699</Words>
  <Application>Microsoft Office PowerPoint</Application>
  <PresentationFormat>On-screen Show (4:3)</PresentationFormat>
  <Paragraphs>182</Paragraphs>
  <Slides>8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Anotherraisin</vt:lpstr>
      <vt:lpstr>Alaska Seafood Marketing Institute FY16 Technical Program BUDGET</vt:lpstr>
      <vt:lpstr>_____ Program Budget: Overview FY15</vt:lpstr>
      <vt:lpstr>_____ Proposed Budget: Overview FY16</vt:lpstr>
      <vt:lpstr>______ Program Budget: Highlights</vt:lpstr>
      <vt:lpstr>______ Program Direction: A Dilemma</vt:lpstr>
      <vt:lpstr>______ RFM Program: Challenges</vt:lpstr>
      <vt:lpstr>________ Lessons Learned: My 7-month journey</vt:lpstr>
      <vt:lpstr>______ Alaska Sustainable Seafood: My View</vt:lpstr>
    </vt:vector>
  </TitlesOfParts>
  <Company>Ryan Schiedermayer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Umass Chef Conference 2014</dc:title>
  <dc:subject>Alaska Seafood on Campus</dc:subject>
  <dc:creator>Jann Dickerson</dc:creator>
  <cp:lastModifiedBy>Deb Tempel</cp:lastModifiedBy>
  <cp:revision>589</cp:revision>
  <cp:lastPrinted>2015-05-01T17:57:16Z</cp:lastPrinted>
  <dcterms:created xsi:type="dcterms:W3CDTF">2009-06-30T17:58:42Z</dcterms:created>
  <dcterms:modified xsi:type="dcterms:W3CDTF">2015-05-01T18:23:26Z</dcterms:modified>
</cp:coreProperties>
</file>