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8" r:id="rId2"/>
    <p:sldId id="257" r:id="rId3"/>
    <p:sldId id="258" r:id="rId4"/>
    <p:sldId id="260" r:id="rId5"/>
    <p:sldId id="267" r:id="rId6"/>
    <p:sldId id="269" r:id="rId7"/>
    <p:sldId id="26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35" autoAdjust="0"/>
  </p:normalViewPr>
  <p:slideViewPr>
    <p:cSldViewPr>
      <p:cViewPr>
        <p:scale>
          <a:sx n="82" d="100"/>
          <a:sy n="82" d="100"/>
        </p:scale>
        <p:origin x="11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E6B66-4B4E-4FA4-81FC-B35DBE75AB20}" type="doc">
      <dgm:prSet loTypeId="urn:microsoft.com/office/officeart/2005/8/layout/venn1" loCatId="relationship" qsTypeId="urn:microsoft.com/office/officeart/2005/8/quickstyle/simple1" qsCatId="simple" csTypeId="urn:microsoft.com/office/officeart/2005/8/colors/accent5_3" csCatId="accent5" phldr="1"/>
      <dgm:spPr/>
      <dgm:t>
        <a:bodyPr/>
        <a:lstStyle/>
        <a:p>
          <a:endParaRPr lang="en-US"/>
        </a:p>
      </dgm:t>
    </dgm:pt>
    <dgm:pt modelId="{BFF191FD-532A-4902-B2E3-232B4A638C48}">
      <dgm:prSet phldrT="[Text]" custT="1"/>
      <dgm:spPr>
        <a:solidFill>
          <a:srgbClr val="254061">
            <a:alpha val="50000"/>
          </a:srgbClr>
        </a:solidFill>
      </dgm:spPr>
      <dgm:t>
        <a:bodyPr/>
        <a:lstStyle/>
        <a:p>
          <a:endParaRPr lang="en-US" sz="2400" b="1" dirty="0">
            <a:solidFill>
              <a:schemeClr val="bg1"/>
            </a:solidFill>
            <a:latin typeface="Times New Roman" panose="02020603050405020304" pitchFamily="18" charset="0"/>
            <a:cs typeface="Times New Roman" panose="02020603050405020304" pitchFamily="18" charset="0"/>
          </a:endParaRPr>
        </a:p>
      </dgm:t>
    </dgm:pt>
    <dgm:pt modelId="{B06D6C03-3589-44CF-B76C-0E249462E3A6}" type="parTrans" cxnId="{F7282649-3C7B-47BD-89E0-37F1926BC941}">
      <dgm:prSet/>
      <dgm:spPr/>
      <dgm:t>
        <a:bodyPr/>
        <a:lstStyle/>
        <a:p>
          <a:endParaRPr lang="en-US" sz="2400" b="1">
            <a:solidFill>
              <a:schemeClr val="bg1"/>
            </a:solidFill>
            <a:latin typeface="Times New Roman" panose="02020603050405020304" pitchFamily="18" charset="0"/>
            <a:cs typeface="Times New Roman" panose="02020603050405020304" pitchFamily="18" charset="0"/>
          </a:endParaRPr>
        </a:p>
      </dgm:t>
    </dgm:pt>
    <dgm:pt modelId="{84EB9F37-C421-4F51-A46D-7D3B0A6F7227}" type="sibTrans" cxnId="{F7282649-3C7B-47BD-89E0-37F1926BC941}">
      <dgm:prSet/>
      <dgm:spPr/>
      <dgm:t>
        <a:bodyPr/>
        <a:lstStyle/>
        <a:p>
          <a:endParaRPr lang="en-US" sz="2400" b="1">
            <a:solidFill>
              <a:schemeClr val="bg1"/>
            </a:solidFill>
            <a:latin typeface="Times New Roman" panose="02020603050405020304" pitchFamily="18" charset="0"/>
            <a:cs typeface="Times New Roman" panose="02020603050405020304" pitchFamily="18" charset="0"/>
          </a:endParaRPr>
        </a:p>
      </dgm:t>
    </dgm:pt>
    <dgm:pt modelId="{5244AE27-7E53-4C61-83B3-8698DE3A8660}">
      <dgm:prSet phldrT="[Text]" custT="1"/>
      <dgm:spPr>
        <a:solidFill>
          <a:srgbClr val="254061">
            <a:alpha val="50000"/>
          </a:srgbClr>
        </a:solidFill>
      </dgm:spPr>
      <dgm:t>
        <a:bodyPr/>
        <a:lstStyle/>
        <a:p>
          <a:endParaRPr lang="en-US" sz="2400" b="1" dirty="0">
            <a:solidFill>
              <a:schemeClr val="bg1"/>
            </a:solidFill>
            <a:latin typeface="Times New Roman" panose="02020603050405020304" pitchFamily="18" charset="0"/>
            <a:cs typeface="Times New Roman" panose="02020603050405020304" pitchFamily="18" charset="0"/>
          </a:endParaRPr>
        </a:p>
      </dgm:t>
    </dgm:pt>
    <dgm:pt modelId="{45FAB528-C506-4DC9-97B3-833B54FC02DF}" type="parTrans" cxnId="{D4D9D2F9-38B0-4600-86BD-34BC265EA7A8}">
      <dgm:prSet/>
      <dgm:spPr/>
      <dgm:t>
        <a:bodyPr/>
        <a:lstStyle/>
        <a:p>
          <a:endParaRPr lang="en-US" sz="2400" b="1">
            <a:solidFill>
              <a:schemeClr val="bg1"/>
            </a:solidFill>
            <a:latin typeface="Times New Roman" panose="02020603050405020304" pitchFamily="18" charset="0"/>
            <a:cs typeface="Times New Roman" panose="02020603050405020304" pitchFamily="18" charset="0"/>
          </a:endParaRPr>
        </a:p>
      </dgm:t>
    </dgm:pt>
    <dgm:pt modelId="{11B96531-8F55-4E06-A288-9F2299A58ED5}" type="sibTrans" cxnId="{D4D9D2F9-38B0-4600-86BD-34BC265EA7A8}">
      <dgm:prSet/>
      <dgm:spPr/>
      <dgm:t>
        <a:bodyPr/>
        <a:lstStyle/>
        <a:p>
          <a:endParaRPr lang="en-US" sz="2400" b="1">
            <a:solidFill>
              <a:schemeClr val="bg1"/>
            </a:solidFill>
            <a:latin typeface="Times New Roman" panose="02020603050405020304" pitchFamily="18" charset="0"/>
            <a:cs typeface="Times New Roman" panose="02020603050405020304" pitchFamily="18" charset="0"/>
          </a:endParaRPr>
        </a:p>
      </dgm:t>
    </dgm:pt>
    <dgm:pt modelId="{D7940380-52E0-491A-BF35-29D56272F82E}">
      <dgm:prSet phldrT="[Text]" custT="1"/>
      <dgm:spPr>
        <a:solidFill>
          <a:srgbClr val="254061">
            <a:alpha val="50000"/>
          </a:srgbClr>
        </a:solidFill>
      </dgm:spPr>
      <dgm:t>
        <a:bodyPr/>
        <a:lstStyle/>
        <a:p>
          <a:endParaRPr lang="en-US" sz="2400" b="1" dirty="0">
            <a:solidFill>
              <a:schemeClr val="bg1"/>
            </a:solidFill>
            <a:latin typeface="Times New Roman" panose="02020603050405020304" pitchFamily="18" charset="0"/>
            <a:cs typeface="Times New Roman" panose="02020603050405020304" pitchFamily="18" charset="0"/>
          </a:endParaRPr>
        </a:p>
      </dgm:t>
    </dgm:pt>
    <dgm:pt modelId="{8B16F425-5574-4464-B9E0-B9BEC85AAC31}" type="parTrans" cxnId="{A26D3000-9347-46EB-897D-C3502E7B41A9}">
      <dgm:prSet/>
      <dgm:spPr/>
      <dgm:t>
        <a:bodyPr/>
        <a:lstStyle/>
        <a:p>
          <a:endParaRPr lang="en-US" sz="2400" b="1">
            <a:solidFill>
              <a:schemeClr val="bg1"/>
            </a:solidFill>
            <a:latin typeface="Times New Roman" panose="02020603050405020304" pitchFamily="18" charset="0"/>
            <a:cs typeface="Times New Roman" panose="02020603050405020304" pitchFamily="18" charset="0"/>
          </a:endParaRPr>
        </a:p>
      </dgm:t>
    </dgm:pt>
    <dgm:pt modelId="{E6618D96-3226-49C8-924B-B9EAA012E9BE}" type="sibTrans" cxnId="{A26D3000-9347-46EB-897D-C3502E7B41A9}">
      <dgm:prSet/>
      <dgm:spPr/>
      <dgm:t>
        <a:bodyPr/>
        <a:lstStyle/>
        <a:p>
          <a:endParaRPr lang="en-US" sz="2400" b="1">
            <a:solidFill>
              <a:schemeClr val="bg1"/>
            </a:solidFill>
            <a:latin typeface="Times New Roman" panose="02020603050405020304" pitchFamily="18" charset="0"/>
            <a:cs typeface="Times New Roman" panose="02020603050405020304" pitchFamily="18" charset="0"/>
          </a:endParaRPr>
        </a:p>
      </dgm:t>
    </dgm:pt>
    <dgm:pt modelId="{100DBFA6-F831-4150-A8D6-0D63F9B2F466}">
      <dgm:prSet phldrT="[Text]" custT="1"/>
      <dgm:spPr>
        <a:solidFill>
          <a:srgbClr val="254061">
            <a:alpha val="50000"/>
          </a:srgbClr>
        </a:solidFill>
      </dgm:spPr>
      <dgm:t>
        <a:bodyPr/>
        <a:lstStyle/>
        <a:p>
          <a:endParaRPr lang="en-US" sz="2400" b="1" dirty="0">
            <a:solidFill>
              <a:schemeClr val="bg1"/>
            </a:solidFill>
            <a:latin typeface="Times New Roman" panose="02020603050405020304" pitchFamily="18" charset="0"/>
            <a:cs typeface="Times New Roman" panose="02020603050405020304" pitchFamily="18" charset="0"/>
          </a:endParaRPr>
        </a:p>
      </dgm:t>
    </dgm:pt>
    <dgm:pt modelId="{EF6DC605-BD1F-45AD-95FB-305DA7369842}" type="parTrans" cxnId="{395C621C-B206-4807-A90D-32418A2098E9}">
      <dgm:prSet/>
      <dgm:spPr/>
      <dgm:t>
        <a:bodyPr/>
        <a:lstStyle/>
        <a:p>
          <a:endParaRPr lang="en-US" sz="2400" b="1">
            <a:solidFill>
              <a:schemeClr val="bg1"/>
            </a:solidFill>
            <a:latin typeface="Times New Roman" panose="02020603050405020304" pitchFamily="18" charset="0"/>
            <a:cs typeface="Times New Roman" panose="02020603050405020304" pitchFamily="18" charset="0"/>
          </a:endParaRPr>
        </a:p>
      </dgm:t>
    </dgm:pt>
    <dgm:pt modelId="{795CA40A-1CB7-4C83-B3FC-8A8CE7D57E0D}" type="sibTrans" cxnId="{395C621C-B206-4807-A90D-32418A2098E9}">
      <dgm:prSet/>
      <dgm:spPr/>
      <dgm:t>
        <a:bodyPr/>
        <a:lstStyle/>
        <a:p>
          <a:endParaRPr lang="en-US" sz="2400" b="1">
            <a:solidFill>
              <a:schemeClr val="bg1"/>
            </a:solidFill>
            <a:latin typeface="Times New Roman" panose="02020603050405020304" pitchFamily="18" charset="0"/>
            <a:cs typeface="Times New Roman" panose="02020603050405020304" pitchFamily="18" charset="0"/>
          </a:endParaRPr>
        </a:p>
      </dgm:t>
    </dgm:pt>
    <dgm:pt modelId="{0C3960D5-E5D9-4BA9-9C04-6B589BA2B644}" type="pres">
      <dgm:prSet presAssocID="{CDCE6B66-4B4E-4FA4-81FC-B35DBE75AB20}" presName="compositeShape" presStyleCnt="0">
        <dgm:presLayoutVars>
          <dgm:chMax val="7"/>
          <dgm:dir/>
          <dgm:resizeHandles val="exact"/>
        </dgm:presLayoutVars>
      </dgm:prSet>
      <dgm:spPr/>
      <dgm:t>
        <a:bodyPr/>
        <a:lstStyle/>
        <a:p>
          <a:endParaRPr lang="en-US"/>
        </a:p>
      </dgm:t>
    </dgm:pt>
    <dgm:pt modelId="{2459BF6B-2D14-4742-B726-56C8595DA200}" type="pres">
      <dgm:prSet presAssocID="{BFF191FD-532A-4902-B2E3-232B4A638C48}" presName="circ1" presStyleLbl="vennNode1" presStyleIdx="0" presStyleCnt="4"/>
      <dgm:spPr/>
      <dgm:t>
        <a:bodyPr/>
        <a:lstStyle/>
        <a:p>
          <a:endParaRPr lang="en-US"/>
        </a:p>
      </dgm:t>
    </dgm:pt>
    <dgm:pt modelId="{CE2E9E2B-B41E-4D30-901F-4DCBD6173C8D}" type="pres">
      <dgm:prSet presAssocID="{BFF191FD-532A-4902-B2E3-232B4A638C48}" presName="circ1Tx" presStyleLbl="revTx" presStyleIdx="0" presStyleCnt="0">
        <dgm:presLayoutVars>
          <dgm:chMax val="0"/>
          <dgm:chPref val="0"/>
          <dgm:bulletEnabled val="1"/>
        </dgm:presLayoutVars>
      </dgm:prSet>
      <dgm:spPr/>
      <dgm:t>
        <a:bodyPr/>
        <a:lstStyle/>
        <a:p>
          <a:endParaRPr lang="en-US"/>
        </a:p>
      </dgm:t>
    </dgm:pt>
    <dgm:pt modelId="{C89ACDE3-AEE3-43AE-BE75-E0F0BBA2D7E7}" type="pres">
      <dgm:prSet presAssocID="{5244AE27-7E53-4C61-83B3-8698DE3A8660}" presName="circ2" presStyleLbl="vennNode1" presStyleIdx="1" presStyleCnt="4" custLinFactNeighborX="-2340" custLinFactNeighborY="978"/>
      <dgm:spPr/>
      <dgm:t>
        <a:bodyPr/>
        <a:lstStyle/>
        <a:p>
          <a:endParaRPr lang="en-US"/>
        </a:p>
      </dgm:t>
    </dgm:pt>
    <dgm:pt modelId="{FF52BA9C-3136-4D8E-8625-33B9196E95C7}" type="pres">
      <dgm:prSet presAssocID="{5244AE27-7E53-4C61-83B3-8698DE3A8660}" presName="circ2Tx" presStyleLbl="revTx" presStyleIdx="0" presStyleCnt="0">
        <dgm:presLayoutVars>
          <dgm:chMax val="0"/>
          <dgm:chPref val="0"/>
          <dgm:bulletEnabled val="1"/>
        </dgm:presLayoutVars>
      </dgm:prSet>
      <dgm:spPr/>
      <dgm:t>
        <a:bodyPr/>
        <a:lstStyle/>
        <a:p>
          <a:endParaRPr lang="en-US"/>
        </a:p>
      </dgm:t>
    </dgm:pt>
    <dgm:pt modelId="{D6CCC4AB-69D8-4042-9611-0688756B3365}" type="pres">
      <dgm:prSet presAssocID="{D7940380-52E0-491A-BF35-29D56272F82E}" presName="circ3" presStyleLbl="vennNode1" presStyleIdx="2" presStyleCnt="4"/>
      <dgm:spPr/>
      <dgm:t>
        <a:bodyPr/>
        <a:lstStyle/>
        <a:p>
          <a:endParaRPr lang="en-US"/>
        </a:p>
      </dgm:t>
    </dgm:pt>
    <dgm:pt modelId="{D2A2FD1C-AB1D-484C-832A-4FC2E7814D8B}" type="pres">
      <dgm:prSet presAssocID="{D7940380-52E0-491A-BF35-29D56272F82E}" presName="circ3Tx" presStyleLbl="revTx" presStyleIdx="0" presStyleCnt="0">
        <dgm:presLayoutVars>
          <dgm:chMax val="0"/>
          <dgm:chPref val="0"/>
          <dgm:bulletEnabled val="1"/>
        </dgm:presLayoutVars>
      </dgm:prSet>
      <dgm:spPr/>
      <dgm:t>
        <a:bodyPr/>
        <a:lstStyle/>
        <a:p>
          <a:endParaRPr lang="en-US"/>
        </a:p>
      </dgm:t>
    </dgm:pt>
    <dgm:pt modelId="{881D1137-1414-4D6B-BB9E-3285B94D92BB}" type="pres">
      <dgm:prSet presAssocID="{100DBFA6-F831-4150-A8D6-0D63F9B2F466}" presName="circ4" presStyleLbl="vennNode1" presStyleIdx="3" presStyleCnt="4" custLinFactNeighborX="-4584" custLinFactNeighborY="0"/>
      <dgm:spPr/>
      <dgm:t>
        <a:bodyPr/>
        <a:lstStyle/>
        <a:p>
          <a:endParaRPr lang="en-US"/>
        </a:p>
      </dgm:t>
    </dgm:pt>
    <dgm:pt modelId="{290CC16D-7C00-4D28-B529-8E5A5B23DF76}" type="pres">
      <dgm:prSet presAssocID="{100DBFA6-F831-4150-A8D6-0D63F9B2F466}" presName="circ4Tx" presStyleLbl="revTx" presStyleIdx="0" presStyleCnt="0">
        <dgm:presLayoutVars>
          <dgm:chMax val="0"/>
          <dgm:chPref val="0"/>
          <dgm:bulletEnabled val="1"/>
        </dgm:presLayoutVars>
      </dgm:prSet>
      <dgm:spPr/>
      <dgm:t>
        <a:bodyPr/>
        <a:lstStyle/>
        <a:p>
          <a:endParaRPr lang="en-US"/>
        </a:p>
      </dgm:t>
    </dgm:pt>
  </dgm:ptLst>
  <dgm:cxnLst>
    <dgm:cxn modelId="{D28655C6-9A85-41C1-87FE-600EC3641336}" type="presOf" srcId="{D7940380-52E0-491A-BF35-29D56272F82E}" destId="{D2A2FD1C-AB1D-484C-832A-4FC2E7814D8B}" srcOrd="1" destOrd="0" presId="urn:microsoft.com/office/officeart/2005/8/layout/venn1"/>
    <dgm:cxn modelId="{395C621C-B206-4807-A90D-32418A2098E9}" srcId="{CDCE6B66-4B4E-4FA4-81FC-B35DBE75AB20}" destId="{100DBFA6-F831-4150-A8D6-0D63F9B2F466}" srcOrd="3" destOrd="0" parTransId="{EF6DC605-BD1F-45AD-95FB-305DA7369842}" sibTransId="{795CA40A-1CB7-4C83-B3FC-8A8CE7D57E0D}"/>
    <dgm:cxn modelId="{93B88469-7504-4F0B-AEED-258DF7D1A08A}" type="presOf" srcId="{100DBFA6-F831-4150-A8D6-0D63F9B2F466}" destId="{881D1137-1414-4D6B-BB9E-3285B94D92BB}" srcOrd="0" destOrd="0" presId="urn:microsoft.com/office/officeart/2005/8/layout/venn1"/>
    <dgm:cxn modelId="{19D84704-C914-4E2E-8657-3FBB64135F0E}" type="presOf" srcId="{BFF191FD-532A-4902-B2E3-232B4A638C48}" destId="{2459BF6B-2D14-4742-B726-56C8595DA200}" srcOrd="0" destOrd="0" presId="urn:microsoft.com/office/officeart/2005/8/layout/venn1"/>
    <dgm:cxn modelId="{23F8C42C-A11F-4C7C-BDCA-730A0C91015E}" type="presOf" srcId="{100DBFA6-F831-4150-A8D6-0D63F9B2F466}" destId="{290CC16D-7C00-4D28-B529-8E5A5B23DF76}" srcOrd="1" destOrd="0" presId="urn:microsoft.com/office/officeart/2005/8/layout/venn1"/>
    <dgm:cxn modelId="{F7282649-3C7B-47BD-89E0-37F1926BC941}" srcId="{CDCE6B66-4B4E-4FA4-81FC-B35DBE75AB20}" destId="{BFF191FD-532A-4902-B2E3-232B4A638C48}" srcOrd="0" destOrd="0" parTransId="{B06D6C03-3589-44CF-B76C-0E249462E3A6}" sibTransId="{84EB9F37-C421-4F51-A46D-7D3B0A6F7227}"/>
    <dgm:cxn modelId="{A26D3000-9347-46EB-897D-C3502E7B41A9}" srcId="{CDCE6B66-4B4E-4FA4-81FC-B35DBE75AB20}" destId="{D7940380-52E0-491A-BF35-29D56272F82E}" srcOrd="2" destOrd="0" parTransId="{8B16F425-5574-4464-B9E0-B9BEC85AAC31}" sibTransId="{E6618D96-3226-49C8-924B-B9EAA012E9BE}"/>
    <dgm:cxn modelId="{CC27E5CC-A815-48D0-B940-06A263E01E45}" type="presOf" srcId="{D7940380-52E0-491A-BF35-29D56272F82E}" destId="{D6CCC4AB-69D8-4042-9611-0688756B3365}" srcOrd="0" destOrd="0" presId="urn:microsoft.com/office/officeart/2005/8/layout/venn1"/>
    <dgm:cxn modelId="{D4D9D2F9-38B0-4600-86BD-34BC265EA7A8}" srcId="{CDCE6B66-4B4E-4FA4-81FC-B35DBE75AB20}" destId="{5244AE27-7E53-4C61-83B3-8698DE3A8660}" srcOrd="1" destOrd="0" parTransId="{45FAB528-C506-4DC9-97B3-833B54FC02DF}" sibTransId="{11B96531-8F55-4E06-A288-9F2299A58ED5}"/>
    <dgm:cxn modelId="{FF7E2D9D-F963-4BB7-A596-C417668602CE}" type="presOf" srcId="{5244AE27-7E53-4C61-83B3-8698DE3A8660}" destId="{FF52BA9C-3136-4D8E-8625-33B9196E95C7}" srcOrd="1" destOrd="0" presId="urn:microsoft.com/office/officeart/2005/8/layout/venn1"/>
    <dgm:cxn modelId="{8E008698-6E4B-4FE4-9559-0CE9D6FC8F28}" type="presOf" srcId="{BFF191FD-532A-4902-B2E3-232B4A638C48}" destId="{CE2E9E2B-B41E-4D30-901F-4DCBD6173C8D}" srcOrd="1" destOrd="0" presId="urn:microsoft.com/office/officeart/2005/8/layout/venn1"/>
    <dgm:cxn modelId="{F642F72B-4264-45D8-8BEA-8AA97ED03D67}" type="presOf" srcId="{CDCE6B66-4B4E-4FA4-81FC-B35DBE75AB20}" destId="{0C3960D5-E5D9-4BA9-9C04-6B589BA2B644}" srcOrd="0" destOrd="0" presId="urn:microsoft.com/office/officeart/2005/8/layout/venn1"/>
    <dgm:cxn modelId="{38167A54-E6F9-4DD3-841D-A1E45F6D897B}" type="presOf" srcId="{5244AE27-7E53-4C61-83B3-8698DE3A8660}" destId="{C89ACDE3-AEE3-43AE-BE75-E0F0BBA2D7E7}" srcOrd="0" destOrd="0" presId="urn:microsoft.com/office/officeart/2005/8/layout/venn1"/>
    <dgm:cxn modelId="{FEAEE892-18D6-4F08-B6BE-A9397B3EA046}" type="presParOf" srcId="{0C3960D5-E5D9-4BA9-9C04-6B589BA2B644}" destId="{2459BF6B-2D14-4742-B726-56C8595DA200}" srcOrd="0" destOrd="0" presId="urn:microsoft.com/office/officeart/2005/8/layout/venn1"/>
    <dgm:cxn modelId="{AFEA28CC-5250-478C-A6FA-BA92DAC04E25}" type="presParOf" srcId="{0C3960D5-E5D9-4BA9-9C04-6B589BA2B644}" destId="{CE2E9E2B-B41E-4D30-901F-4DCBD6173C8D}" srcOrd="1" destOrd="0" presId="urn:microsoft.com/office/officeart/2005/8/layout/venn1"/>
    <dgm:cxn modelId="{A7A253F3-D2A4-4CAD-8AC7-F591AFF05564}" type="presParOf" srcId="{0C3960D5-E5D9-4BA9-9C04-6B589BA2B644}" destId="{C89ACDE3-AEE3-43AE-BE75-E0F0BBA2D7E7}" srcOrd="2" destOrd="0" presId="urn:microsoft.com/office/officeart/2005/8/layout/venn1"/>
    <dgm:cxn modelId="{A144214C-A548-46C0-AE4C-6E0B67726B44}" type="presParOf" srcId="{0C3960D5-E5D9-4BA9-9C04-6B589BA2B644}" destId="{FF52BA9C-3136-4D8E-8625-33B9196E95C7}" srcOrd="3" destOrd="0" presId="urn:microsoft.com/office/officeart/2005/8/layout/venn1"/>
    <dgm:cxn modelId="{D070B4F1-51C8-440B-B8E3-94CEA65243DB}" type="presParOf" srcId="{0C3960D5-E5D9-4BA9-9C04-6B589BA2B644}" destId="{D6CCC4AB-69D8-4042-9611-0688756B3365}" srcOrd="4" destOrd="0" presId="urn:microsoft.com/office/officeart/2005/8/layout/venn1"/>
    <dgm:cxn modelId="{7480743D-A025-4E20-A831-80757C5D27B2}" type="presParOf" srcId="{0C3960D5-E5D9-4BA9-9C04-6B589BA2B644}" destId="{D2A2FD1C-AB1D-484C-832A-4FC2E7814D8B}" srcOrd="5" destOrd="0" presId="urn:microsoft.com/office/officeart/2005/8/layout/venn1"/>
    <dgm:cxn modelId="{39EAB185-7807-4E1E-8615-54A557D53811}" type="presParOf" srcId="{0C3960D5-E5D9-4BA9-9C04-6B589BA2B644}" destId="{881D1137-1414-4D6B-BB9E-3285B94D92BB}" srcOrd="6" destOrd="0" presId="urn:microsoft.com/office/officeart/2005/8/layout/venn1"/>
    <dgm:cxn modelId="{B2BE5AA8-BCEB-4A61-B202-ED181332A194}" type="presParOf" srcId="{0C3960D5-E5D9-4BA9-9C04-6B589BA2B644}" destId="{290CC16D-7C00-4D28-B529-8E5A5B23DF76}"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9BF6B-2D14-4742-B726-56C8595DA200}">
      <dsp:nvSpPr>
        <dsp:cNvPr id="0" name=""/>
        <dsp:cNvSpPr/>
      </dsp:nvSpPr>
      <dsp:spPr>
        <a:xfrm>
          <a:off x="3749287" y="52158"/>
          <a:ext cx="2712225" cy="2712225"/>
        </a:xfrm>
        <a:prstGeom prst="ellipse">
          <a:avLst/>
        </a:prstGeom>
        <a:solidFill>
          <a:srgbClr val="254061">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4062236" y="417265"/>
        <a:ext cx="2086327" cy="860609"/>
      </dsp:txXfrm>
    </dsp:sp>
    <dsp:sp modelId="{C89ACDE3-AEE3-43AE-BE75-E0F0BBA2D7E7}">
      <dsp:nvSpPr>
        <dsp:cNvPr id="0" name=""/>
        <dsp:cNvSpPr/>
      </dsp:nvSpPr>
      <dsp:spPr>
        <a:xfrm>
          <a:off x="4885459" y="1278321"/>
          <a:ext cx="2712225" cy="2712225"/>
        </a:xfrm>
        <a:prstGeom prst="ellipse">
          <a:avLst/>
        </a:prstGeom>
        <a:solidFill>
          <a:srgbClr val="254061">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6345888" y="1591270"/>
        <a:ext cx="1043163" cy="2086327"/>
      </dsp:txXfrm>
    </dsp:sp>
    <dsp:sp modelId="{D6CCC4AB-69D8-4042-9611-0688756B3365}">
      <dsp:nvSpPr>
        <dsp:cNvPr id="0" name=""/>
        <dsp:cNvSpPr/>
      </dsp:nvSpPr>
      <dsp:spPr>
        <a:xfrm>
          <a:off x="3749287" y="2451434"/>
          <a:ext cx="2712225" cy="2712225"/>
        </a:xfrm>
        <a:prstGeom prst="ellipse">
          <a:avLst/>
        </a:prstGeom>
        <a:solidFill>
          <a:srgbClr val="254061">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4062236" y="3937942"/>
        <a:ext cx="2086327" cy="860609"/>
      </dsp:txXfrm>
    </dsp:sp>
    <dsp:sp modelId="{881D1137-1414-4D6B-BB9E-3285B94D92BB}">
      <dsp:nvSpPr>
        <dsp:cNvPr id="0" name=""/>
        <dsp:cNvSpPr/>
      </dsp:nvSpPr>
      <dsp:spPr>
        <a:xfrm>
          <a:off x="2425320" y="1251796"/>
          <a:ext cx="2712225" cy="2712225"/>
        </a:xfrm>
        <a:prstGeom prst="ellipse">
          <a:avLst/>
        </a:prstGeom>
        <a:solidFill>
          <a:srgbClr val="254061">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2633953" y="1564745"/>
        <a:ext cx="1043163" cy="208632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54132B4-9146-482A-83C0-EEF523B5492E}" type="datetimeFigureOut">
              <a:rPr lang="en-US" smtClean="0"/>
              <a:t>10/22/2018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03544A-9DF5-4901-AC20-AA8418C5F39C}" type="slidenum">
              <a:rPr lang="en-US" smtClean="0"/>
              <a:t>‹#›</a:t>
            </a:fld>
            <a:endParaRPr lang="en-US"/>
          </a:p>
        </p:txBody>
      </p:sp>
    </p:spTree>
    <p:extLst>
      <p:ext uri="{BB962C8B-B14F-4D97-AF65-F5344CB8AC3E}">
        <p14:creationId xmlns:p14="http://schemas.microsoft.com/office/powerpoint/2010/main" val="105237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1220788"/>
            <a:ext cx="4392613" cy="3294062"/>
          </a:xfrm>
        </p:spPr>
      </p:sp>
      <p:sp>
        <p:nvSpPr>
          <p:cNvPr id="3" name="Notes Placeholder 2"/>
          <p:cNvSpPr>
            <a:spLocks noGrp="1"/>
          </p:cNvSpPr>
          <p:nvPr>
            <p:ph type="body" idx="1"/>
          </p:nvPr>
        </p:nvSpPr>
        <p:spPr/>
        <p:txBody>
          <a:bodyPr/>
          <a:lstStyle/>
          <a:p>
            <a:pPr defTabSz="931774"/>
            <a:endParaRPr lang="en-US" baseline="0" dirty="0" smtClean="0"/>
          </a:p>
          <a:p>
            <a:pPr defTabSz="931774"/>
            <a:r>
              <a:rPr lang="en-US" baseline="0" dirty="0" smtClean="0"/>
              <a:t>Within ASMI, my role is to be the science liaison and support for the seafood industry by effectively communicating the technical topics that affect the value of Alaska’s seafood and the livelihood of the harvesters and processors that rely on the fisheries. The program continues to grow and mature in different areas as we strategize how best to serve the industry. Today, I am here to give you a brief overview of the program and an update on the past year’s activities as well as future endeavors. I encourage you to find me during the meetings this week or come to the seafood technical meeting tomorrow if you want to hear more about the activities of the program or if you are interested in collaborating on a future project.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Alexa’s</a:t>
            </a:r>
            <a:r>
              <a:rPr lang="en-US" sz="1200" b="1" kern="1200" dirty="0" smtClean="0">
                <a:solidFill>
                  <a:schemeClr val="tx1"/>
                </a:solidFill>
                <a:effectLst/>
                <a:latin typeface="+mn-lt"/>
                <a:ea typeface="+mn-ea"/>
                <a:cs typeface="+mn-cs"/>
              </a:rPr>
              <a:t> Reminder: As has been discussed at Directors and Domestic Meetings, please use this opportunity as a “Close the Loop” session.  In addition to your traditional program update, please call out or follow up on any major tasks that were given to your program at the last All Hands.  This can either be a separate slide or can be integrated into the presentation, but make sure you can demonstrate program responsiveness to requests.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A157AA-4625-4D5D-AFAE-21DB1D99E301}" type="slidenum">
              <a:rPr lang="en-US" smtClean="0"/>
              <a:pPr/>
              <a:t>1</a:t>
            </a:fld>
            <a:endParaRPr lang="en-US"/>
          </a:p>
        </p:txBody>
      </p:sp>
    </p:spTree>
    <p:extLst>
      <p:ext uri="{BB962C8B-B14F-4D97-AF65-F5344CB8AC3E}">
        <p14:creationId xmlns:p14="http://schemas.microsoft.com/office/powerpoint/2010/main" val="344222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The goal for the program is to connect with the industry and provide resources in multiple technical categories including: seafood quality, safety, traceability, utilization, nutrition, and promoting innovative opportunities</a:t>
            </a:r>
            <a:r>
              <a:rPr lang="en-US" baseline="0" dirty="0" smtClean="0"/>
              <a:t> in science and research</a:t>
            </a:r>
            <a:r>
              <a:rPr lang="en-US" dirty="0" smtClean="0"/>
              <a:t> for Alaska seafood.  An important component of the technical program is to provide support for ASMI’s marketing programs on technical matters. This past</a:t>
            </a:r>
            <a:r>
              <a:rPr lang="en-US" baseline="0" dirty="0" smtClean="0"/>
              <a:t> year, I have worked to find more opportunities for collaboration not only within ASMI’s programs, but also with research institutions, </a:t>
            </a:r>
            <a:r>
              <a:rPr lang="en-US" baseline="0" dirty="0" err="1" smtClean="0"/>
              <a:t>ngos</a:t>
            </a:r>
            <a:r>
              <a:rPr lang="en-US" baseline="0" dirty="0" smtClean="0"/>
              <a:t>, partner seafood industry groups, local Alaska community seafood advocates, and diet and nutrition experts. </a:t>
            </a:r>
            <a:endParaRPr lang="en-US" dirty="0"/>
          </a:p>
        </p:txBody>
      </p:sp>
      <p:sp>
        <p:nvSpPr>
          <p:cNvPr id="4" name="Slide Number Placeholder 3"/>
          <p:cNvSpPr>
            <a:spLocks noGrp="1"/>
          </p:cNvSpPr>
          <p:nvPr>
            <p:ph type="sldNum" sz="quarter" idx="10"/>
          </p:nvPr>
        </p:nvSpPr>
        <p:spPr/>
        <p:txBody>
          <a:bodyPr/>
          <a:lstStyle/>
          <a:p>
            <a:fld id="{9103544A-9DF5-4901-AC20-AA8418C5F39C}" type="slidenum">
              <a:rPr lang="en-US" smtClean="0"/>
              <a:t>2</a:t>
            </a:fld>
            <a:endParaRPr lang="en-US"/>
          </a:p>
        </p:txBody>
      </p:sp>
    </p:spTree>
    <p:extLst>
      <p:ext uri="{BB962C8B-B14F-4D97-AF65-F5344CB8AC3E}">
        <p14:creationId xmlns:p14="http://schemas.microsoft.com/office/powerpoint/2010/main" val="31267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change pictures in circles</a:t>
            </a:r>
            <a:r>
              <a:rPr lang="is-IS" baseline="0"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171450" lvl="0" indent="-171450">
              <a:buFontTx/>
              <a:buChar char="-"/>
            </a:pPr>
            <a:endParaRPr lang="en-US" dirty="0" smtClean="0">
              <a:latin typeface="Times New Roman" panose="02020603050405020304" pitchFamily="18" charset="0"/>
              <a:cs typeface="Times New Roman" panose="02020603050405020304" pitchFamily="18" charset="0"/>
            </a:endParaRPr>
          </a:p>
          <a:p>
            <a:pPr marL="171450" lvl="0" indent="-171450">
              <a:buFontTx/>
              <a:buChar char="-"/>
            </a:pPr>
            <a:r>
              <a:rPr lang="en-US" dirty="0" smtClean="0">
                <a:latin typeface="Times New Roman" panose="02020603050405020304" pitchFamily="18" charset="0"/>
                <a:cs typeface="Times New Roman" panose="02020603050405020304" pitchFamily="18" charset="0"/>
              </a:rPr>
              <a:t>Supplied</a:t>
            </a:r>
            <a:r>
              <a:rPr lang="en-US" baseline="0" dirty="0" smtClean="0">
                <a:latin typeface="Times New Roman" panose="02020603050405020304" pitchFamily="18" charset="0"/>
                <a:cs typeface="Times New Roman" panose="02020603050405020304" pitchFamily="18" charset="0"/>
              </a:rPr>
              <a:t> Materials</a:t>
            </a:r>
            <a:endParaRPr lang="en-US" dirty="0" smtClean="0">
              <a:latin typeface="Times New Roman" panose="02020603050405020304" pitchFamily="18" charset="0"/>
              <a:cs typeface="Times New Roman" panose="02020603050405020304" pitchFamily="18" charset="0"/>
            </a:endParaRPr>
          </a:p>
          <a:p>
            <a:pPr marL="171450" lvl="0" indent="-171450">
              <a:buFontTx/>
              <a:buChar char="-"/>
            </a:pPr>
            <a:r>
              <a:rPr lang="en-US" dirty="0" smtClean="0">
                <a:latin typeface="Times New Roman" panose="02020603050405020304" pitchFamily="18" charset="0"/>
                <a:cs typeface="Times New Roman" panose="02020603050405020304" pitchFamily="18" charset="0"/>
              </a:rPr>
              <a:t>develop content, materials, and provide guidance for technical issues of concern</a:t>
            </a:r>
          </a:p>
          <a:p>
            <a:pPr marL="171450" lvl="0" indent="-171450">
              <a:buFontTx/>
              <a:buChar char="-"/>
            </a:pPr>
            <a:r>
              <a:rPr lang="en-US" dirty="0" smtClean="0">
                <a:latin typeface="Times New Roman" panose="02020603050405020304" pitchFamily="18" charset="0"/>
                <a:cs typeface="Times New Roman" panose="02020603050405020304" pitchFamily="18" charset="0"/>
              </a:rPr>
              <a:t>develop materials for industry on quality and processing  techniques</a:t>
            </a:r>
          </a:p>
          <a:p>
            <a:r>
              <a:rPr lang="en-US" dirty="0" smtClean="0"/>
              <a:t>---------</a:t>
            </a:r>
          </a:p>
          <a:p>
            <a:r>
              <a:rPr lang="en-US" dirty="0" smtClean="0"/>
              <a:t>Trade Education</a:t>
            </a:r>
          </a:p>
          <a:p>
            <a:pPr marL="171450" lvl="0" indent="-171450">
              <a:buFontTx/>
              <a:buChar char="-"/>
            </a:pPr>
            <a:r>
              <a:rPr lang="en-US" dirty="0" smtClean="0">
                <a:latin typeface="Times New Roman" panose="02020603050405020304" pitchFamily="18" charset="0"/>
                <a:cs typeface="Times New Roman" panose="02020603050405020304" pitchFamily="18" charset="0"/>
              </a:rPr>
              <a:t>support educational opportunities to promote the seafood technical field</a:t>
            </a:r>
          </a:p>
          <a:p>
            <a:pPr marL="171450" lvl="0" indent="-171450">
              <a:buFontTx/>
              <a:buChar char="-"/>
            </a:pPr>
            <a:r>
              <a:rPr lang="en-US" dirty="0" smtClean="0">
                <a:latin typeface="Times New Roman" panose="02020603050405020304" pitchFamily="18" charset="0"/>
                <a:cs typeface="Times New Roman" panose="02020603050405020304" pitchFamily="18" charset="0"/>
              </a:rPr>
              <a:t>- collaborate with the fishing industry to develop cohesive strategies for the sustainable growth of Alaska seafood</a:t>
            </a:r>
          </a:p>
          <a:p>
            <a:pPr marL="0" lvl="0" indent="0">
              <a:buFontTx/>
              <a:buNone/>
            </a:pPr>
            <a:r>
              <a:rPr lang="en-US" dirty="0" smtClean="0">
                <a:latin typeface="Times New Roman" panose="02020603050405020304" pitchFamily="18" charset="0"/>
                <a:cs typeface="Times New Roman" panose="02020603050405020304" pitchFamily="18" charset="0"/>
              </a:rPr>
              <a:t>---------</a:t>
            </a:r>
          </a:p>
          <a:p>
            <a:pPr marL="0" lvl="0" indent="0">
              <a:buFontTx/>
              <a:buNone/>
            </a:pPr>
            <a:r>
              <a:rPr lang="en-US" dirty="0" smtClean="0">
                <a:latin typeface="Times New Roman" panose="02020603050405020304" pitchFamily="18" charset="0"/>
                <a:cs typeface="Times New Roman" panose="02020603050405020304" pitchFamily="18" charset="0"/>
              </a:rPr>
              <a:t>Applied</a:t>
            </a:r>
            <a:r>
              <a:rPr lang="en-US" baseline="0" dirty="0" smtClean="0">
                <a:latin typeface="Times New Roman" panose="02020603050405020304" pitchFamily="18" charset="0"/>
                <a:cs typeface="Times New Roman" panose="02020603050405020304" pitchFamily="18" charset="0"/>
              </a:rPr>
              <a:t> Investigations</a:t>
            </a:r>
            <a:endParaRPr lang="en-US" dirty="0" smtClean="0">
              <a:latin typeface="Times New Roman" panose="02020603050405020304" pitchFamily="18" charset="0"/>
              <a:cs typeface="Times New Roman" panose="02020603050405020304" pitchFamily="18" charset="0"/>
            </a:endParaRPr>
          </a:p>
          <a:p>
            <a:pPr marL="171450" lvl="0" indent="-171450">
              <a:buFontTx/>
              <a:buChar char="-"/>
            </a:pPr>
            <a:r>
              <a:rPr lang="en-US" dirty="0" smtClean="0">
                <a:latin typeface="Times New Roman" panose="02020603050405020304" pitchFamily="18" charset="0"/>
                <a:cs typeface="Times New Roman" panose="02020603050405020304" pitchFamily="18" charset="0"/>
              </a:rPr>
              <a:t>seafood quality and nutrition</a:t>
            </a:r>
          </a:p>
          <a:p>
            <a:pPr marL="171450" lvl="0" indent="-171450">
              <a:buFontTx/>
              <a:buChar char="-"/>
            </a:pPr>
            <a:r>
              <a:rPr lang="en-US" dirty="0" smtClean="0">
                <a:latin typeface="Times New Roman" panose="02020603050405020304" pitchFamily="18" charset="0"/>
                <a:cs typeface="Times New Roman" panose="02020603050405020304" pitchFamily="18" charset="0"/>
              </a:rPr>
              <a:t>product development</a:t>
            </a:r>
          </a:p>
          <a:p>
            <a:pPr lvl="0"/>
            <a:r>
              <a:rPr lang="en-US" dirty="0" smtClean="0">
                <a:latin typeface="Times New Roman" panose="02020603050405020304" pitchFamily="18" charset="0"/>
                <a:cs typeface="Times New Roman" panose="02020603050405020304" pitchFamily="18" charset="0"/>
              </a:rPr>
              <a:t>processing issues</a:t>
            </a:r>
          </a:p>
          <a:p>
            <a:pPr lvl="0"/>
            <a:r>
              <a:rPr lang="en-US" dirty="0" smtClean="0">
                <a:latin typeface="Times New Roman" panose="02020603050405020304" pitchFamily="18" charset="0"/>
                <a:cs typeface="Times New Roman" panose="02020603050405020304" pitchFamily="18" charset="0"/>
              </a:rPr>
              <a:t>environmental issues</a:t>
            </a:r>
          </a:p>
          <a:p>
            <a:pPr marL="0" lvl="0" indent="0">
              <a:buFontTx/>
              <a:buNone/>
            </a:pPr>
            <a:endParaRPr lang="en-US" dirty="0" smtClean="0">
              <a:latin typeface="Times New Roman" panose="02020603050405020304" pitchFamily="18" charset="0"/>
              <a:cs typeface="Times New Roman" panose="02020603050405020304" pitchFamily="18" charset="0"/>
            </a:endParaRPr>
          </a:p>
          <a:p>
            <a:pPr marL="0" lvl="0" indent="0">
              <a:buFontTx/>
              <a:buNone/>
            </a:pP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103544A-9DF5-4901-AC20-AA8418C5F39C}" type="slidenum">
              <a:rPr lang="en-US" smtClean="0"/>
              <a:t>3</a:t>
            </a:fld>
            <a:endParaRPr lang="en-US"/>
          </a:p>
        </p:txBody>
      </p:sp>
    </p:spTree>
    <p:extLst>
      <p:ext uri="{BB962C8B-B14F-4D97-AF65-F5344CB8AC3E}">
        <p14:creationId xmlns:p14="http://schemas.microsoft.com/office/powerpoint/2010/main" val="216624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Hoping</a:t>
            </a:r>
            <a:r>
              <a:rPr lang="en-US" baseline="0" dirty="0" smtClean="0"/>
              <a:t> to have a video clip here… .</a:t>
            </a:r>
            <a:endParaRPr lang="en-US" dirty="0" smtClean="0"/>
          </a:p>
        </p:txBody>
      </p:sp>
      <p:sp>
        <p:nvSpPr>
          <p:cNvPr id="4" name="Slide Number Placeholder 3"/>
          <p:cNvSpPr>
            <a:spLocks noGrp="1"/>
          </p:cNvSpPr>
          <p:nvPr>
            <p:ph type="sldNum" sz="quarter" idx="10"/>
          </p:nvPr>
        </p:nvSpPr>
        <p:spPr/>
        <p:txBody>
          <a:bodyPr/>
          <a:lstStyle/>
          <a:p>
            <a:fld id="{9103544A-9DF5-4901-AC20-AA8418C5F39C}" type="slidenum">
              <a:rPr lang="en-US" smtClean="0"/>
              <a:t>4</a:t>
            </a:fld>
            <a:endParaRPr lang="en-US"/>
          </a:p>
        </p:txBody>
      </p:sp>
    </p:spTree>
    <p:extLst>
      <p:ext uri="{BB962C8B-B14F-4D97-AF65-F5344CB8AC3E}">
        <p14:creationId xmlns:p14="http://schemas.microsoft.com/office/powerpoint/2010/main" val="223717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smtClean="0"/>
              <a:t>Chalky</a:t>
            </a:r>
            <a:r>
              <a:rPr lang="en-US" baseline="0" dirty="0" smtClean="0"/>
              <a:t> </a:t>
            </a:r>
            <a:r>
              <a:rPr lang="en-US" baseline="0" dirty="0" smtClean="0"/>
              <a:t>halibut issue</a:t>
            </a:r>
          </a:p>
          <a:p>
            <a:pPr marL="171450" indent="-171450">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03544A-9DF5-4901-AC20-AA8418C5F39C}" type="slidenum">
              <a:rPr lang="en-US" smtClean="0"/>
              <a:t>5</a:t>
            </a:fld>
            <a:endParaRPr lang="en-US"/>
          </a:p>
        </p:txBody>
      </p:sp>
    </p:spTree>
    <p:extLst>
      <p:ext uri="{BB962C8B-B14F-4D97-AF65-F5344CB8AC3E}">
        <p14:creationId xmlns:p14="http://schemas.microsoft.com/office/powerpoint/2010/main" val="317986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Times New Roman" panose="02020603050405020304" pitchFamily="18" charset="0"/>
                <a:ea typeface="Calibri" panose="020F0502020204030204" pitchFamily="34" charset="0"/>
              </a:rPr>
              <a:t>The use of chitosan as an edible coating was evaluated for its antimicrobial activity against </a:t>
            </a:r>
            <a:r>
              <a:rPr lang="en-US" i="1" dirty="0" smtClean="0">
                <a:solidFill>
                  <a:schemeClr val="bg1"/>
                </a:solidFill>
                <a:latin typeface="Times New Roman" panose="02020603050405020304" pitchFamily="18" charset="0"/>
                <a:ea typeface="Calibri" panose="020F0502020204030204" pitchFamily="34" charset="0"/>
              </a:rPr>
              <a:t>Listeria </a:t>
            </a:r>
            <a:r>
              <a:rPr lang="en-US" i="1" dirty="0" err="1" smtClean="0">
                <a:solidFill>
                  <a:schemeClr val="bg1"/>
                </a:solidFill>
                <a:latin typeface="Times New Roman" panose="02020603050405020304" pitchFamily="18" charset="0"/>
                <a:ea typeface="Calibri" panose="020F0502020204030204" pitchFamily="34" charset="0"/>
              </a:rPr>
              <a:t>monocytogenes</a:t>
            </a:r>
            <a:r>
              <a:rPr lang="en-US" i="1" dirty="0" smtClean="0">
                <a:solidFill>
                  <a:schemeClr val="bg1"/>
                </a:solidFill>
                <a:latin typeface="Times New Roman" panose="02020603050405020304" pitchFamily="18" charset="0"/>
                <a:ea typeface="Calibri" panose="020F0502020204030204" pitchFamily="34" charset="0"/>
              </a:rPr>
              <a:t> </a:t>
            </a:r>
            <a:r>
              <a:rPr lang="en-US" dirty="0" smtClean="0">
                <a:solidFill>
                  <a:schemeClr val="bg1"/>
                </a:solidFill>
                <a:latin typeface="Times New Roman" panose="02020603050405020304" pitchFamily="18" charset="0"/>
                <a:ea typeface="Calibri" panose="020F0502020204030204" pitchFamily="34" charset="0"/>
              </a:rPr>
              <a:t>on the surface of ready-to-eat (RTE) Dungeness crab (</a:t>
            </a:r>
            <a:r>
              <a:rPr lang="en-US" i="1" dirty="0" err="1" smtClean="0">
                <a:solidFill>
                  <a:schemeClr val="bg1"/>
                </a:solidFill>
                <a:latin typeface="Times New Roman" panose="02020603050405020304" pitchFamily="18" charset="0"/>
                <a:ea typeface="Calibri" panose="020F0502020204030204" pitchFamily="34" charset="0"/>
              </a:rPr>
              <a:t>metacarcinus</a:t>
            </a:r>
            <a:r>
              <a:rPr lang="en-US" i="1" dirty="0" smtClean="0">
                <a:solidFill>
                  <a:schemeClr val="bg1"/>
                </a:solidFill>
                <a:latin typeface="Times New Roman" panose="02020603050405020304" pitchFamily="18" charset="0"/>
                <a:ea typeface="Calibri" panose="020F0502020204030204" pitchFamily="34" charset="0"/>
              </a:rPr>
              <a:t> magister) </a:t>
            </a:r>
            <a:r>
              <a:rPr lang="en-US" dirty="0" smtClean="0">
                <a:solidFill>
                  <a:schemeClr val="bg1"/>
                </a:solidFill>
                <a:latin typeface="Times New Roman" panose="02020603050405020304" pitchFamily="18" charset="0"/>
                <a:ea typeface="Calibri" panose="020F0502020204030204" pitchFamily="34" charset="0"/>
              </a:rPr>
              <a:t>products.</a:t>
            </a:r>
            <a:endParaRPr lang="en-US" dirty="0" smtClean="0">
              <a:solidFill>
                <a:schemeClr val="bg1"/>
              </a:solidFill>
            </a:endParaRPr>
          </a:p>
          <a:p>
            <a:endParaRPr lang="en-US" dirty="0" smtClean="0"/>
          </a:p>
          <a:p>
            <a:endParaRPr lang="en-US" dirty="0" smtClean="0"/>
          </a:p>
          <a:p>
            <a:r>
              <a:rPr lang="en-US" altLang="en-US" sz="1200" b="0" i="0" dirty="0" smtClean="0"/>
              <a:t>In this investigation, we aim to gather key information regarding dietary fish consumption patterns in BCS with respect to current guidelines. We anticipate that BCS are not meeting current guidelines overall or specifically for fish consumption. </a:t>
            </a:r>
            <a:endParaRPr lang="en-US" dirty="0"/>
          </a:p>
        </p:txBody>
      </p:sp>
      <p:sp>
        <p:nvSpPr>
          <p:cNvPr id="4" name="Slide Number Placeholder 3"/>
          <p:cNvSpPr>
            <a:spLocks noGrp="1"/>
          </p:cNvSpPr>
          <p:nvPr>
            <p:ph type="sldNum" sz="quarter" idx="10"/>
          </p:nvPr>
        </p:nvSpPr>
        <p:spPr/>
        <p:txBody>
          <a:bodyPr/>
          <a:lstStyle/>
          <a:p>
            <a:fld id="{9103544A-9DF5-4901-AC20-AA8418C5F39C}" type="slidenum">
              <a:rPr lang="en-US" smtClean="0"/>
              <a:t>6</a:t>
            </a:fld>
            <a:endParaRPr lang="en-US"/>
          </a:p>
        </p:txBody>
      </p:sp>
    </p:spTree>
    <p:extLst>
      <p:ext uri="{BB962C8B-B14F-4D97-AF65-F5344CB8AC3E}">
        <p14:creationId xmlns:p14="http://schemas.microsoft.com/office/powerpoint/2010/main" val="83320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Tx/>
              <a:buChar char="-"/>
            </a:pPr>
            <a:r>
              <a:rPr lang="en-US" dirty="0" smtClean="0">
                <a:solidFill>
                  <a:schemeClr val="tx1">
                    <a:lumMod val="65000"/>
                    <a:lumOff val="35000"/>
                  </a:schemeClr>
                </a:solidFill>
              </a:rPr>
              <a:t>Continue to build relationships to create opportunities for research and outreach projects to increase the value of Alaska seafood. </a:t>
            </a:r>
          </a:p>
          <a:p>
            <a:endParaRPr lang="en-US" dirty="0" smtClean="0">
              <a:solidFill>
                <a:schemeClr val="tx1">
                  <a:lumMod val="65000"/>
                  <a:lumOff val="35000"/>
                </a:schemeClr>
              </a:solidFill>
            </a:endParaRPr>
          </a:p>
          <a:p>
            <a:pPr marL="291179" indent="-291179">
              <a:buFontTx/>
              <a:buChar char="-"/>
            </a:pPr>
            <a:r>
              <a:rPr lang="en-US" dirty="0" smtClean="0">
                <a:solidFill>
                  <a:schemeClr val="tx1">
                    <a:lumMod val="65000"/>
                    <a:lumOff val="35000"/>
                  </a:schemeClr>
                </a:solidFill>
              </a:rPr>
              <a:t>Continue to revise and develop technical materials based on industry needs. </a:t>
            </a:r>
          </a:p>
          <a:p>
            <a:pPr marL="291179" indent="-291179">
              <a:buFontTx/>
              <a:buChar char="-"/>
            </a:pPr>
            <a:endParaRPr lang="en-US" dirty="0" smtClean="0">
              <a:solidFill>
                <a:schemeClr val="tx1">
                  <a:lumMod val="65000"/>
                  <a:lumOff val="35000"/>
                </a:schemeClr>
              </a:solidFill>
            </a:endParaRPr>
          </a:p>
          <a:p>
            <a:pPr marL="291179" indent="-291179">
              <a:buFontTx/>
              <a:buChar char="-"/>
            </a:pPr>
            <a:r>
              <a:rPr lang="en-US" dirty="0" smtClean="0">
                <a:solidFill>
                  <a:schemeClr val="tx1">
                    <a:lumMod val="65000"/>
                    <a:lumOff val="35000"/>
                  </a:schemeClr>
                </a:solidFill>
              </a:rPr>
              <a:t>Continue</a:t>
            </a:r>
            <a:r>
              <a:rPr lang="en-US" baseline="0" dirty="0" smtClean="0">
                <a:solidFill>
                  <a:schemeClr val="tx1">
                    <a:lumMod val="65000"/>
                    <a:lumOff val="35000"/>
                  </a:schemeClr>
                </a:solidFill>
              </a:rPr>
              <a:t> to grow and provide a platform for nutrition research and messaging for Alaska seafood. </a:t>
            </a:r>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pPr marL="291179" indent="-291179">
              <a:buFontTx/>
              <a:buChar char="-"/>
            </a:pPr>
            <a:r>
              <a:rPr lang="en-US" dirty="0" smtClean="0">
                <a:solidFill>
                  <a:schemeClr val="tx1">
                    <a:lumMod val="65000"/>
                    <a:lumOff val="35000"/>
                  </a:schemeClr>
                </a:solidFill>
              </a:rPr>
              <a:t>Continue to support seafood safety training and education.</a:t>
            </a:r>
          </a:p>
          <a:p>
            <a:pPr marL="291179" indent="-291179">
              <a:buFontTx/>
              <a:buChar char="-"/>
            </a:pPr>
            <a:endParaRPr lang="en-US" dirty="0" smtClean="0">
              <a:solidFill>
                <a:schemeClr val="tx1">
                  <a:lumMod val="65000"/>
                  <a:lumOff val="35000"/>
                </a:schemeClr>
              </a:solidFill>
            </a:endParaRPr>
          </a:p>
          <a:p>
            <a:pPr marL="291179" indent="-291179">
              <a:buFontTx/>
              <a:buChar char="-"/>
            </a:pPr>
            <a:r>
              <a:rPr lang="en-US" dirty="0" smtClean="0">
                <a:solidFill>
                  <a:schemeClr val="tx1">
                    <a:lumMod val="65000"/>
                    <a:lumOff val="35000"/>
                  </a:schemeClr>
                </a:solidFill>
              </a:rPr>
              <a:t>Thank you all for wearing your ASMI hats and like</a:t>
            </a:r>
            <a:r>
              <a:rPr lang="en-US" baseline="0" dirty="0" smtClean="0">
                <a:solidFill>
                  <a:schemeClr val="tx1">
                    <a:lumMod val="65000"/>
                    <a:lumOff val="35000"/>
                  </a:schemeClr>
                </a:solidFill>
              </a:rPr>
              <a:t> I said before, if you are interested in hearing more about these projects or would like to collaborate, please feel free to flag me down this week. </a:t>
            </a:r>
          </a:p>
          <a:p>
            <a:pPr marL="0" indent="0">
              <a:buFontTx/>
              <a:buNone/>
            </a:pPr>
            <a:endParaRPr lang="en-US" dirty="0" smtClean="0">
              <a:solidFill>
                <a:schemeClr val="tx1">
                  <a:lumMod val="65000"/>
                  <a:lumOff val="35000"/>
                </a:schemeClr>
              </a:solidFill>
            </a:endParaRPr>
          </a:p>
          <a:p>
            <a:endParaRPr lang="en-US" dirty="0"/>
          </a:p>
        </p:txBody>
      </p:sp>
      <p:sp>
        <p:nvSpPr>
          <p:cNvPr id="4" name="Slide Number Placeholder 3"/>
          <p:cNvSpPr>
            <a:spLocks noGrp="1"/>
          </p:cNvSpPr>
          <p:nvPr>
            <p:ph type="sldNum" sz="quarter" idx="10"/>
          </p:nvPr>
        </p:nvSpPr>
        <p:spPr/>
        <p:txBody>
          <a:bodyPr/>
          <a:lstStyle/>
          <a:p>
            <a:fld id="{9103544A-9DF5-4901-AC20-AA8418C5F39C}" type="slidenum">
              <a:rPr lang="en-US" smtClean="0"/>
              <a:t>7</a:t>
            </a:fld>
            <a:endParaRPr lang="en-US"/>
          </a:p>
        </p:txBody>
      </p:sp>
    </p:spTree>
    <p:extLst>
      <p:ext uri="{BB962C8B-B14F-4D97-AF65-F5344CB8AC3E}">
        <p14:creationId xmlns:p14="http://schemas.microsoft.com/office/powerpoint/2010/main" val="52436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F718D5-5880-4FBE-8452-343E64167F4C}"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15C9-D100-4BAB-91D7-4DACA733AF3A}" type="slidenum">
              <a:rPr lang="en-US" smtClean="0"/>
              <a:t>‹#›</a:t>
            </a:fld>
            <a:endParaRPr lang="en-US"/>
          </a:p>
        </p:txBody>
      </p:sp>
    </p:spTree>
    <p:extLst>
      <p:ext uri="{BB962C8B-B14F-4D97-AF65-F5344CB8AC3E}">
        <p14:creationId xmlns:p14="http://schemas.microsoft.com/office/powerpoint/2010/main" val="182539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718D5-5880-4FBE-8452-343E64167F4C}"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15C9-D100-4BAB-91D7-4DACA733AF3A}" type="slidenum">
              <a:rPr lang="en-US" smtClean="0"/>
              <a:t>‹#›</a:t>
            </a:fld>
            <a:endParaRPr lang="en-US"/>
          </a:p>
        </p:txBody>
      </p:sp>
    </p:spTree>
    <p:extLst>
      <p:ext uri="{BB962C8B-B14F-4D97-AF65-F5344CB8AC3E}">
        <p14:creationId xmlns:p14="http://schemas.microsoft.com/office/powerpoint/2010/main" val="216471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718D5-5880-4FBE-8452-343E64167F4C}"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15C9-D100-4BAB-91D7-4DACA733AF3A}" type="slidenum">
              <a:rPr lang="en-US" smtClean="0"/>
              <a:t>‹#›</a:t>
            </a:fld>
            <a:endParaRPr lang="en-US"/>
          </a:p>
        </p:txBody>
      </p:sp>
    </p:spTree>
    <p:extLst>
      <p:ext uri="{BB962C8B-B14F-4D97-AF65-F5344CB8AC3E}">
        <p14:creationId xmlns:p14="http://schemas.microsoft.com/office/powerpoint/2010/main" val="58442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718D5-5880-4FBE-8452-343E64167F4C}"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15C9-D100-4BAB-91D7-4DACA733AF3A}" type="slidenum">
              <a:rPr lang="en-US" smtClean="0"/>
              <a:t>‹#›</a:t>
            </a:fld>
            <a:endParaRPr lang="en-US"/>
          </a:p>
        </p:txBody>
      </p:sp>
    </p:spTree>
    <p:extLst>
      <p:ext uri="{BB962C8B-B14F-4D97-AF65-F5344CB8AC3E}">
        <p14:creationId xmlns:p14="http://schemas.microsoft.com/office/powerpoint/2010/main" val="232247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718D5-5880-4FBE-8452-343E64167F4C}"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15C9-D100-4BAB-91D7-4DACA733AF3A}" type="slidenum">
              <a:rPr lang="en-US" smtClean="0"/>
              <a:t>‹#›</a:t>
            </a:fld>
            <a:endParaRPr lang="en-US"/>
          </a:p>
        </p:txBody>
      </p:sp>
    </p:spTree>
    <p:extLst>
      <p:ext uri="{BB962C8B-B14F-4D97-AF65-F5344CB8AC3E}">
        <p14:creationId xmlns:p14="http://schemas.microsoft.com/office/powerpoint/2010/main" val="214484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F718D5-5880-4FBE-8452-343E64167F4C}"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D15C9-D100-4BAB-91D7-4DACA733AF3A}" type="slidenum">
              <a:rPr lang="en-US" smtClean="0"/>
              <a:t>‹#›</a:t>
            </a:fld>
            <a:endParaRPr lang="en-US"/>
          </a:p>
        </p:txBody>
      </p:sp>
    </p:spTree>
    <p:extLst>
      <p:ext uri="{BB962C8B-B14F-4D97-AF65-F5344CB8AC3E}">
        <p14:creationId xmlns:p14="http://schemas.microsoft.com/office/powerpoint/2010/main" val="359833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F718D5-5880-4FBE-8452-343E64167F4C}"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D15C9-D100-4BAB-91D7-4DACA733AF3A}" type="slidenum">
              <a:rPr lang="en-US" smtClean="0"/>
              <a:t>‹#›</a:t>
            </a:fld>
            <a:endParaRPr lang="en-US"/>
          </a:p>
        </p:txBody>
      </p:sp>
    </p:spTree>
    <p:extLst>
      <p:ext uri="{BB962C8B-B14F-4D97-AF65-F5344CB8AC3E}">
        <p14:creationId xmlns:p14="http://schemas.microsoft.com/office/powerpoint/2010/main" val="392826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F718D5-5880-4FBE-8452-343E64167F4C}"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D15C9-D100-4BAB-91D7-4DACA733AF3A}" type="slidenum">
              <a:rPr lang="en-US" smtClean="0"/>
              <a:t>‹#›</a:t>
            </a:fld>
            <a:endParaRPr lang="en-US"/>
          </a:p>
        </p:txBody>
      </p:sp>
    </p:spTree>
    <p:extLst>
      <p:ext uri="{BB962C8B-B14F-4D97-AF65-F5344CB8AC3E}">
        <p14:creationId xmlns:p14="http://schemas.microsoft.com/office/powerpoint/2010/main" val="7560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718D5-5880-4FBE-8452-343E64167F4C}"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D15C9-D100-4BAB-91D7-4DACA733AF3A}" type="slidenum">
              <a:rPr lang="en-US" smtClean="0"/>
              <a:t>‹#›</a:t>
            </a:fld>
            <a:endParaRPr lang="en-US"/>
          </a:p>
        </p:txBody>
      </p:sp>
    </p:spTree>
    <p:extLst>
      <p:ext uri="{BB962C8B-B14F-4D97-AF65-F5344CB8AC3E}">
        <p14:creationId xmlns:p14="http://schemas.microsoft.com/office/powerpoint/2010/main" val="106759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718D5-5880-4FBE-8452-343E64167F4C}"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D15C9-D100-4BAB-91D7-4DACA733AF3A}" type="slidenum">
              <a:rPr lang="en-US" smtClean="0"/>
              <a:t>‹#›</a:t>
            </a:fld>
            <a:endParaRPr lang="en-US"/>
          </a:p>
        </p:txBody>
      </p:sp>
    </p:spTree>
    <p:extLst>
      <p:ext uri="{BB962C8B-B14F-4D97-AF65-F5344CB8AC3E}">
        <p14:creationId xmlns:p14="http://schemas.microsoft.com/office/powerpoint/2010/main" val="425981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718D5-5880-4FBE-8452-343E64167F4C}"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D15C9-D100-4BAB-91D7-4DACA733AF3A}" type="slidenum">
              <a:rPr lang="en-US" smtClean="0"/>
              <a:t>‹#›</a:t>
            </a:fld>
            <a:endParaRPr lang="en-US"/>
          </a:p>
        </p:txBody>
      </p:sp>
    </p:spTree>
    <p:extLst>
      <p:ext uri="{BB962C8B-B14F-4D97-AF65-F5344CB8AC3E}">
        <p14:creationId xmlns:p14="http://schemas.microsoft.com/office/powerpoint/2010/main" val="108672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718D5-5880-4FBE-8452-343E64167F4C}" type="datetimeFigureOut">
              <a:rPr lang="en-US" smtClean="0"/>
              <a:t>10/22/2018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D15C9-D100-4BAB-91D7-4DACA733AF3A}" type="slidenum">
              <a:rPr lang="en-US" smtClean="0"/>
              <a:t>‹#›</a:t>
            </a:fld>
            <a:endParaRPr lang="en-US"/>
          </a:p>
        </p:txBody>
      </p:sp>
    </p:spTree>
    <p:extLst>
      <p:ext uri="{BB962C8B-B14F-4D97-AF65-F5344CB8AC3E}">
        <p14:creationId xmlns:p14="http://schemas.microsoft.com/office/powerpoint/2010/main" val="3175349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00600"/>
            <a:ext cx="9144000" cy="2057400"/>
          </a:xfrm>
          <a:prstGeom prst="rect">
            <a:avLst/>
          </a:prstGeom>
          <a:solidFill>
            <a:srgbClr val="25406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0"/>
            <a:ext cx="9144000" cy="48587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565" y="5105400"/>
            <a:ext cx="1892996" cy="1322383"/>
          </a:xfrm>
          <a:prstGeom prst="rect">
            <a:avLst/>
          </a:prstGeom>
        </p:spPr>
      </p:pic>
      <p:sp>
        <p:nvSpPr>
          <p:cNvPr id="2" name="Rectangle 1"/>
          <p:cNvSpPr/>
          <p:nvPr/>
        </p:nvSpPr>
        <p:spPr>
          <a:xfrm>
            <a:off x="838200" y="5029200"/>
            <a:ext cx="7538892" cy="1661993"/>
          </a:xfrm>
          <a:prstGeom prst="rect">
            <a:avLst/>
          </a:prstGeom>
        </p:spPr>
        <p:txBody>
          <a:bodyPr wrap="square">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ASMI Seafood Technical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Program Overview</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October </a:t>
            </a:r>
            <a:r>
              <a:rPr lang="en-US" sz="2800" dirty="0" smtClean="0">
                <a:solidFill>
                  <a:schemeClr val="bg1"/>
                </a:solidFill>
                <a:latin typeface="Times New Roman" panose="02020603050405020304" pitchFamily="18" charset="0"/>
                <a:cs typeface="Times New Roman" panose="02020603050405020304" pitchFamily="18" charset="0"/>
              </a:rPr>
              <a:t>2018</a:t>
            </a:r>
            <a:endParaRPr lang="en-US" kern="1000" spc="110" dirty="0" smtClean="0">
              <a:solidFill>
                <a:schemeClr val="bg1"/>
              </a:solidFill>
              <a:latin typeface="Times New Roman"/>
              <a:cs typeface="Times New Roman"/>
            </a:endParaRPr>
          </a:p>
          <a:p>
            <a:pPr algn="ctr"/>
            <a:r>
              <a:rPr lang="en-US" i="1" kern="1000" spc="110" dirty="0" smtClean="0">
                <a:solidFill>
                  <a:schemeClr val="bg1"/>
                </a:solidFill>
                <a:latin typeface="Times New Roman"/>
                <a:cs typeface="Times New Roman"/>
              </a:rPr>
              <a:t>Michael </a:t>
            </a:r>
            <a:r>
              <a:rPr lang="en-US" i="1" kern="1000" spc="110" dirty="0">
                <a:solidFill>
                  <a:schemeClr val="bg1"/>
                </a:solidFill>
                <a:latin typeface="Times New Roman"/>
                <a:cs typeface="Times New Roman"/>
              </a:rPr>
              <a:t>Kohan, Seafood Technical Director</a:t>
            </a:r>
            <a:endParaRPr lang="en-US" i="1" kern="1000" spc="90" dirty="0">
              <a:solidFill>
                <a:schemeClr val="bg1"/>
              </a:solidFill>
              <a:latin typeface="Times New Roman"/>
              <a:cs typeface="Times New Roman"/>
            </a:endParaRPr>
          </a:p>
        </p:txBody>
      </p:sp>
    </p:spTree>
    <p:extLst>
      <p:ext uri="{BB962C8B-B14F-4D97-AF65-F5344CB8AC3E}">
        <p14:creationId xmlns:p14="http://schemas.microsoft.com/office/powerpoint/2010/main" val="3001150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enery.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487955" y="1219200"/>
            <a:ext cx="11698755" cy="5638800"/>
          </a:xfrm>
          <a:prstGeom prst="rect">
            <a:avLst/>
          </a:prstGeom>
        </p:spPr>
      </p:pic>
      <p:sp>
        <p:nvSpPr>
          <p:cNvPr id="10" name="Rectangle 9"/>
          <p:cNvSpPr/>
          <p:nvPr/>
        </p:nvSpPr>
        <p:spPr>
          <a:xfrm>
            <a:off x="0" y="512"/>
            <a:ext cx="9144000" cy="1280160"/>
          </a:xfrm>
          <a:prstGeom prst="rect">
            <a:avLst/>
          </a:prstGeom>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571500" y="-200834"/>
            <a:ext cx="8229600" cy="1143000"/>
          </a:xfrm>
        </p:spPr>
        <p:txBody>
          <a:bodyPr>
            <a:normAutofit/>
          </a:bodyPr>
          <a:lstStyle/>
          <a:p>
            <a:r>
              <a:rPr lang="en-US" sz="4800" dirty="0" smtClean="0">
                <a:solidFill>
                  <a:schemeClr val="bg1"/>
                </a:solidFill>
                <a:latin typeface="Times New Roman" panose="02020603050405020304" pitchFamily="18" charset="0"/>
                <a:cs typeface="Times New Roman" panose="02020603050405020304" pitchFamily="18" charset="0"/>
              </a:rPr>
              <a:t>Seafood Technical Program</a:t>
            </a:r>
            <a:endParaRPr lang="en-US" sz="4800" dirty="0">
              <a:solidFill>
                <a:schemeClr val="bg1"/>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457200" y="1447800"/>
            <a:ext cx="10210800" cy="5215818"/>
            <a:chOff x="-1981200" y="609600"/>
            <a:chExt cx="12877800" cy="6324600"/>
          </a:xfrm>
        </p:grpSpPr>
        <p:graphicFrame>
          <p:nvGraphicFramePr>
            <p:cNvPr id="4" name="Diagram 3"/>
            <p:cNvGraphicFramePr/>
            <p:nvPr>
              <p:extLst>
                <p:ext uri="{D42A27DB-BD31-4B8C-83A1-F6EECF244321}">
                  <p14:modId xmlns:p14="http://schemas.microsoft.com/office/powerpoint/2010/main" val="3674969729"/>
                </p:ext>
              </p:extLst>
            </p:nvPr>
          </p:nvGraphicFramePr>
          <p:xfrm>
            <a:off x="-1981200" y="609600"/>
            <a:ext cx="12877800"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112258" y="1305888"/>
              <a:ext cx="2666999" cy="634446"/>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QUALITY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631408" y="3578701"/>
              <a:ext cx="2286000" cy="634446"/>
            </a:xfrm>
            <a:prstGeom prst="rect">
              <a:avLst/>
            </a:prstGeom>
            <a:noFill/>
          </p:spPr>
          <p:txBody>
            <a:bodyPr wrap="square" rtlCol="0">
              <a:spAutoFit/>
            </a:bodyPr>
            <a:lstStyle/>
            <a:p>
              <a:r>
                <a:rPr lang="en-US" sz="2800" dirty="0" smtClean="0">
                  <a:solidFill>
                    <a:srgbClr val="FFFFFF"/>
                  </a:solidFill>
                  <a:latin typeface="Times New Roman" panose="02020603050405020304" pitchFamily="18" charset="0"/>
                  <a:cs typeface="Times New Roman" panose="02020603050405020304" pitchFamily="18" charset="0"/>
                </a:rPr>
                <a:t>SAFETY</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400567" y="5519072"/>
              <a:ext cx="2286000" cy="634446"/>
            </a:xfrm>
            <a:prstGeom prst="rect">
              <a:avLst/>
            </a:prstGeom>
            <a:noFill/>
          </p:spPr>
          <p:txBody>
            <a:bodyPr wrap="square" rtlCol="0">
              <a:spAutoFit/>
            </a:bodyPr>
            <a:lstStyle/>
            <a:p>
              <a:r>
                <a:rPr lang="en-US" sz="2800" dirty="0" smtClean="0">
                  <a:solidFill>
                    <a:srgbClr val="FFFFFF"/>
                  </a:solidFill>
                  <a:latin typeface="Times New Roman" panose="02020603050405020304" pitchFamily="18" charset="0"/>
                  <a:cs typeface="Times New Roman" panose="02020603050405020304" pitchFamily="18" charset="0"/>
                </a:rPr>
                <a:t>SCIENCE</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67457" y="3566357"/>
              <a:ext cx="3005831" cy="634446"/>
            </a:xfrm>
            <a:prstGeom prst="rect">
              <a:avLst/>
            </a:prstGeom>
            <a:noFill/>
          </p:spPr>
          <p:txBody>
            <a:bodyPr wrap="square" rtlCol="0">
              <a:spAutoFit/>
            </a:bodyPr>
            <a:lstStyle/>
            <a:p>
              <a:r>
                <a:rPr lang="en-US" sz="2800" dirty="0" smtClean="0">
                  <a:solidFill>
                    <a:srgbClr val="FFFFFF"/>
                  </a:solidFill>
                  <a:latin typeface="Times New Roman" panose="02020603050405020304" pitchFamily="18" charset="0"/>
                  <a:cs typeface="Times New Roman" panose="02020603050405020304" pitchFamily="18" charset="0"/>
                </a:rPr>
                <a:t>NUTRITION</a:t>
              </a:r>
              <a:endParaRPr lang="en-US" sz="2800" dirty="0">
                <a:solidFill>
                  <a:srgbClr val="FFFFFF"/>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921123" y="76199"/>
            <a:ext cx="1154430" cy="776941"/>
          </a:xfrm>
          <a:prstGeom prst="rect">
            <a:avLst/>
          </a:prstGeom>
          <a:solidFill>
            <a:schemeClr val="accent1">
              <a:lumMod val="50000"/>
            </a:schemeClr>
          </a:solidFill>
        </p:spPr>
      </p:pic>
    </p:spTree>
    <p:extLst>
      <p:ext uri="{BB962C8B-B14F-4D97-AF65-F5344CB8AC3E}">
        <p14:creationId xmlns:p14="http://schemas.microsoft.com/office/powerpoint/2010/main" val="2117743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scenery.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487955" y="1219200"/>
            <a:ext cx="11698755" cy="5638800"/>
          </a:xfrm>
          <a:prstGeom prst="rect">
            <a:avLst/>
          </a:prstGeom>
        </p:spPr>
      </p:pic>
      <p:sp>
        <p:nvSpPr>
          <p:cNvPr id="3" name="Rectangle 2"/>
          <p:cNvSpPr/>
          <p:nvPr/>
        </p:nvSpPr>
        <p:spPr>
          <a:xfrm>
            <a:off x="0" y="512"/>
            <a:ext cx="9144000" cy="1280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361950" y="65588"/>
            <a:ext cx="8229600" cy="613012"/>
          </a:xfrm>
        </p:spPr>
        <p:txBody>
          <a:bodyPr>
            <a:noAutofit/>
          </a:bodyPr>
          <a:lstStyle/>
          <a:p>
            <a:r>
              <a:rPr lang="en-US" sz="4800" dirty="0" smtClean="0">
                <a:solidFill>
                  <a:schemeClr val="bg1"/>
                </a:solidFill>
                <a:latin typeface="Times New Roman" panose="02020603050405020304" pitchFamily="18" charset="0"/>
                <a:cs typeface="Times New Roman" panose="02020603050405020304" pitchFamily="18" charset="0"/>
              </a:rPr>
              <a:t>Seafood Technical Overview</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4" name="Pentagon 3"/>
          <p:cNvSpPr/>
          <p:nvPr/>
        </p:nvSpPr>
        <p:spPr>
          <a:xfrm flipH="1">
            <a:off x="838200" y="1828800"/>
            <a:ext cx="8382000" cy="914400"/>
          </a:xfrm>
          <a:prstGeom prst="homePlate">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a:r>
              <a:rPr lang="en-US" sz="2400" b="1" dirty="0" smtClean="0">
                <a:latin typeface="Times New Roman" panose="02020603050405020304" pitchFamily="18" charset="0"/>
                <a:cs typeface="Times New Roman" panose="02020603050405020304" pitchFamily="18" charset="0"/>
              </a:rPr>
              <a:t>SUPPLIED MATERIALS</a:t>
            </a:r>
            <a:endParaRPr lang="en-US" sz="2400" b="1" dirty="0">
              <a:latin typeface="Times New Roman" panose="02020603050405020304" pitchFamily="18" charset="0"/>
              <a:cs typeface="Times New Roman" panose="02020603050405020304" pitchFamily="18" charset="0"/>
            </a:endParaRPr>
          </a:p>
          <a:p>
            <a:pPr lvl="0"/>
            <a:r>
              <a:rPr lang="en-US" b="1" i="1" dirty="0">
                <a:latin typeface="Times New Roman" panose="02020603050405020304" pitchFamily="18" charset="0"/>
                <a:cs typeface="Times New Roman" panose="02020603050405020304" pitchFamily="18" charset="0"/>
              </a:rPr>
              <a:t>	Outreach and educational material related to Alaska seafood</a:t>
            </a:r>
          </a:p>
          <a:p>
            <a:pPr lvl="0"/>
            <a:r>
              <a:rPr lang="en-US" dirty="0">
                <a:latin typeface="Times New Roman" panose="02020603050405020304" pitchFamily="18" charset="0"/>
                <a:cs typeface="Times New Roman" panose="02020603050405020304" pitchFamily="18" charset="0"/>
              </a:rPr>
              <a:t>	</a:t>
            </a:r>
          </a:p>
        </p:txBody>
      </p:sp>
      <p:sp>
        <p:nvSpPr>
          <p:cNvPr id="13" name="Pentagon 12"/>
          <p:cNvSpPr/>
          <p:nvPr/>
        </p:nvSpPr>
        <p:spPr>
          <a:xfrm flipH="1">
            <a:off x="685800" y="3657600"/>
            <a:ext cx="8534400" cy="1066800"/>
          </a:xfrm>
          <a:prstGeom prst="homePlate">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a:r>
              <a:rPr lang="en-US" sz="2400" b="1" dirty="0" smtClean="0">
                <a:latin typeface="Times New Roman" panose="02020603050405020304" pitchFamily="18" charset="0"/>
                <a:cs typeface="Times New Roman" panose="02020603050405020304" pitchFamily="18" charset="0"/>
              </a:rPr>
              <a:t>TRADE EDUCATION</a:t>
            </a:r>
            <a:endParaRPr lang="en-US" sz="2400" b="1" dirty="0">
              <a:latin typeface="Times New Roman" panose="02020603050405020304" pitchFamily="18" charset="0"/>
              <a:cs typeface="Times New Roman" panose="02020603050405020304" pitchFamily="18" charset="0"/>
            </a:endParaRPr>
          </a:p>
          <a:p>
            <a:pPr lvl="0" algn="ctr"/>
            <a:r>
              <a:rPr lang="en-US" b="1" i="1" dirty="0" smtClean="0">
                <a:latin typeface="Times New Roman" panose="02020603050405020304" pitchFamily="18" charset="0"/>
                <a:cs typeface="Times New Roman" panose="02020603050405020304" pitchFamily="18" charset="0"/>
              </a:rPr>
              <a:t>Outreach </a:t>
            </a:r>
            <a:r>
              <a:rPr lang="en-US" b="1" i="1" dirty="0">
                <a:latin typeface="Times New Roman" panose="02020603050405020304" pitchFamily="18" charset="0"/>
                <a:cs typeface="Times New Roman" panose="02020603050405020304" pitchFamily="18" charset="0"/>
              </a:rPr>
              <a:t>and educational opportunities in seafood technical </a:t>
            </a:r>
            <a:r>
              <a:rPr lang="en-US" b="1" i="1" dirty="0" smtClean="0">
                <a:latin typeface="Times New Roman" panose="02020603050405020304" pitchFamily="18" charset="0"/>
                <a:cs typeface="Times New Roman" panose="02020603050405020304" pitchFamily="18" charset="0"/>
              </a:rPr>
              <a:t>issues</a:t>
            </a:r>
          </a:p>
          <a:p>
            <a:pPr lvl="0" algn="ct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for the industry</a:t>
            </a:r>
          </a:p>
          <a:p>
            <a:pPr lvl="0"/>
            <a:r>
              <a:rPr lang="en-US" dirty="0">
                <a:latin typeface="Times New Roman" panose="02020603050405020304" pitchFamily="18" charset="0"/>
                <a:cs typeface="Times New Roman" panose="02020603050405020304" pitchFamily="18" charset="0"/>
              </a:rPr>
              <a:t> 	</a:t>
            </a:r>
          </a:p>
        </p:txBody>
      </p:sp>
      <p:sp>
        <p:nvSpPr>
          <p:cNvPr id="14" name="Pentagon 13"/>
          <p:cNvSpPr/>
          <p:nvPr/>
        </p:nvSpPr>
        <p:spPr>
          <a:xfrm flipH="1">
            <a:off x="609600" y="5638800"/>
            <a:ext cx="8610600" cy="838200"/>
          </a:xfrm>
          <a:prstGeom prst="homePlate">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a:r>
              <a:rPr lang="en-US" sz="2400" b="1" dirty="0" smtClean="0">
                <a:latin typeface="Times New Roman" panose="02020603050405020304" pitchFamily="18" charset="0"/>
                <a:cs typeface="Times New Roman" panose="02020603050405020304" pitchFamily="18" charset="0"/>
              </a:rPr>
              <a:t>APPLIED INVESTIGATIONS</a:t>
            </a:r>
            <a:endParaRPr lang="en-US" sz="2400" b="1" dirty="0">
              <a:latin typeface="Times New Roman" panose="02020603050405020304" pitchFamily="18" charset="0"/>
              <a:cs typeface="Times New Roman" panose="02020603050405020304" pitchFamily="18" charset="0"/>
            </a:endParaRPr>
          </a:p>
          <a:p>
            <a:pPr lvl="0"/>
            <a:r>
              <a:rPr lang="en-US" b="1" i="1" dirty="0">
                <a:latin typeface="Times New Roman" panose="02020603050405020304" pitchFamily="18" charset="0"/>
                <a:cs typeface="Times New Roman" panose="02020603050405020304" pitchFamily="18" charset="0"/>
              </a:rPr>
              <a:t>	Research opportunities related to the quality and value of Alaska seafood</a:t>
            </a:r>
          </a:p>
          <a:p>
            <a:pPr lvl="0"/>
            <a:r>
              <a:rPr lang="en-US" dirty="0">
                <a:latin typeface="Times New Roman" panose="02020603050405020304" pitchFamily="18" charset="0"/>
                <a:cs typeface="Times New Roman" panose="02020603050405020304" pitchFamily="18" charset="0"/>
              </a:rPr>
              <a:t>	</a:t>
            </a:r>
          </a:p>
        </p:txBody>
      </p:sp>
      <p:sp>
        <p:nvSpPr>
          <p:cNvPr id="11" name="Oval 10"/>
          <p:cNvSpPr/>
          <p:nvPr/>
        </p:nvSpPr>
        <p:spPr>
          <a:xfrm>
            <a:off x="0" y="5105400"/>
            <a:ext cx="1629938" cy="1629938"/>
          </a:xfrm>
          <a:prstGeom prst="ellipse">
            <a:avLst/>
          </a:prstGeom>
          <a:blipFill dpi="0" rotWithShape="1">
            <a:blip r:embed="rId4"/>
            <a:srcRect/>
            <a:stretch>
              <a:fillRect l="1000" r="-12000"/>
            </a:stretch>
          </a:blipFill>
        </p:spPr>
        <p:style>
          <a:lnRef idx="0">
            <a:schemeClr val="lt1">
              <a:hueOff val="0"/>
              <a:satOff val="0"/>
              <a:lumOff val="0"/>
              <a:alphaOff val="0"/>
            </a:schemeClr>
          </a:lnRef>
          <a:fillRef idx="1">
            <a:scrgbClr r="0" g="0" b="0"/>
          </a:fillRef>
          <a:effectRef idx="2">
            <a:schemeClr val="accent5">
              <a:tint val="50000"/>
              <a:alpha val="90000"/>
              <a:hueOff val="0"/>
              <a:satOff val="0"/>
              <a:lumOff val="0"/>
              <a:alphaOff val="0"/>
            </a:schemeClr>
          </a:effectRef>
          <a:fontRef idx="minor">
            <a:schemeClr val="lt1">
              <a:hueOff val="0"/>
              <a:satOff val="0"/>
              <a:lumOff val="0"/>
              <a:alphaOff val="0"/>
            </a:schemeClr>
          </a:fontRef>
        </p:style>
      </p:sp>
      <p:sp>
        <p:nvSpPr>
          <p:cNvPr id="10" name="Oval 9"/>
          <p:cNvSpPr/>
          <p:nvPr/>
        </p:nvSpPr>
        <p:spPr>
          <a:xfrm>
            <a:off x="0" y="3352800"/>
            <a:ext cx="1524000" cy="1524000"/>
          </a:xfrm>
          <a:prstGeom prst="ellipse">
            <a:avLst/>
          </a:prstGeom>
          <a:blipFill dpi="0" rotWithShape="1">
            <a:blip r:embed="rId5"/>
            <a:srcRect/>
            <a:stretch>
              <a:fillRect l="1000" r="5000"/>
            </a:stretch>
          </a:blipFill>
        </p:spPr>
        <p:style>
          <a:lnRef idx="0">
            <a:schemeClr val="lt1">
              <a:hueOff val="0"/>
              <a:satOff val="0"/>
              <a:lumOff val="0"/>
              <a:alphaOff val="0"/>
            </a:schemeClr>
          </a:lnRef>
          <a:fillRef idx="1">
            <a:scrgbClr r="0" g="0" b="0"/>
          </a:fillRef>
          <a:effectRef idx="2">
            <a:schemeClr val="accent5">
              <a:tint val="50000"/>
              <a:alpha val="90000"/>
              <a:hueOff val="55885"/>
              <a:satOff val="-2847"/>
              <a:lumOff val="10927"/>
              <a:alphaOff val="-40000"/>
            </a:schemeClr>
          </a:effectRef>
          <a:fontRef idx="minor">
            <a:schemeClr val="lt1">
              <a:hueOff val="0"/>
              <a:satOff val="0"/>
              <a:lumOff val="0"/>
              <a:alphaOff val="0"/>
            </a:schemeClr>
          </a:fontRef>
        </p:style>
      </p:sp>
      <p:sp>
        <p:nvSpPr>
          <p:cNvPr id="9" name="Oval 8"/>
          <p:cNvSpPr/>
          <p:nvPr/>
        </p:nvSpPr>
        <p:spPr>
          <a:xfrm>
            <a:off x="0" y="1447800"/>
            <a:ext cx="1684723" cy="1684723"/>
          </a:xfrm>
          <a:prstGeom prst="ellipse">
            <a:avLst/>
          </a:prstGeom>
          <a:blipFill>
            <a:blip r:embed="rId6"/>
            <a:srcRect/>
            <a:stretch>
              <a:fillRect t="-15000" b="-15000"/>
            </a:stretch>
          </a:blipFill>
        </p:spPr>
        <p:style>
          <a:lnRef idx="0">
            <a:schemeClr val="lt1">
              <a:hueOff val="0"/>
              <a:satOff val="0"/>
              <a:lumOff val="0"/>
              <a:alphaOff val="0"/>
            </a:schemeClr>
          </a:lnRef>
          <a:fillRef idx="1">
            <a:scrgbClr r="0" g="0" b="0"/>
          </a:fillRef>
          <a:effectRef idx="2">
            <a:schemeClr val="accent5">
              <a:tint val="50000"/>
              <a:alpha val="90000"/>
              <a:hueOff val="27942"/>
              <a:satOff val="-1424"/>
              <a:lumOff val="5464"/>
              <a:alphaOff val="-20000"/>
            </a:schemeClr>
          </a:effectRef>
          <a:fontRef idx="minor">
            <a:schemeClr val="lt1">
              <a:hueOff val="0"/>
              <a:satOff val="0"/>
              <a:lumOff val="0"/>
              <a:alphaOff val="0"/>
            </a:schemeClr>
          </a:fontRef>
        </p:style>
      </p:sp>
      <p:pic>
        <p:nvPicPr>
          <p:cNvPr id="15" name="Picture 1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921123" y="76199"/>
            <a:ext cx="1154430" cy="776941"/>
          </a:xfrm>
          <a:prstGeom prst="rect">
            <a:avLst/>
          </a:prstGeom>
          <a:solidFill>
            <a:schemeClr val="accent1">
              <a:lumMod val="50000"/>
            </a:schemeClr>
          </a:solidFill>
        </p:spPr>
      </p:pic>
    </p:spTree>
    <p:extLst>
      <p:ext uri="{BB962C8B-B14F-4D97-AF65-F5344CB8AC3E}">
        <p14:creationId xmlns:p14="http://schemas.microsoft.com/office/powerpoint/2010/main" val="747025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29" descr="scenery.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487955" y="1219200"/>
            <a:ext cx="11698755" cy="5638800"/>
          </a:xfrm>
          <a:prstGeom prst="rect">
            <a:avLst/>
          </a:prstGeom>
        </p:spPr>
      </p:pic>
      <p:grpSp>
        <p:nvGrpSpPr>
          <p:cNvPr id="33" name="Group 32"/>
          <p:cNvGrpSpPr/>
          <p:nvPr/>
        </p:nvGrpSpPr>
        <p:grpSpPr>
          <a:xfrm>
            <a:off x="0" y="512"/>
            <a:ext cx="9144000" cy="1257864"/>
            <a:chOff x="0" y="512"/>
            <a:chExt cx="9144000" cy="990088"/>
          </a:xfrm>
          <a:solidFill>
            <a:schemeClr val="accent1">
              <a:lumMod val="50000"/>
            </a:schemeClr>
          </a:solidFill>
        </p:grpSpPr>
        <p:sp>
          <p:nvSpPr>
            <p:cNvPr id="34" name="Rectangle 33"/>
            <p:cNvSpPr/>
            <p:nvPr/>
          </p:nvSpPr>
          <p:spPr>
            <a:xfrm>
              <a:off x="0" y="512"/>
              <a:ext cx="9144000" cy="9900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5" name="Picture 3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21123" y="60087"/>
              <a:ext cx="1154430" cy="611545"/>
            </a:xfrm>
            <a:prstGeom prst="rect">
              <a:avLst/>
            </a:prstGeom>
            <a:grpFill/>
          </p:spPr>
        </p:pic>
      </p:grpSp>
      <p:sp>
        <p:nvSpPr>
          <p:cNvPr id="2" name="Title 1"/>
          <p:cNvSpPr>
            <a:spLocks noGrp="1"/>
          </p:cNvSpPr>
          <p:nvPr>
            <p:ph type="title"/>
          </p:nvPr>
        </p:nvSpPr>
        <p:spPr>
          <a:xfrm>
            <a:off x="-1633622" y="428673"/>
            <a:ext cx="8229600" cy="715962"/>
          </a:xfrm>
        </p:spPr>
        <p:txBody>
          <a:bodyPr>
            <a:noAutofit/>
          </a:bodyPr>
          <a:lstStyle/>
          <a:p>
            <a:pPr lvl="0"/>
            <a:r>
              <a:rPr lang="en-US" sz="4800" dirty="0" smtClean="0">
                <a:solidFill>
                  <a:schemeClr val="bg1"/>
                </a:solidFill>
                <a:latin typeface="Times New Roman" panose="02020603050405020304" pitchFamily="18" charset="0"/>
                <a:cs typeface="Times New Roman" panose="02020603050405020304" pitchFamily="18" charset="0"/>
              </a:rPr>
              <a:t>Supplied Materials</a:t>
            </a:r>
            <a:br>
              <a:rPr lang="en-US" sz="4800" dirty="0" smtClean="0">
                <a:solidFill>
                  <a:schemeClr val="bg1"/>
                </a:solidFill>
                <a:latin typeface="Times New Roman" panose="02020603050405020304" pitchFamily="18" charset="0"/>
                <a:cs typeface="Times New Roman" panose="02020603050405020304" pitchFamily="18" charset="0"/>
              </a:rPr>
            </a:b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6384" y="765807"/>
            <a:ext cx="7881503" cy="400110"/>
          </a:xfrm>
          <a:prstGeom prst="rect">
            <a:avLst/>
          </a:prstGeom>
        </p:spPr>
        <p:txBody>
          <a:bodyPr wrap="square">
            <a:spAutoFit/>
          </a:bodyPr>
          <a:lstStyle/>
          <a:p>
            <a:pPr lvl="0"/>
            <a:r>
              <a:rPr lang="en-US" sz="2000" i="1" dirty="0" smtClean="0">
                <a:solidFill>
                  <a:schemeClr val="bg1"/>
                </a:solidFill>
                <a:latin typeface="Times New Roman" panose="02020603050405020304" pitchFamily="18" charset="0"/>
                <a:cs typeface="Times New Roman" panose="02020603050405020304" pitchFamily="18" charset="0"/>
              </a:rPr>
              <a:t>Outreach and educational material related to Alaska seafood</a:t>
            </a:r>
            <a:endParaRPr lang="en-US" sz="2000" dirty="0" smtClean="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326" y="1909930"/>
            <a:ext cx="2520276" cy="271591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1446" y="1891850"/>
            <a:ext cx="2439720" cy="272166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1314" y="1919331"/>
            <a:ext cx="2456982" cy="264111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7955" y="3926735"/>
            <a:ext cx="2526031" cy="2589326"/>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2" y="3926735"/>
            <a:ext cx="2376425" cy="2618095"/>
          </a:xfrm>
          <a:prstGeom prst="rect">
            <a:avLst/>
          </a:prstGeom>
        </p:spPr>
      </p:pic>
    </p:spTree>
    <p:extLst>
      <p:ext uri="{BB962C8B-B14F-4D97-AF65-F5344CB8AC3E}">
        <p14:creationId xmlns:p14="http://schemas.microsoft.com/office/powerpoint/2010/main" val="1091158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scenery.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487955" y="1219200"/>
            <a:ext cx="11698755" cy="5638800"/>
          </a:xfrm>
          <a:prstGeom prst="rect">
            <a:avLst/>
          </a:prstGeom>
        </p:spPr>
      </p:pic>
      <p:sp>
        <p:nvSpPr>
          <p:cNvPr id="52" name="Pentagon 51"/>
          <p:cNvSpPr/>
          <p:nvPr/>
        </p:nvSpPr>
        <p:spPr>
          <a:xfrm rot="10800000">
            <a:off x="141" y="5381386"/>
            <a:ext cx="9061263" cy="458373"/>
          </a:xfrm>
          <a:prstGeom prst="homePlate">
            <a:avLst/>
          </a:prstGeom>
          <a:solidFill>
            <a:srgbClr val="25406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51" name="Pentagon 50"/>
          <p:cNvSpPr/>
          <p:nvPr/>
        </p:nvSpPr>
        <p:spPr>
          <a:xfrm rot="10800000">
            <a:off x="-18348" y="3061088"/>
            <a:ext cx="9061263" cy="520174"/>
          </a:xfrm>
          <a:prstGeom prst="homePlate">
            <a:avLst/>
          </a:prstGeom>
          <a:solidFill>
            <a:srgbClr val="25406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50" name="Pentagon 49"/>
          <p:cNvSpPr/>
          <p:nvPr/>
        </p:nvSpPr>
        <p:spPr>
          <a:xfrm rot="10800000">
            <a:off x="0" y="4253637"/>
            <a:ext cx="9061263" cy="455376"/>
          </a:xfrm>
          <a:prstGeom prst="homePlate">
            <a:avLst/>
          </a:prstGeom>
          <a:solidFill>
            <a:srgbClr val="25406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8" name="Pentagon 47"/>
          <p:cNvSpPr/>
          <p:nvPr/>
        </p:nvSpPr>
        <p:spPr>
          <a:xfrm rot="10800000">
            <a:off x="10441" y="2042863"/>
            <a:ext cx="9061263" cy="455376"/>
          </a:xfrm>
          <a:prstGeom prst="homePlate">
            <a:avLst/>
          </a:prstGeom>
          <a:solidFill>
            <a:srgbClr val="25406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9" name="Rectangle 8"/>
          <p:cNvSpPr/>
          <p:nvPr/>
        </p:nvSpPr>
        <p:spPr>
          <a:xfrm>
            <a:off x="0" y="512"/>
            <a:ext cx="9144000" cy="1280160"/>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35774" y="-145036"/>
            <a:ext cx="4495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latin typeface="Times New Roman" panose="02020603050405020304" pitchFamily="18" charset="0"/>
                <a:cs typeface="Times New Roman" panose="02020603050405020304" pitchFamily="18" charset="0"/>
              </a:rPr>
              <a:t>Trade Education</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3635" y="786093"/>
            <a:ext cx="8872104" cy="400110"/>
          </a:xfrm>
          <a:prstGeom prst="rect">
            <a:avLst/>
          </a:prstGeom>
        </p:spPr>
        <p:txBody>
          <a:bodyPr wrap="square">
            <a:spAutoFit/>
          </a:bodyPr>
          <a:lstStyle/>
          <a:p>
            <a:pPr lvl="0" algn="ctr"/>
            <a:r>
              <a:rPr lang="en-US" sz="2000" i="1" dirty="0" smtClean="0">
                <a:solidFill>
                  <a:schemeClr val="bg1"/>
                </a:solidFill>
                <a:latin typeface="Times New Roman"/>
                <a:cs typeface="Times New Roman"/>
              </a:rPr>
              <a:t>Outreach and educational opportunities in seafood technical issues for the industry</a:t>
            </a: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06977" y="69888"/>
            <a:ext cx="1154430" cy="776941"/>
          </a:xfrm>
          <a:prstGeom prst="rect">
            <a:avLst/>
          </a:prstGeom>
        </p:spPr>
      </p:pic>
      <p:sp>
        <p:nvSpPr>
          <p:cNvPr id="25" name="TextBox 24"/>
          <p:cNvSpPr txBox="1"/>
          <p:nvPr/>
        </p:nvSpPr>
        <p:spPr>
          <a:xfrm>
            <a:off x="181528" y="2064374"/>
            <a:ext cx="5156376" cy="369333"/>
          </a:xfrm>
          <a:prstGeom prst="rect">
            <a:avLst/>
          </a:prstGeom>
          <a:noFill/>
        </p:spPr>
        <p:txBody>
          <a:bodyPr wrap="square" rtlCol="0" anchor="ctr">
            <a:spAutoFit/>
          </a:bodyPr>
          <a:lstStyle/>
          <a:p>
            <a:r>
              <a:rPr lang="en-US" dirty="0" smtClean="0">
                <a:solidFill>
                  <a:schemeClr val="bg1"/>
                </a:solidFill>
                <a:latin typeface="Times New Roman" panose="02020603050405020304" pitchFamily="18" charset="0"/>
                <a:cs typeface="Times New Roman" panose="02020603050405020304" pitchFamily="18" charset="0"/>
              </a:rPr>
              <a:t>USDA: </a:t>
            </a:r>
            <a:r>
              <a:rPr lang="en-US" dirty="0">
                <a:solidFill>
                  <a:schemeClr val="bg1"/>
                </a:solidFill>
                <a:latin typeface="Times New Roman" panose="02020603050405020304" pitchFamily="18" charset="0"/>
                <a:cs typeface="Times New Roman" panose="02020603050405020304" pitchFamily="18" charset="0"/>
              </a:rPr>
              <a:t>NUTRITIONAL </a:t>
            </a:r>
            <a:r>
              <a:rPr lang="en-US" dirty="0" smtClean="0">
                <a:solidFill>
                  <a:schemeClr val="bg1"/>
                </a:solidFill>
                <a:latin typeface="Times New Roman" panose="02020603050405020304" pitchFamily="18" charset="0"/>
                <a:cs typeface="Times New Roman" panose="02020603050405020304" pitchFamily="18" charset="0"/>
              </a:rPr>
              <a:t>DATABASE</a:t>
            </a:r>
          </a:p>
        </p:txBody>
      </p:sp>
      <p:sp>
        <p:nvSpPr>
          <p:cNvPr id="32" name="Rectangle 31"/>
          <p:cNvSpPr/>
          <p:nvPr/>
        </p:nvSpPr>
        <p:spPr>
          <a:xfrm>
            <a:off x="135566" y="4274212"/>
            <a:ext cx="5764769" cy="369332"/>
          </a:xfrm>
          <a:prstGeom prst="rect">
            <a:avLst/>
          </a:prstGeom>
          <a:noFill/>
        </p:spPr>
        <p:txBody>
          <a:bodyPr wrap="none" anchor="ctr">
            <a:sp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WEBSITE CONTENT FOR NUTRITION AND QUALITY</a:t>
            </a:r>
            <a:endParaRPr lang="en-US" dirty="0"/>
          </a:p>
        </p:txBody>
      </p:sp>
      <p:sp>
        <p:nvSpPr>
          <p:cNvPr id="34" name="Rectangle 33"/>
          <p:cNvSpPr/>
          <p:nvPr/>
        </p:nvSpPr>
        <p:spPr>
          <a:xfrm>
            <a:off x="121338" y="3104110"/>
            <a:ext cx="8985377" cy="369332"/>
          </a:xfrm>
          <a:prstGeom prst="rect">
            <a:avLst/>
          </a:prstGeom>
          <a:noFill/>
        </p:spPr>
        <p:txBody>
          <a:bodyPr wrap="none" anchor="ctr">
            <a:sp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ALASKA OCEAN CLUSTER / SYMPHONY OF SEAFOOD / OSU SURIMI SCHOOL / PFT</a:t>
            </a:r>
            <a:endParaRPr lang="en-US" dirty="0"/>
          </a:p>
        </p:txBody>
      </p:sp>
      <p:sp>
        <p:nvSpPr>
          <p:cNvPr id="38" name="Rectangle 37"/>
          <p:cNvSpPr/>
          <p:nvPr/>
        </p:nvSpPr>
        <p:spPr>
          <a:xfrm>
            <a:off x="197708" y="5437431"/>
            <a:ext cx="8382000" cy="369332"/>
          </a:xfrm>
          <a:prstGeom prst="rect">
            <a:avLst/>
          </a:prstGeom>
          <a:solidFill>
            <a:srgbClr val="254061"/>
          </a:solidFill>
        </p:spPr>
        <p:txBody>
          <a:bodyPr wrap="square">
            <a:spAutoFit/>
          </a:bodyPr>
          <a:lstStyle/>
          <a:p>
            <a:r>
              <a:rPr lang="en-US" dirty="0" smtClean="0">
                <a:solidFill>
                  <a:schemeClr val="bg1"/>
                </a:solidFill>
                <a:latin typeface="Times New Roman" panose="02020603050405020304" pitchFamily="18" charset="0"/>
                <a:cs typeface="Times New Roman" panose="02020603050405020304" pitchFamily="18" charset="0"/>
              </a:rPr>
              <a:t>ASMI STAFF GUIDANCE / SUPPORT FOR MESSAGING ON TECH ISSUES</a:t>
            </a:r>
            <a:endParaRPr lang="en-US" dirty="0"/>
          </a:p>
        </p:txBody>
      </p:sp>
    </p:spTree>
    <p:extLst>
      <p:ext uri="{BB962C8B-B14F-4D97-AF65-F5344CB8AC3E}">
        <p14:creationId xmlns:p14="http://schemas.microsoft.com/office/powerpoint/2010/main" val="23351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34"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enery.pn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487955" y="1219200"/>
            <a:ext cx="11698755" cy="5638800"/>
          </a:xfrm>
          <a:prstGeom prst="rect">
            <a:avLst/>
          </a:prstGeom>
        </p:spPr>
      </p:pic>
      <p:grpSp>
        <p:nvGrpSpPr>
          <p:cNvPr id="20" name="Group 19"/>
          <p:cNvGrpSpPr/>
          <p:nvPr/>
        </p:nvGrpSpPr>
        <p:grpSpPr>
          <a:xfrm>
            <a:off x="0" y="512"/>
            <a:ext cx="9144000" cy="1257864"/>
            <a:chOff x="0" y="512"/>
            <a:chExt cx="9144000" cy="990088"/>
          </a:xfrm>
          <a:solidFill>
            <a:srgbClr val="254061"/>
          </a:solidFill>
        </p:grpSpPr>
        <p:sp>
          <p:nvSpPr>
            <p:cNvPr id="21" name="Rectangle 20"/>
            <p:cNvSpPr/>
            <p:nvPr/>
          </p:nvSpPr>
          <p:spPr>
            <a:xfrm>
              <a:off x="0" y="512"/>
              <a:ext cx="9144000" cy="9900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06977" y="49446"/>
              <a:ext cx="1154430" cy="611545"/>
            </a:xfrm>
            <a:prstGeom prst="rect">
              <a:avLst/>
            </a:prstGeom>
            <a:grpFill/>
          </p:spPr>
        </p:pic>
      </p:grpSp>
      <p:sp>
        <p:nvSpPr>
          <p:cNvPr id="2" name="Title 1"/>
          <p:cNvSpPr>
            <a:spLocks noGrp="1"/>
          </p:cNvSpPr>
          <p:nvPr>
            <p:ph type="title"/>
          </p:nvPr>
        </p:nvSpPr>
        <p:spPr>
          <a:xfrm>
            <a:off x="-1219200" y="-265440"/>
            <a:ext cx="8229600" cy="1143000"/>
          </a:xfrm>
        </p:spPr>
        <p:txBody>
          <a:bodyPr>
            <a:normAutofit/>
          </a:bodyPr>
          <a:lstStyle/>
          <a:p>
            <a:r>
              <a:rPr lang="en-US" sz="4800" dirty="0" smtClean="0">
                <a:solidFill>
                  <a:schemeClr val="bg1"/>
                </a:solidFill>
                <a:latin typeface="Times New Roman" panose="02020603050405020304" pitchFamily="18" charset="0"/>
                <a:cs typeface="Times New Roman" panose="02020603050405020304" pitchFamily="18" charset="0"/>
              </a:rPr>
              <a:t>Applied Investigations</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6" name="Pentagon 4"/>
          <p:cNvSpPr/>
          <p:nvPr/>
        </p:nvSpPr>
        <p:spPr>
          <a:xfrm>
            <a:off x="-449559" y="499493"/>
            <a:ext cx="8273943" cy="8996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2517" tIns="60960" rIns="113792" bIns="60960" numCol="1" spcCol="1270" anchor="ctr" anchorCtr="0">
            <a:noAutofit/>
          </a:bodyPr>
          <a:lstStyle/>
          <a:p>
            <a:pPr lvl="0" algn="ctr" defTabSz="711200">
              <a:lnSpc>
                <a:spcPct val="90000"/>
              </a:lnSpc>
              <a:spcBef>
                <a:spcPct val="0"/>
              </a:spcBef>
              <a:spcAft>
                <a:spcPct val="35000"/>
              </a:spcAft>
            </a:pPr>
            <a:r>
              <a:rPr lang="en-US" sz="2000" i="1" kern="1200" dirty="0" smtClean="0">
                <a:solidFill>
                  <a:schemeClr val="bg1"/>
                </a:solidFill>
                <a:latin typeface="Times New Roman" panose="02020603050405020304" pitchFamily="18" charset="0"/>
                <a:cs typeface="Times New Roman" panose="02020603050405020304" pitchFamily="18" charset="0"/>
              </a:rPr>
              <a:t>Research </a:t>
            </a:r>
            <a:r>
              <a:rPr lang="en-US" sz="2000" i="1" kern="1200" dirty="0">
                <a:solidFill>
                  <a:schemeClr val="bg1"/>
                </a:solidFill>
                <a:latin typeface="Times New Roman" panose="02020603050405020304" pitchFamily="18" charset="0"/>
                <a:cs typeface="Times New Roman" panose="02020603050405020304" pitchFamily="18" charset="0"/>
              </a:rPr>
              <a:t>opportunities related to the quality and value of Alaska </a:t>
            </a:r>
            <a:r>
              <a:rPr lang="en-US" sz="2000" i="1" kern="1200" dirty="0" smtClean="0">
                <a:solidFill>
                  <a:schemeClr val="bg1"/>
                </a:solidFill>
                <a:latin typeface="Times New Roman" panose="02020603050405020304" pitchFamily="18" charset="0"/>
                <a:cs typeface="Times New Roman" panose="02020603050405020304" pitchFamily="18" charset="0"/>
              </a:rPr>
              <a:t>seafood</a:t>
            </a:r>
            <a:endParaRPr lang="en-US" sz="2000" i="1" kern="1200" dirty="0">
              <a:solidFill>
                <a:schemeClr val="bg1"/>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25543" y="2546447"/>
            <a:ext cx="9118455" cy="473428"/>
            <a:chOff x="-59476" y="2329118"/>
            <a:chExt cx="9052560" cy="473428"/>
          </a:xfrm>
          <a:solidFill>
            <a:schemeClr val="accent1">
              <a:lumMod val="50000"/>
            </a:schemeClr>
          </a:solidFill>
        </p:grpSpPr>
        <p:sp>
          <p:nvSpPr>
            <p:cNvPr id="24" name="Pentagon 23"/>
            <p:cNvSpPr/>
            <p:nvPr/>
          </p:nvSpPr>
          <p:spPr>
            <a:xfrm rot="10800000">
              <a:off x="-59476" y="2329118"/>
              <a:ext cx="9052560" cy="473428"/>
            </a:xfrm>
            <a:prstGeom prst="homePlate">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6" name="TextBox 25"/>
            <p:cNvSpPr txBox="1"/>
            <p:nvPr/>
          </p:nvSpPr>
          <p:spPr>
            <a:xfrm>
              <a:off x="358238" y="2352166"/>
              <a:ext cx="8427521" cy="369332"/>
            </a:xfrm>
            <a:prstGeom prst="rect">
              <a:avLst/>
            </a:prstGeom>
            <a:grpFill/>
          </p:spPr>
          <p:txBody>
            <a:bodyPr wrap="square" rtlCol="0" anchor="ctr">
              <a:spAutoFit/>
            </a:bodyPr>
            <a:lstStyle/>
            <a:p>
              <a:r>
                <a:rPr lang="en-US" dirty="0" smtClean="0">
                  <a:solidFill>
                    <a:schemeClr val="bg1"/>
                  </a:solidFill>
                  <a:latin typeface="Times New Roman" panose="02020603050405020304" pitchFamily="18" charset="0"/>
                  <a:cs typeface="Times New Roman" panose="02020603050405020304" pitchFamily="18" charset="0"/>
                </a:rPr>
                <a:t>SEA GRANT/FITC: CHITOSAN &amp; RTE CRAB LISTERIA RESEARCH</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23446" y="3714831"/>
            <a:ext cx="9116275" cy="457200"/>
            <a:chOff x="145167" y="3662131"/>
            <a:chExt cx="9116275" cy="457200"/>
          </a:xfrm>
          <a:solidFill>
            <a:schemeClr val="accent1">
              <a:lumMod val="50000"/>
            </a:schemeClr>
          </a:solidFill>
        </p:grpSpPr>
        <p:sp>
          <p:nvSpPr>
            <p:cNvPr id="34" name="Pentagon 33"/>
            <p:cNvSpPr/>
            <p:nvPr/>
          </p:nvSpPr>
          <p:spPr>
            <a:xfrm rot="10800000">
              <a:off x="145167" y="3662131"/>
              <a:ext cx="9116275" cy="457200"/>
            </a:xfrm>
            <a:prstGeom prst="homePlate">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5" name="TextBox 34"/>
            <p:cNvSpPr txBox="1"/>
            <p:nvPr/>
          </p:nvSpPr>
          <p:spPr>
            <a:xfrm>
              <a:off x="620532" y="3699492"/>
              <a:ext cx="8320241" cy="369332"/>
            </a:xfrm>
            <a:prstGeom prst="rect">
              <a:avLst/>
            </a:prstGeom>
            <a:grpFill/>
          </p:spPr>
          <p:txBody>
            <a:bodyPr wrap="square" rtlCol="0" anchor="ctr">
              <a:spAutoFit/>
            </a:bodyPr>
            <a:lstStyle/>
            <a:p>
              <a:r>
                <a:rPr lang="en-US" dirty="0" smtClean="0">
                  <a:solidFill>
                    <a:schemeClr val="bg1"/>
                  </a:solidFill>
                  <a:latin typeface="Times New Roman" panose="02020603050405020304" pitchFamily="18" charset="0"/>
                  <a:cs typeface="Times New Roman" panose="02020603050405020304" pitchFamily="18" charset="0"/>
                </a:rPr>
                <a:t>PCCRC GRANT:  </a:t>
              </a:r>
              <a:r>
                <a:rPr lang="en-US" dirty="0" smtClean="0">
                  <a:solidFill>
                    <a:schemeClr val="bg1"/>
                  </a:solidFill>
                  <a:latin typeface="Times New Roman" panose="02020603050405020304" pitchFamily="18" charset="0"/>
                  <a:cs typeface="Times New Roman" panose="02020603050405020304" pitchFamily="18" charset="0"/>
                </a:rPr>
                <a:t>POLLOCK &amp; HALIBUT  NUCLEOTIDE RESEARCH</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56526" y="4781375"/>
            <a:ext cx="9087474" cy="457200"/>
            <a:chOff x="213161" y="2671275"/>
            <a:chExt cx="9052560" cy="457200"/>
          </a:xfrm>
          <a:solidFill>
            <a:schemeClr val="accent1">
              <a:lumMod val="50000"/>
            </a:schemeClr>
          </a:solidFill>
        </p:grpSpPr>
        <p:sp>
          <p:nvSpPr>
            <p:cNvPr id="39" name="Pentagon 38"/>
            <p:cNvSpPr/>
            <p:nvPr/>
          </p:nvSpPr>
          <p:spPr>
            <a:xfrm rot="10800000">
              <a:off x="213161" y="2671275"/>
              <a:ext cx="9052560" cy="457200"/>
            </a:xfrm>
            <a:prstGeom prst="homePlate">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0" name="TextBox 39"/>
            <p:cNvSpPr txBox="1"/>
            <p:nvPr/>
          </p:nvSpPr>
          <p:spPr>
            <a:xfrm>
              <a:off x="688525" y="2715209"/>
              <a:ext cx="8577196" cy="369332"/>
            </a:xfrm>
            <a:prstGeom prst="rect">
              <a:avLst/>
            </a:prstGeom>
            <a:grpFill/>
          </p:spPr>
          <p:txBody>
            <a:bodyPr wrap="square" rtlCol="0" anchor="ctr">
              <a:spAutoFit/>
            </a:bodyPr>
            <a:lstStyle/>
            <a:p>
              <a:r>
                <a:rPr lang="en-US" dirty="0" err="1" smtClean="0">
                  <a:solidFill>
                    <a:schemeClr val="bg1"/>
                  </a:solidFill>
                  <a:latin typeface="Times New Roman" panose="02020603050405020304" pitchFamily="18" charset="0"/>
                  <a:cs typeface="Times New Roman" panose="02020603050405020304" pitchFamily="18" charset="0"/>
                </a:rPr>
                <a:t>SiRF</a:t>
              </a:r>
              <a:r>
                <a:rPr lang="en-US" dirty="0" smtClean="0">
                  <a:solidFill>
                    <a:schemeClr val="bg1"/>
                  </a:solidFill>
                  <a:latin typeface="Times New Roman" panose="02020603050405020304" pitchFamily="18" charset="0"/>
                  <a:cs typeface="Times New Roman" panose="02020603050405020304" pitchFamily="18" charset="0"/>
                </a:rPr>
                <a:t>/UCONN: ALASKA SALMON CONSMPTION FOR CANCER RESEARCH</a:t>
              </a:r>
              <a:endParaRPr lang="en-US"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849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451884" y="2590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tx2"/>
                </a:solidFill>
                <a:latin typeface="Times New Roman" panose="02020603050405020304" pitchFamily="18" charset="0"/>
                <a:cs typeface="Times New Roman" panose="02020603050405020304" pitchFamily="18" charset="0"/>
              </a:rPr>
              <a:t>THANK YOU</a:t>
            </a:r>
            <a:endParaRPr lang="en-US" sz="4800" dirty="0">
              <a:solidFill>
                <a:schemeClr val="tx2"/>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512"/>
            <a:ext cx="9144000" cy="1257864"/>
            <a:chOff x="0" y="512"/>
            <a:chExt cx="9144000" cy="990088"/>
          </a:xfrm>
          <a:solidFill>
            <a:srgbClr val="254061"/>
          </a:solidFill>
        </p:grpSpPr>
        <p:sp>
          <p:nvSpPr>
            <p:cNvPr id="6" name="Rectangle 5"/>
            <p:cNvSpPr/>
            <p:nvPr/>
          </p:nvSpPr>
          <p:spPr>
            <a:xfrm>
              <a:off x="0" y="512"/>
              <a:ext cx="9144000" cy="9900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06977" y="49446"/>
              <a:ext cx="1154430" cy="611545"/>
            </a:xfrm>
            <a:prstGeom prst="rect">
              <a:avLst/>
            </a:prstGeom>
            <a:grpFill/>
          </p:spPr>
        </p:pic>
      </p:grpSp>
      <p:pic>
        <p:nvPicPr>
          <p:cNvPr id="10" name="Picture 9" descr="scenery.png"/>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487955" y="1219200"/>
            <a:ext cx="11698755" cy="5638800"/>
          </a:xfrm>
          <a:prstGeom prst="rect">
            <a:avLst/>
          </a:prstGeom>
        </p:spPr>
      </p:pic>
    </p:spTree>
    <p:extLst>
      <p:ext uri="{BB962C8B-B14F-4D97-AF65-F5344CB8AC3E}">
        <p14:creationId xmlns:p14="http://schemas.microsoft.com/office/powerpoint/2010/main" val="1266677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19592</TotalTime>
  <Words>652</Words>
  <Application>Microsoft Office PowerPoint</Application>
  <PresentationFormat>On-screen Show (4:3)</PresentationFormat>
  <Paragraphs>75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Seafood Technical Program</vt:lpstr>
      <vt:lpstr>Seafood Technical Overview</vt:lpstr>
      <vt:lpstr>Supplied Materials </vt:lpstr>
      <vt:lpstr>PowerPoint Presentation</vt:lpstr>
      <vt:lpstr>Applied Investigations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Seafood Technical  Program Overview October 2016</dc:title>
  <dc:creator>Michael Kohan</dc:creator>
  <cp:lastModifiedBy>Michael Kohan</cp:lastModifiedBy>
  <cp:revision>116</cp:revision>
  <cp:lastPrinted>2016-10-20T23:22:36Z</cp:lastPrinted>
  <dcterms:created xsi:type="dcterms:W3CDTF">2016-10-17T17:15:04Z</dcterms:created>
  <dcterms:modified xsi:type="dcterms:W3CDTF">2018-10-23T19:32:50Z</dcterms:modified>
</cp:coreProperties>
</file>