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81" r:id="rId3"/>
    <p:sldId id="259" r:id="rId4"/>
    <p:sldId id="2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76915" autoAdjust="0"/>
  </p:normalViewPr>
  <p:slideViewPr>
    <p:cSldViewPr>
      <p:cViewPr varScale="1">
        <p:scale>
          <a:sx n="55" d="100"/>
          <a:sy n="5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9579317646643696E-3"/>
                  <c:y val="2.62582056892779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17000070428684"/>
                  <c:y val="-0.131670313639679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832446218657611E-2"/>
                  <c:y val="-4.15196678095763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98238335048351E-2"/>
                  <c:y val="-3.060241102247340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77543004149461"/>
                  <c:y val="1.6663507871144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202024175849495E-2"/>
                  <c:y val="9.284791261048606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73722094820344E-2"/>
                  <c:y val="-1.975361394924102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2341274082637208E-2"/>
                  <c:y val="-7.38533285089910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77979720329585"/>
                  <c:y val="-0.286894444540165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3483948165070279E-2"/>
                  <c:y val="2.23314208262260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32043681533445E-2"/>
                  <c:y val="-0.1233161609722198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8678173129458585E-3"/>
                  <c:y val="-3.1603576905184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delete val="1"/>
            </c:dLbl>
            <c:dLbl>
              <c:idx val="14"/>
              <c:delete val="1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Sheet1!$E$4:$E$16</c:f>
              <c:strCache>
                <c:ptCount val="13"/>
                <c:pt idx="0">
                  <c:v>Executive Office/Admin</c:v>
                </c:pt>
                <c:pt idx="4">
                  <c:v>Communication</c:v>
                </c:pt>
                <c:pt idx="5">
                  <c:v>Technical</c:v>
                </c:pt>
                <c:pt idx="6">
                  <c:v>Retail</c:v>
                </c:pt>
                <c:pt idx="7">
                  <c:v>Foodservice</c:v>
                </c:pt>
                <c:pt idx="8">
                  <c:v>International</c:v>
                </c:pt>
                <c:pt idx="9">
                  <c:v>Global Food Aid</c:v>
                </c:pt>
                <c:pt idx="11">
                  <c:v>Advertising </c:v>
                </c:pt>
                <c:pt idx="12">
                  <c:v>Consumer PR </c:v>
                </c:pt>
              </c:strCache>
            </c:strRef>
          </c:cat>
          <c:val>
            <c:numRef>
              <c:f>Sheet1!$F$4:$F$16</c:f>
              <c:numCache>
                <c:formatCode>General</c:formatCode>
                <c:ptCount val="13"/>
                <c:pt idx="0" formatCode="&quot;$&quot;#,##0_);[Red]\(&quot;$&quot;#,##0\)">
                  <c:v>3085000</c:v>
                </c:pt>
                <c:pt idx="4" formatCode="&quot;$&quot;#,##0_);[Red]\(&quot;$&quot;#,##0\)">
                  <c:v>1200000</c:v>
                </c:pt>
                <c:pt idx="5" formatCode="&quot;$&quot;#,##0_);[Red]\(&quot;$&quot;#,##0\)">
                  <c:v>1965000</c:v>
                </c:pt>
                <c:pt idx="6" formatCode="&quot;$&quot;#,##0_);[Red]\(&quot;$&quot;#,##0\)">
                  <c:v>2000000</c:v>
                </c:pt>
                <c:pt idx="7" formatCode="&quot;$&quot;#,##0_);[Red]\(&quot;$&quot;#,##0\)">
                  <c:v>2200000</c:v>
                </c:pt>
                <c:pt idx="8" formatCode="&quot;$&quot;#,##0_);[Red]\(&quot;$&quot;#,##0\)">
                  <c:v>7910619</c:v>
                </c:pt>
                <c:pt idx="9" formatCode="&quot;$&quot;#,##0_);[Red]\(&quot;$&quot;#,##0\)">
                  <c:v>350000</c:v>
                </c:pt>
                <c:pt idx="11" formatCode="&quot;$&quot;#,##0_);[Red]\(&quot;$&quot;#,##0\)">
                  <c:v>1789381</c:v>
                </c:pt>
                <c:pt idx="12" formatCode="&quot;$&quot;#,##0_);[Red]\(&quot;$&quot;#,##0\)">
                  <c:v>1000000</c:v>
                </c:pt>
              </c:numCache>
            </c:numRef>
          </c:val>
        </c:ser>
        <c:ser>
          <c:idx val="1"/>
          <c:order val="1"/>
          <c:cat>
            <c:strRef>
              <c:f>Sheet1!$E$4:$E$16</c:f>
              <c:strCache>
                <c:ptCount val="13"/>
                <c:pt idx="0">
                  <c:v>Executive Office/Admin</c:v>
                </c:pt>
                <c:pt idx="4">
                  <c:v>Communication</c:v>
                </c:pt>
                <c:pt idx="5">
                  <c:v>Technical</c:v>
                </c:pt>
                <c:pt idx="6">
                  <c:v>Retail</c:v>
                </c:pt>
                <c:pt idx="7">
                  <c:v>Foodservice</c:v>
                </c:pt>
                <c:pt idx="8">
                  <c:v>International</c:v>
                </c:pt>
                <c:pt idx="9">
                  <c:v>Global Food Aid</c:v>
                </c:pt>
                <c:pt idx="11">
                  <c:v>Advertising </c:v>
                </c:pt>
                <c:pt idx="12">
                  <c:v>Consumer PR </c:v>
                </c:pt>
              </c:strCache>
            </c:strRef>
          </c:cat>
          <c:val>
            <c:numRef>
              <c:f>Sheet1!$G$4:$G$16</c:f>
              <c:numCache>
                <c:formatCode>0%</c:formatCode>
                <c:ptCount val="13"/>
                <c:pt idx="0">
                  <c:v>0.14348837209302326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5.5813953488372092E-2</c:v>
                </c:pt>
                <c:pt idx="5">
                  <c:v>9.1395348837209303E-2</c:v>
                </c:pt>
                <c:pt idx="6">
                  <c:v>9.3023255813953487E-2</c:v>
                </c:pt>
                <c:pt idx="7">
                  <c:v>0.10232558139534884</c:v>
                </c:pt>
                <c:pt idx="8">
                  <c:v>0.36793576744186046</c:v>
                </c:pt>
                <c:pt idx="9">
                  <c:v>1.627906976744186E-2</c:v>
                </c:pt>
                <c:pt idx="10">
                  <c:v>0</c:v>
                </c:pt>
                <c:pt idx="11">
                  <c:v>8.3227023255813951E-2</c:v>
                </c:pt>
                <c:pt idx="12">
                  <c:v>4.6511627906976744E-2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8052DFA-7D37-4C6E-94C2-F63134044058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7B3155E-2FF3-42B8-A60E-F6254732F9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6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3ED95E7-23AD-497C-8A8F-9855391CC3E1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6D55E1B3-59CC-4903-B824-36D9C3A7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</a:t>
            </a:r>
            <a:r>
              <a:rPr lang="en-US" baseline="0" dirty="0" smtClean="0"/>
              <a:t> decrease from FY15 to FY16 = $1,917.6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44A9-1AB6-4118-8C30-3A950216BA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5E1B3-59CC-4903-B824-36D9C3A7C8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5E1B3-59CC-4903-B824-36D9C3A7C8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1EB9-143C-491A-8F21-AEFFC965EFA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C3F9-8471-4D10-9F3F-561D89DED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346" y="1981200"/>
            <a:ext cx="6647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FY16 Overall ASMI Budget ( </a:t>
            </a:r>
            <a:r>
              <a:rPr lang="en-US" sz="3200" b="1" i="1" dirty="0"/>
              <a:t>proposed</a:t>
            </a:r>
            <a:r>
              <a:rPr lang="en-US" sz="3200" b="1" dirty="0"/>
              <a:t>)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2743200" cy="167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53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Revenues FY15 vs FY16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4040188" cy="659352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FY15 Revenue Net Auth	</a:t>
            </a:r>
            <a:endParaRPr lang="en-US" sz="28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5400" y="1859757"/>
            <a:ext cx="3581400" cy="65484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FY16 Revenue Auth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44098647"/>
              </p:ext>
            </p:extLst>
          </p:nvPr>
        </p:nvGraphicFramePr>
        <p:xfrm>
          <a:off x="457200" y="2514600"/>
          <a:ext cx="441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Funding</a:t>
                      </a:r>
                      <a:r>
                        <a:rPr lang="en-US" sz="2000" baseline="0" dirty="0" smtClean="0">
                          <a:latin typeface="+mj-lt"/>
                        </a:rPr>
                        <a:t> Source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FY15 Revenues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Total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$26,710.1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Stat </a:t>
                      </a:r>
                      <a:r>
                        <a:rPr lang="en-US" sz="2000" dirty="0" err="1" smtClean="0">
                          <a:latin typeface="+mj-lt"/>
                        </a:rPr>
                        <a:t>Desig</a:t>
                      </a:r>
                      <a:r>
                        <a:rPr lang="en-US" sz="2000" dirty="0" smtClean="0">
                          <a:latin typeface="+mj-lt"/>
                        </a:rPr>
                        <a:t> </a:t>
                      </a:r>
                      <a:r>
                        <a:rPr lang="en-US" sz="2000" dirty="0" err="1" smtClean="0">
                          <a:latin typeface="+mj-lt"/>
                        </a:rPr>
                        <a:t>Pgm</a:t>
                      </a:r>
                      <a:r>
                        <a:rPr lang="en-US" sz="2000" baseline="0" dirty="0" smtClean="0"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latin typeface="+mj-lt"/>
                        </a:rPr>
                        <a:t>Rec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$14,826.5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Federal</a:t>
                      </a:r>
                      <a:r>
                        <a:rPr lang="en-US" sz="2000" baseline="0" dirty="0" smtClean="0">
                          <a:latin typeface="+mj-lt"/>
                        </a:rPr>
                        <a:t> Receipts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  4,500.0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General</a:t>
                      </a:r>
                      <a:r>
                        <a:rPr lang="en-US" sz="2000" baseline="0" dirty="0" smtClean="0">
                          <a:latin typeface="+mj-lt"/>
                        </a:rPr>
                        <a:t> Fund Match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  </a:t>
                      </a:r>
                      <a:r>
                        <a:rPr lang="en-US" sz="2000" baseline="0" dirty="0" smtClean="0">
                          <a:latin typeface="+mj-lt"/>
                        </a:rPr>
                        <a:t>4,500.0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General Fund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   2,883.6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2956178"/>
              </p:ext>
            </p:extLst>
          </p:nvPr>
        </p:nvGraphicFramePr>
        <p:xfrm>
          <a:off x="5334000" y="2514600"/>
          <a:ext cx="202088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FY16</a:t>
                      </a:r>
                      <a:r>
                        <a:rPr lang="en-US" sz="2000" baseline="0" dirty="0" smtClean="0">
                          <a:latin typeface="+mj-lt"/>
                        </a:rPr>
                        <a:t> Revenues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$24,792.5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$14,941.5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</a:t>
                      </a:r>
                      <a:r>
                        <a:rPr lang="en-US" sz="2000" baseline="0" dirty="0" smtClean="0">
                          <a:latin typeface="+mj-lt"/>
                        </a:rPr>
                        <a:t>  4,500.0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</a:t>
                      </a:r>
                      <a:r>
                        <a:rPr lang="en-US" sz="2000" baseline="0" dirty="0" smtClean="0">
                          <a:latin typeface="+mj-lt"/>
                        </a:rPr>
                        <a:t>  4,500.0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$   </a:t>
                      </a:r>
                      <a:r>
                        <a:rPr lang="en-US" sz="2000" baseline="0" dirty="0" smtClean="0">
                          <a:latin typeface="+mj-lt"/>
                        </a:rPr>
                        <a:t>  851.0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1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7931"/>
            <a:ext cx="718868" cy="4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63557" y="467041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Overall ASMI FY16 proposed budget</a:t>
            </a:r>
            <a:endParaRPr lang="en-US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224819" y="4876800"/>
            <a:ext cx="4313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FY16 proposed spend ‘intent’ $ 24,792,500</a:t>
            </a:r>
          </a:p>
          <a:p>
            <a:r>
              <a:rPr lang="en-US" b="1" u="sng" dirty="0" smtClean="0"/>
              <a:t>FY16 ASMI proposed budget  $  21,500,000</a:t>
            </a:r>
          </a:p>
          <a:p>
            <a:r>
              <a:rPr lang="en-US" b="1" dirty="0" smtClean="0"/>
              <a:t>		Reserve      $  3,292,500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73815"/>
              </p:ext>
            </p:extLst>
          </p:nvPr>
        </p:nvGraphicFramePr>
        <p:xfrm>
          <a:off x="910652" y="1371600"/>
          <a:ext cx="7242748" cy="3352802"/>
        </p:xfrm>
        <a:graphic>
          <a:graphicData uri="http://schemas.openxmlformats.org/drawingml/2006/table">
            <a:tbl>
              <a:tblPr/>
              <a:tblGrid>
                <a:gridCol w="1914383"/>
                <a:gridCol w="1062482"/>
                <a:gridCol w="689178"/>
                <a:gridCol w="2019674"/>
                <a:gridCol w="867853"/>
                <a:gridCol w="689178"/>
              </a:tblGrid>
              <a:tr h="1832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FY15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FY16 Budget ( proposed)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Executive Admin &amp; Consolidated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$2,856,000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Executive Office/Admin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$3,085,000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$220,000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Promotional Fullfillment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Board &amp; Committee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$1,965,000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Foodservice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Foodservice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$7,905,000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$7,910,619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 Food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 Food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RFM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Advertising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$2,569,000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Advertising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$1,789,381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Consumer 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Consumer PR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$22,500,000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$21,500,000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838200" y="152400"/>
            <a:ext cx="7124700" cy="105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FY16</a:t>
            </a:r>
            <a:r>
              <a:rPr kumimoji="0" lang="en-US" sz="18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 proposed)</a:t>
            </a:r>
            <a:r>
              <a:rPr kumimoji="0" lang="en-US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ASMI Overall Budget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Operating Budget spend planned= $ 21,500,000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Capital Budget spend planned = $ 110,000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19800"/>
            <a:ext cx="838200" cy="51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5407"/>
              </p:ext>
            </p:extLst>
          </p:nvPr>
        </p:nvGraphicFramePr>
        <p:xfrm>
          <a:off x="971549" y="1524001"/>
          <a:ext cx="699135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299</Words>
  <Application>Microsoft Office PowerPoint</Application>
  <PresentationFormat>On-screen Show (4:3)</PresentationFormat>
  <Paragraphs>129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Revenues FY15 vs FY16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nshrestha</dc:creator>
  <cp:lastModifiedBy>Deb Tempel</cp:lastModifiedBy>
  <cp:revision>177</cp:revision>
  <cp:lastPrinted>2015-04-30T18:09:28Z</cp:lastPrinted>
  <dcterms:created xsi:type="dcterms:W3CDTF">2012-05-10T22:57:23Z</dcterms:created>
  <dcterms:modified xsi:type="dcterms:W3CDTF">2015-04-30T22:32:53Z</dcterms:modified>
</cp:coreProperties>
</file>