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handoutMasterIdLst>
    <p:handoutMasterId r:id="rId26"/>
  </p:handoutMasterIdLst>
  <p:sldIdLst>
    <p:sldId id="524" r:id="rId2"/>
    <p:sldId id="506" r:id="rId3"/>
    <p:sldId id="526" r:id="rId4"/>
    <p:sldId id="507" r:id="rId5"/>
    <p:sldId id="517" r:id="rId6"/>
    <p:sldId id="518" r:id="rId7"/>
    <p:sldId id="521" r:id="rId8"/>
    <p:sldId id="510" r:id="rId9"/>
    <p:sldId id="511" r:id="rId10"/>
    <p:sldId id="525" r:id="rId11"/>
    <p:sldId id="512" r:id="rId12"/>
    <p:sldId id="513" r:id="rId13"/>
    <p:sldId id="514" r:id="rId14"/>
    <p:sldId id="522" r:id="rId15"/>
    <p:sldId id="505" r:id="rId16"/>
    <p:sldId id="527" r:id="rId17"/>
    <p:sldId id="528" r:id="rId18"/>
    <p:sldId id="529" r:id="rId19"/>
    <p:sldId id="531" r:id="rId20"/>
    <p:sldId id="532" r:id="rId21"/>
    <p:sldId id="533" r:id="rId22"/>
    <p:sldId id="534" r:id="rId23"/>
    <p:sldId id="535" r:id="rId24"/>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ndberg, Kristin" initials="SK" lastIdx="1" clrIdx="0">
    <p:extLst/>
  </p:cmAuthor>
  <p:cmAuthor id="2" name="Goldberg, Katie" initials="GK"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09" autoAdjust="0"/>
    <p:restoredTop sz="91582" autoAdjust="0"/>
  </p:normalViewPr>
  <p:slideViewPr>
    <p:cSldViewPr snapToGrid="0" snapToObjects="1">
      <p:cViewPr varScale="1">
        <p:scale>
          <a:sx n="64" d="100"/>
          <a:sy n="64" d="100"/>
        </p:scale>
        <p:origin x="354" y="78"/>
      </p:cViewPr>
      <p:guideLst>
        <p:guide orient="horz" pos="2160"/>
        <p:guide pos="3840"/>
      </p:guideLst>
    </p:cSldViewPr>
  </p:slideViewPr>
  <p:outlineViewPr>
    <p:cViewPr>
      <p:scale>
        <a:sx n="33" d="100"/>
        <a:sy n="33" d="100"/>
      </p:scale>
      <p:origin x="0" y="-65040"/>
    </p:cViewPr>
  </p:outlineViewPr>
  <p:notesTextViewPr>
    <p:cViewPr>
      <p:scale>
        <a:sx n="100" d="100"/>
        <a:sy n="100" d="100"/>
      </p:scale>
      <p:origin x="0" y="0"/>
    </p:cViewPr>
  </p:notesTextViewPr>
  <p:sorterViewPr>
    <p:cViewPr>
      <p:scale>
        <a:sx n="128" d="100"/>
        <a:sy n="128"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11699" cy="463406"/>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sz="quarter" idx="1"/>
          </p:nvPr>
        </p:nvSpPr>
        <p:spPr>
          <a:xfrm>
            <a:off x="3936769" y="2"/>
            <a:ext cx="3011699" cy="463406"/>
          </a:xfrm>
          <a:prstGeom prst="rect">
            <a:avLst/>
          </a:prstGeom>
        </p:spPr>
        <p:txBody>
          <a:bodyPr vert="horz" lIns="92446" tIns="46223" rIns="92446" bIns="46223" rtlCol="0"/>
          <a:lstStyle>
            <a:lvl1pPr algn="r">
              <a:defRPr sz="1200"/>
            </a:lvl1pPr>
          </a:lstStyle>
          <a:p>
            <a:fld id="{BCD29BE9-BEBD-4815-8CEC-027AAF2703E1}" type="datetimeFigureOut">
              <a:rPr lang="en-US" smtClean="0"/>
              <a:t>5/5/2015</a:t>
            </a:fld>
            <a:endParaRPr lang="en-US" dirty="0"/>
          </a:p>
        </p:txBody>
      </p:sp>
      <p:sp>
        <p:nvSpPr>
          <p:cNvPr id="4" name="Footer Placeholder 3"/>
          <p:cNvSpPr>
            <a:spLocks noGrp="1"/>
          </p:cNvSpPr>
          <p:nvPr>
            <p:ph type="ftr" sz="quarter" idx="2"/>
          </p:nvPr>
        </p:nvSpPr>
        <p:spPr>
          <a:xfrm>
            <a:off x="2" y="8772671"/>
            <a:ext cx="3011699" cy="463406"/>
          </a:xfrm>
          <a:prstGeom prst="rect">
            <a:avLst/>
          </a:prstGeom>
        </p:spPr>
        <p:txBody>
          <a:bodyPr vert="horz" lIns="92446" tIns="46223" rIns="92446" bIns="462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9" y="8772671"/>
            <a:ext cx="3011699" cy="463406"/>
          </a:xfrm>
          <a:prstGeom prst="rect">
            <a:avLst/>
          </a:prstGeom>
        </p:spPr>
        <p:txBody>
          <a:bodyPr vert="horz" lIns="92446" tIns="46223" rIns="92446" bIns="46223" rtlCol="0" anchor="b"/>
          <a:lstStyle>
            <a:lvl1pPr algn="r">
              <a:defRPr sz="1200"/>
            </a:lvl1pPr>
          </a:lstStyle>
          <a:p>
            <a:fld id="{13B14099-A173-41D2-AB0B-3CF09A6F3F02}" type="slidenum">
              <a:rPr lang="en-US" smtClean="0"/>
              <a:t>‹#›</a:t>
            </a:fld>
            <a:endParaRPr lang="en-US" dirty="0"/>
          </a:p>
        </p:txBody>
      </p:sp>
    </p:spTree>
    <p:extLst>
      <p:ext uri="{BB962C8B-B14F-4D97-AF65-F5344CB8AC3E}">
        <p14:creationId xmlns:p14="http://schemas.microsoft.com/office/powerpoint/2010/main" val="22418836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11699" cy="463406"/>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936769" y="2"/>
            <a:ext cx="3011699" cy="463406"/>
          </a:xfrm>
          <a:prstGeom prst="rect">
            <a:avLst/>
          </a:prstGeom>
        </p:spPr>
        <p:txBody>
          <a:bodyPr vert="horz" lIns="92446" tIns="46223" rIns="92446" bIns="46223" rtlCol="0"/>
          <a:lstStyle>
            <a:lvl1pPr algn="r">
              <a:defRPr sz="1200"/>
            </a:lvl1pPr>
          </a:lstStyle>
          <a:p>
            <a:fld id="{7C9DCDAB-B065-469B-A9E9-31EE9754DE8E}" type="datetimeFigureOut">
              <a:rPr lang="en-US" smtClean="0"/>
              <a:t>5/5/2015</a:t>
            </a:fld>
            <a:endParaRPr lang="en-US" dirty="0"/>
          </a:p>
        </p:txBody>
      </p:sp>
      <p:sp>
        <p:nvSpPr>
          <p:cNvPr id="4" name="Slide Image Placeholder 3"/>
          <p:cNvSpPr>
            <a:spLocks noGrp="1" noRot="1" noChangeAspect="1"/>
          </p:cNvSpPr>
          <p:nvPr>
            <p:ph type="sldImg" idx="2"/>
          </p:nvPr>
        </p:nvSpPr>
        <p:spPr>
          <a:xfrm>
            <a:off x="706438" y="1154113"/>
            <a:ext cx="5540375" cy="3116262"/>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772671"/>
            <a:ext cx="3011699" cy="463406"/>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9" y="8772671"/>
            <a:ext cx="3011699" cy="463406"/>
          </a:xfrm>
          <a:prstGeom prst="rect">
            <a:avLst/>
          </a:prstGeom>
        </p:spPr>
        <p:txBody>
          <a:bodyPr vert="horz" lIns="92446" tIns="46223" rIns="92446" bIns="46223" rtlCol="0" anchor="b"/>
          <a:lstStyle>
            <a:lvl1pPr algn="r">
              <a:defRPr sz="1200"/>
            </a:lvl1pPr>
          </a:lstStyle>
          <a:p>
            <a:fld id="{95848DDF-4DBE-4032-8E6F-004905C71A89}" type="slidenum">
              <a:rPr lang="en-US" smtClean="0"/>
              <a:t>‹#›</a:t>
            </a:fld>
            <a:endParaRPr lang="en-US" dirty="0"/>
          </a:p>
        </p:txBody>
      </p:sp>
    </p:spTree>
    <p:extLst>
      <p:ext uri="{BB962C8B-B14F-4D97-AF65-F5344CB8AC3E}">
        <p14:creationId xmlns:p14="http://schemas.microsoft.com/office/powerpoint/2010/main" val="25040542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48DDF-4DBE-4032-8E6F-004905C71A89}" type="slidenum">
              <a:rPr lang="en-US" smtClean="0"/>
              <a:t>1</a:t>
            </a:fld>
            <a:endParaRPr lang="en-US" dirty="0"/>
          </a:p>
        </p:txBody>
      </p:sp>
    </p:spTree>
    <p:extLst>
      <p:ext uri="{BB962C8B-B14F-4D97-AF65-F5344CB8AC3E}">
        <p14:creationId xmlns:p14="http://schemas.microsoft.com/office/powerpoint/2010/main" val="1786523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48DDF-4DBE-4032-8E6F-004905C71A89}" type="slidenum">
              <a:rPr lang="en-US" smtClean="0"/>
              <a:t>22</a:t>
            </a:fld>
            <a:endParaRPr lang="en-US" dirty="0"/>
          </a:p>
        </p:txBody>
      </p:sp>
    </p:spTree>
    <p:extLst>
      <p:ext uri="{BB962C8B-B14F-4D97-AF65-F5344CB8AC3E}">
        <p14:creationId xmlns:p14="http://schemas.microsoft.com/office/powerpoint/2010/main" val="300562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BD1DC43E-249D-1247-8AA1-5D0DA42457A7}" type="slidenum">
              <a:rPr lang="en-US" smtClean="0"/>
              <a:t>3</a:t>
            </a:fld>
            <a:endParaRPr lang="en-US" dirty="0"/>
          </a:p>
        </p:txBody>
      </p:sp>
    </p:spTree>
    <p:extLst>
      <p:ext uri="{BB962C8B-B14F-4D97-AF65-F5344CB8AC3E}">
        <p14:creationId xmlns:p14="http://schemas.microsoft.com/office/powerpoint/2010/main" val="82204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48DDF-4DBE-4032-8E6F-004905C71A89}" type="slidenum">
              <a:rPr lang="en-US" smtClean="0"/>
              <a:t>4</a:t>
            </a:fld>
            <a:endParaRPr lang="en-US" dirty="0"/>
          </a:p>
        </p:txBody>
      </p:sp>
    </p:spTree>
    <p:extLst>
      <p:ext uri="{BB962C8B-B14F-4D97-AF65-F5344CB8AC3E}">
        <p14:creationId xmlns:p14="http://schemas.microsoft.com/office/powerpoint/2010/main" val="85248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Screenshots of coverage </a:t>
            </a:r>
            <a:endParaRPr lang="en-US" dirty="0"/>
          </a:p>
        </p:txBody>
      </p:sp>
      <p:sp>
        <p:nvSpPr>
          <p:cNvPr id="4" name="Slide Number Placeholder 3"/>
          <p:cNvSpPr>
            <a:spLocks noGrp="1"/>
          </p:cNvSpPr>
          <p:nvPr>
            <p:ph type="sldNum" sz="quarter" idx="10"/>
          </p:nvPr>
        </p:nvSpPr>
        <p:spPr/>
        <p:txBody>
          <a:bodyPr/>
          <a:lstStyle/>
          <a:p>
            <a:fld id="{95848DDF-4DBE-4032-8E6F-004905C71A89}" type="slidenum">
              <a:rPr lang="en-US" smtClean="0"/>
              <a:t>5</a:t>
            </a:fld>
            <a:endParaRPr lang="en-US" dirty="0"/>
          </a:p>
        </p:txBody>
      </p:sp>
    </p:spTree>
    <p:extLst>
      <p:ext uri="{BB962C8B-B14F-4D97-AF65-F5344CB8AC3E}">
        <p14:creationId xmlns:p14="http://schemas.microsoft.com/office/powerpoint/2010/main" val="1951401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48DDF-4DBE-4032-8E6F-004905C71A89}" type="slidenum">
              <a:rPr lang="en-US" smtClean="0"/>
              <a:t>9</a:t>
            </a:fld>
            <a:endParaRPr lang="en-US" dirty="0"/>
          </a:p>
        </p:txBody>
      </p:sp>
    </p:spTree>
    <p:extLst>
      <p:ext uri="{BB962C8B-B14F-4D97-AF65-F5344CB8AC3E}">
        <p14:creationId xmlns:p14="http://schemas.microsoft.com/office/powerpoint/2010/main" val="1700184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48DDF-4DBE-4032-8E6F-004905C71A89}" type="slidenum">
              <a:rPr lang="en-US" smtClean="0"/>
              <a:t>11</a:t>
            </a:fld>
            <a:endParaRPr lang="en-US" dirty="0"/>
          </a:p>
        </p:txBody>
      </p:sp>
    </p:spTree>
    <p:extLst>
      <p:ext uri="{BB962C8B-B14F-4D97-AF65-F5344CB8AC3E}">
        <p14:creationId xmlns:p14="http://schemas.microsoft.com/office/powerpoint/2010/main" val="209021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48DDF-4DBE-4032-8E6F-004905C71A89}" type="slidenum">
              <a:rPr lang="en-US" smtClean="0"/>
              <a:t>12</a:t>
            </a:fld>
            <a:endParaRPr lang="en-US" dirty="0"/>
          </a:p>
        </p:txBody>
      </p:sp>
    </p:spTree>
    <p:extLst>
      <p:ext uri="{BB962C8B-B14F-4D97-AF65-F5344CB8AC3E}">
        <p14:creationId xmlns:p14="http://schemas.microsoft.com/office/powerpoint/2010/main" val="2291067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48DDF-4DBE-4032-8E6F-004905C71A89}" type="slidenum">
              <a:rPr lang="en-US" smtClean="0"/>
              <a:t>13</a:t>
            </a:fld>
            <a:endParaRPr lang="en-US" dirty="0"/>
          </a:p>
        </p:txBody>
      </p:sp>
    </p:spTree>
    <p:extLst>
      <p:ext uri="{BB962C8B-B14F-4D97-AF65-F5344CB8AC3E}">
        <p14:creationId xmlns:p14="http://schemas.microsoft.com/office/powerpoint/2010/main" val="3012482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48DDF-4DBE-4032-8E6F-004905C71A89}" type="slidenum">
              <a:rPr lang="en-US" smtClean="0"/>
              <a:t>20</a:t>
            </a:fld>
            <a:endParaRPr lang="en-US" dirty="0"/>
          </a:p>
        </p:txBody>
      </p:sp>
    </p:spTree>
    <p:extLst>
      <p:ext uri="{BB962C8B-B14F-4D97-AF65-F5344CB8AC3E}">
        <p14:creationId xmlns:p14="http://schemas.microsoft.com/office/powerpoint/2010/main" val="1115776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ormAutofit/>
          </a:bodyPr>
          <a:lstStyle>
            <a:lvl1pPr algn="ctr">
              <a:defRPr sz="4000">
                <a:latin typeface="Century Gothic" panose="020B0502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normAutofit/>
          </a:bodyPr>
          <a:lstStyle>
            <a:lvl1pPr marL="0" indent="0" algn="ctr">
              <a:buNone/>
              <a:defRPr sz="2400">
                <a:solidFill>
                  <a:schemeClr val="tx1">
                    <a:tint val="75000"/>
                  </a:schemeClr>
                </a:solidFill>
                <a:latin typeface="Century Gothic" panose="020B0502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58974CD-76FE-4EF4-BB27-B868FD5EB9B0}" type="datetime1">
              <a:rPr lang="en-US" smtClean="0"/>
              <a:t>5/5/2015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1F6A56-C1C3-174E-AC7D-888E9B0BC0DF}" type="slidenum">
              <a:rPr lang="en-US" smtClean="0"/>
              <a:t>‹#›</a:t>
            </a:fld>
            <a:endParaRPr lang="en-US" dirty="0"/>
          </a:p>
        </p:txBody>
      </p:sp>
    </p:spTree>
    <p:extLst>
      <p:ext uri="{BB962C8B-B14F-4D97-AF65-F5344CB8AC3E}">
        <p14:creationId xmlns:p14="http://schemas.microsoft.com/office/powerpoint/2010/main" val="269759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380"/>
            <a:ext cx="10972800" cy="813815"/>
          </a:xfrm>
        </p:spPr>
        <p:txBody>
          <a:bodyPr/>
          <a:lstStyle>
            <a:lvl1pPr>
              <a:defRPr cap="all"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609600" y="1325368"/>
            <a:ext cx="10972800" cy="5052845"/>
          </a:xfrm>
        </p:spPr>
        <p:txBody>
          <a:bodyPr>
            <a:normAutofit/>
          </a:bodyPr>
          <a:lstStyle>
            <a:lvl1pPr marL="318372" indent="-318372">
              <a:buFont typeface="Arial"/>
              <a:buChar char="•"/>
              <a:defRPr sz="1800"/>
            </a:lvl1pPr>
            <a:lvl2pPr marL="689805" indent="-265309">
              <a:buFont typeface="Arial"/>
              <a:buChar char="•"/>
              <a:defRPr sz="1600"/>
            </a:lvl2pPr>
            <a:lvl3pPr marL="1061239" indent="-212247">
              <a:buFont typeface="Arial"/>
              <a:buChar char="•"/>
              <a:defRPr sz="1400"/>
            </a:lvl3pPr>
            <a:lvl4pPr marL="1485733" indent="-212247">
              <a:buFont typeface="Arial"/>
              <a:buChar char="•"/>
              <a:defRPr sz="1200"/>
            </a:lvl4pPr>
            <a:lvl5pPr marL="1910229" indent="-212247">
              <a:buFont typeface="Arial"/>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494BEB35-4A07-5D40-A127-9D101A982A4D}" type="slidenum">
              <a:rPr lang="en-US" smtClean="0"/>
              <a:t>‹#›</a:t>
            </a:fld>
            <a:endParaRPr lang="en-US" dirty="0"/>
          </a:p>
        </p:txBody>
      </p:sp>
      <p:sp>
        <p:nvSpPr>
          <p:cNvPr id="8" name="Text Placeholder 7"/>
          <p:cNvSpPr>
            <a:spLocks noGrp="1"/>
          </p:cNvSpPr>
          <p:nvPr>
            <p:ph type="body" sz="quarter" idx="13" hasCustomPrompt="1"/>
          </p:nvPr>
        </p:nvSpPr>
        <p:spPr>
          <a:xfrm>
            <a:off x="609600" y="851385"/>
            <a:ext cx="10972800" cy="360044"/>
          </a:xfrm>
        </p:spPr>
        <p:txBody>
          <a:bodyPr anchor="t">
            <a:noAutofit/>
          </a:bodyPr>
          <a:lstStyle>
            <a:lvl1pPr marL="0" indent="0">
              <a:lnSpc>
                <a:spcPct val="100000"/>
              </a:lnSpc>
              <a:buNone/>
              <a:defRPr sz="1600" b="0" i="0">
                <a:latin typeface="Helvetica"/>
                <a:cs typeface="Helvetica"/>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76807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380"/>
            <a:ext cx="10972800" cy="813815"/>
          </a:xfrm>
        </p:spPr>
        <p:txBody>
          <a:bodyPr/>
          <a:lstStyle>
            <a:lvl1pPr>
              <a:defRPr cap="all"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609600" y="1325368"/>
            <a:ext cx="10972800" cy="5052845"/>
          </a:xfrm>
        </p:spPr>
        <p:txBody>
          <a:bodyPr>
            <a:normAutofit/>
          </a:bodyPr>
          <a:lstStyle>
            <a:lvl1pPr marL="318372" indent="-318372">
              <a:buFont typeface="Arial"/>
              <a:buChar char="•"/>
              <a:defRPr sz="1800"/>
            </a:lvl1pPr>
            <a:lvl2pPr marL="689805" indent="-265309">
              <a:buFont typeface="Arial"/>
              <a:buChar char="•"/>
              <a:defRPr sz="1600"/>
            </a:lvl2pPr>
            <a:lvl3pPr marL="1061239" indent="-212247">
              <a:buFont typeface="Arial"/>
              <a:buChar char="•"/>
              <a:defRPr sz="1400"/>
            </a:lvl3pPr>
            <a:lvl4pPr marL="1485733" indent="-212247">
              <a:buFont typeface="Arial"/>
              <a:buChar char="•"/>
              <a:defRPr sz="1200"/>
            </a:lvl4pPr>
            <a:lvl5pPr marL="1910229" indent="-212247">
              <a:buFont typeface="Arial"/>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494BEB35-4A07-5D40-A127-9D101A982A4D}" type="slidenum">
              <a:rPr lang="en-US" smtClean="0"/>
              <a:t>‹#›</a:t>
            </a:fld>
            <a:endParaRPr lang="en-US" dirty="0"/>
          </a:p>
        </p:txBody>
      </p:sp>
      <p:sp>
        <p:nvSpPr>
          <p:cNvPr id="8" name="Text Placeholder 7"/>
          <p:cNvSpPr>
            <a:spLocks noGrp="1"/>
          </p:cNvSpPr>
          <p:nvPr>
            <p:ph type="body" sz="quarter" idx="13" hasCustomPrompt="1"/>
          </p:nvPr>
        </p:nvSpPr>
        <p:spPr>
          <a:xfrm>
            <a:off x="609600" y="851385"/>
            <a:ext cx="10972800" cy="360044"/>
          </a:xfrm>
        </p:spPr>
        <p:txBody>
          <a:bodyPr anchor="t">
            <a:noAutofit/>
          </a:bodyPr>
          <a:lstStyle>
            <a:lvl1pPr marL="0" indent="0">
              <a:lnSpc>
                <a:spcPct val="100000"/>
              </a:lnSpc>
              <a:buNone/>
              <a:defRPr sz="1600" b="0" i="0">
                <a:latin typeface="Helvetica"/>
                <a:cs typeface="Helvetica"/>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18902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8380"/>
            <a:ext cx="10972800" cy="813815"/>
          </a:xfrm>
        </p:spPr>
        <p:txBody>
          <a:bodyPr/>
          <a:lstStyle>
            <a:lvl1pPr>
              <a:defRPr cap="all" baseline="0"/>
            </a:lvl1pPr>
          </a:lstStyle>
          <a:p>
            <a:r>
              <a:rPr lang="en-US" dirty="0" smtClean="0"/>
              <a:t>Click to edit Master title style</a:t>
            </a:r>
            <a:endParaRPr lang="en-US" dirty="0"/>
          </a:p>
        </p:txBody>
      </p:sp>
      <p:sp>
        <p:nvSpPr>
          <p:cNvPr id="3" name="Content Placeholder 2"/>
          <p:cNvSpPr>
            <a:spLocks noGrp="1"/>
          </p:cNvSpPr>
          <p:nvPr>
            <p:ph idx="1"/>
          </p:nvPr>
        </p:nvSpPr>
        <p:spPr>
          <a:xfrm>
            <a:off x="609600" y="1325368"/>
            <a:ext cx="10972800" cy="5052845"/>
          </a:xfrm>
        </p:spPr>
        <p:txBody>
          <a:bodyPr>
            <a:normAutofit/>
          </a:bodyPr>
          <a:lstStyle>
            <a:lvl1pPr marL="318372" indent="-318372">
              <a:buFont typeface="Arial"/>
              <a:buChar char="•"/>
              <a:defRPr sz="1800"/>
            </a:lvl1pPr>
            <a:lvl2pPr marL="689805" indent="-265309">
              <a:buFont typeface="Arial"/>
              <a:buChar char="•"/>
              <a:defRPr sz="1600"/>
            </a:lvl2pPr>
            <a:lvl3pPr marL="1061239" indent="-212247">
              <a:buFont typeface="Arial"/>
              <a:buChar char="•"/>
              <a:defRPr sz="1400"/>
            </a:lvl3pPr>
            <a:lvl4pPr marL="1485733" indent="-212247">
              <a:buFont typeface="Arial"/>
              <a:buChar char="•"/>
              <a:defRPr sz="1200"/>
            </a:lvl4pPr>
            <a:lvl5pPr marL="1910229" indent="-212247">
              <a:buFont typeface="Arial"/>
              <a:buChar cha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494BEB35-4A07-5D40-A127-9D101A982A4D}" type="slidenum">
              <a:rPr lang="en-US" smtClean="0"/>
              <a:t>‹#›</a:t>
            </a:fld>
            <a:endParaRPr lang="en-US" dirty="0"/>
          </a:p>
        </p:txBody>
      </p:sp>
      <p:sp>
        <p:nvSpPr>
          <p:cNvPr id="8" name="Text Placeholder 7"/>
          <p:cNvSpPr>
            <a:spLocks noGrp="1"/>
          </p:cNvSpPr>
          <p:nvPr>
            <p:ph type="body" sz="quarter" idx="13" hasCustomPrompt="1"/>
          </p:nvPr>
        </p:nvSpPr>
        <p:spPr>
          <a:xfrm>
            <a:off x="609600" y="851385"/>
            <a:ext cx="10972800" cy="360044"/>
          </a:xfrm>
        </p:spPr>
        <p:txBody>
          <a:bodyPr anchor="t">
            <a:noAutofit/>
          </a:bodyPr>
          <a:lstStyle>
            <a:lvl1pPr marL="0" indent="0">
              <a:lnSpc>
                <a:spcPct val="100000"/>
              </a:lnSpc>
              <a:buNone/>
              <a:defRPr sz="1600" b="0" i="0">
                <a:latin typeface="Helvetica"/>
                <a:cs typeface="Helvetica"/>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07150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lvl1pPr>
              <a:defRPr sz="2800">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1390608"/>
            <a:ext cx="10972800" cy="4965743"/>
          </a:xfrm>
        </p:spPr>
        <p:txBody>
          <a:bodyPr>
            <a:normAutofit/>
          </a:bodyPr>
          <a:lstStyle>
            <a:lvl1pPr marL="173038" indent="-173038">
              <a:defRPr sz="1400">
                <a:latin typeface="Century Gothic" panose="020B0502020202020204" pitchFamily="34" charset="0"/>
              </a:defRPr>
            </a:lvl1pPr>
            <a:lvl2pPr marL="628650" indent="-173038">
              <a:defRPr sz="1400">
                <a:latin typeface="Century Gothic" panose="020B0502020202020204" pitchFamily="34" charset="0"/>
              </a:defRPr>
            </a:lvl2pPr>
            <a:lvl3pPr marL="1084263" indent="-171450">
              <a:defRPr sz="1400">
                <a:latin typeface="Century Gothic" panose="020B0502020202020204" pitchFamily="34" charset="0"/>
              </a:defRPr>
            </a:lvl3pPr>
            <a:lvl4pPr marL="1541463" indent="-173038">
              <a:defRPr sz="1400">
                <a:latin typeface="Century Gothic" panose="020B0502020202020204" pitchFamily="34" charset="0"/>
              </a:defRPr>
            </a:lvl4pPr>
            <a:lvl5pPr marL="1997075" indent="-171450">
              <a:defRPr sz="1400">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303D36B-87D8-45AA-8E41-C8F5E65CE36B}" type="datetime1">
              <a:rPr lang="en-US" smtClean="0"/>
              <a:t>5/5/2015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1F6A56-C1C3-174E-AC7D-888E9B0BC0DF}" type="slidenum">
              <a:rPr lang="en-US" smtClean="0"/>
              <a:t>‹#›</a:t>
            </a:fld>
            <a:endParaRPr lang="en-US" dirty="0"/>
          </a:p>
        </p:txBody>
      </p:sp>
      <p:sp>
        <p:nvSpPr>
          <p:cNvPr id="8" name="Text Placeholder 7"/>
          <p:cNvSpPr>
            <a:spLocks noGrp="1"/>
          </p:cNvSpPr>
          <p:nvPr>
            <p:ph type="body" sz="quarter" idx="13" hasCustomPrompt="1"/>
          </p:nvPr>
        </p:nvSpPr>
        <p:spPr>
          <a:xfrm>
            <a:off x="609600" y="814095"/>
            <a:ext cx="10972800" cy="431800"/>
          </a:xfrm>
        </p:spPr>
        <p:txBody>
          <a:bodyPr>
            <a:normAutofit/>
          </a:bodyPr>
          <a:lstStyle>
            <a:lvl1pPr marL="0" indent="0">
              <a:buNone/>
              <a:defRPr sz="18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61698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normAutofit/>
          </a:bodyPr>
          <a:lstStyle>
            <a:lvl1pPr algn="l">
              <a:defRPr sz="3200" b="0" cap="all">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312CA8-99C8-463C-B115-29A87F0B1E20}" type="datetime1">
              <a:rPr lang="en-US" smtClean="0"/>
              <a:t>5/5/2015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1F6A56-C1C3-174E-AC7D-888E9B0BC0DF}" type="slidenum">
              <a:rPr lang="en-US" smtClean="0"/>
              <a:t>‹#›</a:t>
            </a:fld>
            <a:endParaRPr lang="en-US" dirty="0"/>
          </a:p>
        </p:txBody>
      </p:sp>
    </p:spTree>
    <p:extLst>
      <p:ext uri="{BB962C8B-B14F-4D97-AF65-F5344CB8AC3E}">
        <p14:creationId xmlns:p14="http://schemas.microsoft.com/office/powerpoint/2010/main" val="130985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Autofit/>
          </a:bodyPr>
          <a:lstStyle>
            <a:lvl1pPr>
              <a:defRPr sz="2800">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390608"/>
            <a:ext cx="5384800" cy="4965743"/>
          </a:xfrm>
        </p:spPr>
        <p:txBody>
          <a:bodyPr>
            <a:normAutofit/>
          </a:bodyPr>
          <a:lstStyle>
            <a:lvl1pPr>
              <a:defRPr sz="1400">
                <a:latin typeface="Century Gothic" panose="020B0502020202020204" pitchFamily="34" charset="0"/>
              </a:defRPr>
            </a:lvl1pPr>
            <a:lvl2pPr>
              <a:defRPr sz="1400">
                <a:latin typeface="Century Gothic" panose="020B0502020202020204" pitchFamily="34" charset="0"/>
              </a:defRPr>
            </a:lvl2pPr>
            <a:lvl3pPr>
              <a:defRPr sz="14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390608"/>
            <a:ext cx="5384800" cy="4965743"/>
          </a:xfrm>
        </p:spPr>
        <p:txBody>
          <a:bodyPr>
            <a:normAutofit/>
          </a:bodyPr>
          <a:lstStyle>
            <a:lvl1pPr>
              <a:defRPr sz="1400">
                <a:latin typeface="Century Gothic" panose="020B0502020202020204" pitchFamily="34" charset="0"/>
              </a:defRPr>
            </a:lvl1pPr>
            <a:lvl2pPr>
              <a:defRPr sz="1400">
                <a:latin typeface="Century Gothic" panose="020B0502020202020204" pitchFamily="34" charset="0"/>
              </a:defRPr>
            </a:lvl2pPr>
            <a:lvl3pPr>
              <a:defRPr sz="1400">
                <a:latin typeface="Century Gothic" panose="020B0502020202020204" pitchFamily="34" charset="0"/>
              </a:defRPr>
            </a:lvl3pPr>
            <a:lvl4pPr>
              <a:defRPr sz="1400">
                <a:latin typeface="Century Gothic" panose="020B0502020202020204" pitchFamily="34" charset="0"/>
              </a:defRPr>
            </a:lvl4pPr>
            <a:lvl5pPr>
              <a:defRPr sz="14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D74F1FF8-6B42-4F9A-BA58-0288E4799298}" type="datetime1">
              <a:rPr lang="en-US" smtClean="0"/>
              <a:t>5/5/2015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1F6A56-C1C3-174E-AC7D-888E9B0BC0DF}" type="slidenum">
              <a:rPr lang="en-US" smtClean="0"/>
              <a:t>‹#›</a:t>
            </a:fld>
            <a:endParaRPr lang="en-US" dirty="0"/>
          </a:p>
        </p:txBody>
      </p:sp>
      <p:sp>
        <p:nvSpPr>
          <p:cNvPr id="8" name="Text Placeholder 7"/>
          <p:cNvSpPr>
            <a:spLocks noGrp="1"/>
          </p:cNvSpPr>
          <p:nvPr>
            <p:ph type="body" sz="quarter" idx="13" hasCustomPrompt="1"/>
          </p:nvPr>
        </p:nvSpPr>
        <p:spPr>
          <a:xfrm>
            <a:off x="609600" y="814095"/>
            <a:ext cx="10972800" cy="431800"/>
          </a:xfrm>
        </p:spPr>
        <p:txBody>
          <a:bodyPr>
            <a:normAutofit/>
          </a:bodyPr>
          <a:lstStyle>
            <a:lvl1pPr marL="0" indent="0">
              <a:buNone/>
              <a:defRPr sz="18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440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1393175"/>
            <a:ext cx="5386917" cy="436488"/>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1829662"/>
            <a:ext cx="5386917" cy="4526689"/>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93368" y="1393175"/>
            <a:ext cx="5389033" cy="436488"/>
          </a:xfrm>
        </p:spPr>
        <p:txBody>
          <a:bodyPr anchor="b">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1829662"/>
            <a:ext cx="5389033" cy="4526689"/>
          </a:xfrm>
        </p:spPr>
        <p:txBody>
          <a:bodyPr>
            <a:normAutofit/>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AC0EC4-0F4B-4401-B08E-C5C4253167B7}" type="datetime1">
              <a:rPr lang="en-US" smtClean="0"/>
              <a:t>5/5/2015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1F6A56-C1C3-174E-AC7D-888E9B0BC0DF}" type="slidenum">
              <a:rPr lang="en-US" smtClean="0"/>
              <a:t>‹#›</a:t>
            </a:fld>
            <a:endParaRPr lang="en-US" dirty="0"/>
          </a:p>
        </p:txBody>
      </p:sp>
      <p:sp>
        <p:nvSpPr>
          <p:cNvPr id="10" name="Text Placeholder 7"/>
          <p:cNvSpPr>
            <a:spLocks noGrp="1"/>
          </p:cNvSpPr>
          <p:nvPr>
            <p:ph type="body" sz="quarter" idx="13" hasCustomPrompt="1"/>
          </p:nvPr>
        </p:nvSpPr>
        <p:spPr>
          <a:xfrm>
            <a:off x="609600" y="814095"/>
            <a:ext cx="10972800" cy="431800"/>
          </a:xfrm>
        </p:spPr>
        <p:txBody>
          <a:bodyPr>
            <a:normAutofit/>
          </a:bodyPr>
          <a:lstStyle>
            <a:lvl1pPr marL="0" indent="0">
              <a:buNone/>
              <a:defRPr sz="18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75262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BE884FF2-7F84-4998-AE10-5B02864CC46C}" type="datetime1">
              <a:rPr lang="en-US" smtClean="0"/>
              <a:t>5/5/2015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1F6A56-C1C3-174E-AC7D-888E9B0BC0DF}" type="slidenum">
              <a:rPr lang="en-US" smtClean="0"/>
              <a:t>‹#›</a:t>
            </a:fld>
            <a:endParaRPr lang="en-US" dirty="0"/>
          </a:p>
        </p:txBody>
      </p:sp>
      <p:sp>
        <p:nvSpPr>
          <p:cNvPr id="6" name="Text Placeholder 7"/>
          <p:cNvSpPr>
            <a:spLocks noGrp="1"/>
          </p:cNvSpPr>
          <p:nvPr>
            <p:ph type="body" sz="quarter" idx="13" hasCustomPrompt="1"/>
          </p:nvPr>
        </p:nvSpPr>
        <p:spPr>
          <a:xfrm>
            <a:off x="609600" y="814095"/>
            <a:ext cx="10972800" cy="431800"/>
          </a:xfrm>
        </p:spPr>
        <p:txBody>
          <a:bodyPr>
            <a:normAutofit/>
          </a:bodyPr>
          <a:lstStyle>
            <a:lvl1pPr marL="0" indent="0">
              <a:buNone/>
              <a:defRPr sz="1800"/>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07068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7D0568-F5A2-4476-AB37-B269421D0A1B}" type="datetime1">
              <a:rPr lang="en-US" smtClean="0"/>
              <a:t>5/5/2015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1F6A56-C1C3-174E-AC7D-888E9B0BC0DF}" type="slidenum">
              <a:rPr lang="en-US" smtClean="0"/>
              <a:t>‹#›</a:t>
            </a:fld>
            <a:endParaRPr lang="en-US" dirty="0"/>
          </a:p>
        </p:txBody>
      </p:sp>
    </p:spTree>
    <p:extLst>
      <p:ext uri="{BB962C8B-B14F-4D97-AF65-F5344CB8AC3E}">
        <p14:creationId xmlns:p14="http://schemas.microsoft.com/office/powerpoint/2010/main" val="165260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16D484D-AA53-4766-A232-178C4E185672}" type="datetime1">
              <a:rPr lang="en-US" smtClean="0"/>
              <a:t>5/5/2015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1F6A56-C1C3-174E-AC7D-888E9B0BC0DF}" type="slidenum">
              <a:rPr lang="en-US" smtClean="0"/>
              <a:t>‹#›</a:t>
            </a:fld>
            <a:endParaRPr lang="en-US" dirty="0"/>
          </a:p>
        </p:txBody>
      </p:sp>
    </p:spTree>
    <p:extLst>
      <p:ext uri="{BB962C8B-B14F-4D97-AF65-F5344CB8AC3E}">
        <p14:creationId xmlns:p14="http://schemas.microsoft.com/office/powerpoint/2010/main" val="193944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normAutofit/>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normAutofit/>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445D3D05-643B-46BB-AF3E-93A4591B190B}" type="datetime1">
              <a:rPr lang="en-US" smtClean="0"/>
              <a:t>5/5/2015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1F6A56-C1C3-174E-AC7D-888E9B0BC0DF}" type="slidenum">
              <a:rPr lang="en-US" smtClean="0"/>
              <a:t>‹#›</a:t>
            </a:fld>
            <a:endParaRPr lang="en-US" dirty="0"/>
          </a:p>
        </p:txBody>
      </p:sp>
    </p:spTree>
    <p:extLst>
      <p:ext uri="{BB962C8B-B14F-4D97-AF65-F5344CB8AC3E}">
        <p14:creationId xmlns:p14="http://schemas.microsoft.com/office/powerpoint/2010/main" val="343219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594359"/>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D0C22D-15C2-41BD-AEFD-5CABF67A61FD}" type="datetime1">
              <a:rPr lang="en-US" smtClean="0"/>
              <a:t>5/5/2015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156854" y="6356351"/>
            <a:ext cx="2844800" cy="365125"/>
          </a:xfrm>
          <a:prstGeom prst="rect">
            <a:avLst/>
          </a:prstGeom>
        </p:spPr>
        <p:txBody>
          <a:bodyPr vert="horz" lIns="91440" tIns="45720" rIns="91440" bIns="45720" rtlCol="0" anchor="ctr"/>
          <a:lstStyle>
            <a:lvl1pPr algn="r">
              <a:defRPr sz="1050" b="1">
                <a:solidFill>
                  <a:schemeClr val="bg1"/>
                </a:solidFill>
                <a:latin typeface="Century Gothic"/>
                <a:cs typeface="Century Gothic"/>
              </a:defRPr>
            </a:lvl1pPr>
          </a:lstStyle>
          <a:p>
            <a:fld id="{2C1F6A56-C1C3-174E-AC7D-888E9B0BC0DF}" type="slidenum">
              <a:rPr lang="en-US" smtClean="0"/>
              <a:pPr/>
              <a:t>‹#›</a:t>
            </a:fld>
            <a:endParaRPr lang="en-US" dirty="0"/>
          </a:p>
        </p:txBody>
      </p:sp>
    </p:spTree>
    <p:extLst>
      <p:ext uri="{BB962C8B-B14F-4D97-AF65-F5344CB8AC3E}">
        <p14:creationId xmlns:p14="http://schemas.microsoft.com/office/powerpoint/2010/main" val="3022855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9" r:id="rId9"/>
    <p:sldLayoutId id="2147483660" r:id="rId10"/>
    <p:sldLayoutId id="2147483664" r:id="rId11"/>
    <p:sldLayoutId id="2147483665"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hf hdr="0" ftr="0" dt="0"/>
  <p:txStyles>
    <p:titleStyle>
      <a:lvl1pPr algn="l" defTabSz="457200" rtl="0" eaLnBrk="1" latinLnBrk="0" hangingPunct="1">
        <a:spcBef>
          <a:spcPct val="0"/>
        </a:spcBef>
        <a:buNone/>
        <a:defRPr sz="2800" kern="1200">
          <a:solidFill>
            <a:schemeClr val="tx2">
              <a:lumMod val="75000"/>
            </a:schemeClr>
          </a:solidFill>
          <a:latin typeface="Century Gothic" panose="020B0502020202020204" pitchFamily="34" charset="0"/>
          <a:ea typeface="+mj-ea"/>
          <a:cs typeface="+mj-cs"/>
        </a:defRPr>
      </a:lvl1pPr>
    </p:titleStyle>
    <p:bodyStyle>
      <a:lvl1pPr marL="173038" indent="-173038" algn="l" defTabSz="457200" rtl="0" eaLnBrk="1" latinLnBrk="0" hangingPunct="1">
        <a:lnSpc>
          <a:spcPct val="108000"/>
        </a:lnSpc>
        <a:spcBef>
          <a:spcPts val="0"/>
        </a:spcBef>
        <a:spcAft>
          <a:spcPts val="800"/>
        </a:spcAft>
        <a:buFont typeface="Arial"/>
        <a:buChar char="•"/>
        <a:defRPr sz="1400" kern="1200">
          <a:solidFill>
            <a:schemeClr val="tx1">
              <a:lumMod val="65000"/>
              <a:lumOff val="35000"/>
            </a:schemeClr>
          </a:solidFill>
          <a:latin typeface="Century Gothic" panose="020B0502020202020204" pitchFamily="34" charset="0"/>
          <a:ea typeface="+mn-ea"/>
          <a:cs typeface="+mn-cs"/>
        </a:defRPr>
      </a:lvl1pPr>
      <a:lvl2pPr marL="628650" indent="-171450" algn="l" defTabSz="457200" rtl="0" eaLnBrk="1" latinLnBrk="0" hangingPunct="1">
        <a:lnSpc>
          <a:spcPct val="108000"/>
        </a:lnSpc>
        <a:spcBef>
          <a:spcPts val="0"/>
        </a:spcBef>
        <a:spcAft>
          <a:spcPts val="800"/>
        </a:spcAft>
        <a:buFont typeface="Arial"/>
        <a:buChar char="•"/>
        <a:defRPr sz="1400" kern="1200">
          <a:solidFill>
            <a:schemeClr val="tx1">
              <a:lumMod val="65000"/>
              <a:lumOff val="35000"/>
            </a:schemeClr>
          </a:solidFill>
          <a:latin typeface="Century Gothic" panose="020B0502020202020204" pitchFamily="34" charset="0"/>
          <a:ea typeface="+mn-ea"/>
          <a:cs typeface="+mn-cs"/>
        </a:defRPr>
      </a:lvl2pPr>
      <a:lvl3pPr marL="1084263" indent="-169863" algn="l" defTabSz="457200" rtl="0" eaLnBrk="1" latinLnBrk="0" hangingPunct="1">
        <a:lnSpc>
          <a:spcPct val="108000"/>
        </a:lnSpc>
        <a:spcBef>
          <a:spcPts val="0"/>
        </a:spcBef>
        <a:spcAft>
          <a:spcPts val="800"/>
        </a:spcAft>
        <a:buFont typeface="Arial"/>
        <a:buChar char="•"/>
        <a:defRPr sz="1400" kern="1200">
          <a:solidFill>
            <a:schemeClr val="tx1">
              <a:lumMod val="65000"/>
              <a:lumOff val="35000"/>
            </a:schemeClr>
          </a:solidFill>
          <a:latin typeface="Century Gothic" panose="020B0502020202020204" pitchFamily="34" charset="0"/>
          <a:ea typeface="+mn-ea"/>
          <a:cs typeface="+mn-cs"/>
        </a:defRPr>
      </a:lvl3pPr>
      <a:lvl4pPr marL="1541463" indent="-169863" algn="l" defTabSz="457200" rtl="0" eaLnBrk="1" latinLnBrk="0" hangingPunct="1">
        <a:lnSpc>
          <a:spcPct val="108000"/>
        </a:lnSpc>
        <a:spcBef>
          <a:spcPts val="0"/>
        </a:spcBef>
        <a:spcAft>
          <a:spcPts val="800"/>
        </a:spcAft>
        <a:buFont typeface="Arial"/>
        <a:buChar char="•"/>
        <a:defRPr sz="1400" kern="1200">
          <a:solidFill>
            <a:schemeClr val="tx1">
              <a:lumMod val="65000"/>
              <a:lumOff val="35000"/>
            </a:schemeClr>
          </a:solidFill>
          <a:latin typeface="Century Gothic" panose="020B0502020202020204" pitchFamily="34" charset="0"/>
          <a:ea typeface="+mn-ea"/>
          <a:cs typeface="+mn-cs"/>
        </a:defRPr>
      </a:lvl4pPr>
      <a:lvl5pPr marL="1997075" indent="-168275" algn="l" defTabSz="457200" rtl="0" eaLnBrk="1" latinLnBrk="0" hangingPunct="1">
        <a:lnSpc>
          <a:spcPct val="108000"/>
        </a:lnSpc>
        <a:spcBef>
          <a:spcPts val="0"/>
        </a:spcBef>
        <a:spcAft>
          <a:spcPts val="800"/>
        </a:spcAft>
        <a:buFont typeface="Arial"/>
        <a:buChar char="•"/>
        <a:defRPr sz="1400" kern="1200">
          <a:solidFill>
            <a:schemeClr val="tx1">
              <a:lumMod val="65000"/>
              <a:lumOff val="35000"/>
            </a:schemeClr>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g"/><Relationship Id="rId5" Type="http://schemas.openxmlformats.org/officeDocument/2006/relationships/image" Target="../media/image3.jp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0.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79.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hyperlink" Target="http://abcnews.go.com/" TargetMode="External"/><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jpeg"/><Relationship Id="rId12" Type="http://schemas.openxmlformats.org/officeDocument/2006/relationships/image" Target="../media/image90.png"/><Relationship Id="rId2" Type="http://schemas.openxmlformats.org/officeDocument/2006/relationships/notesSlide" Target="../notesSlides/notesSlide6.xml"/><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1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13.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4.pn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image" Target="../media/image40.png"/><Relationship Id="rId16"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2.jp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9.gif"/><Relationship Id="rId5" Type="http://schemas.openxmlformats.org/officeDocument/2006/relationships/image" Target="../media/image68.gif"/><Relationship Id="rId4" Type="http://schemas.openxmlformats.org/officeDocument/2006/relationships/image" Target="../media/image6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5688" y="66049"/>
            <a:ext cx="12078487" cy="4419010"/>
            <a:chOff x="65688" y="514958"/>
            <a:chExt cx="12078487" cy="4419010"/>
          </a:xfrm>
        </p:grpSpPr>
        <p:pic>
          <p:nvPicPr>
            <p:cNvPr id="6" name="Picture 5" descr="Jamie-Food-Blogger.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688" y="2735298"/>
              <a:ext cx="1833243" cy="2195051"/>
            </a:xfrm>
            <a:prstGeom prst="rect">
              <a:avLst/>
            </a:prstGeom>
          </p:spPr>
        </p:pic>
        <p:pic>
          <p:nvPicPr>
            <p:cNvPr id="7" name="Picture 6" descr="turismo_cucina.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785428" y="3859651"/>
              <a:ext cx="1571318" cy="1063367"/>
            </a:xfrm>
            <a:prstGeom prst="rect">
              <a:avLst/>
            </a:prstGeom>
          </p:spPr>
        </p:pic>
        <p:pic>
          <p:nvPicPr>
            <p:cNvPr id="8" name="Picture 7" descr="seafood-on-ice-.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63377" y="2735298"/>
              <a:ext cx="1757605" cy="2195051"/>
            </a:xfrm>
            <a:prstGeom prst="rect">
              <a:avLst/>
            </a:prstGeom>
          </p:spPr>
        </p:pic>
        <p:pic>
          <p:nvPicPr>
            <p:cNvPr id="9" name="Picture 8" descr="San-Diego-Bay-Wine-Food-Festival.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85428" y="2735298"/>
              <a:ext cx="1571702" cy="1042871"/>
            </a:xfrm>
            <a:prstGeom prst="rect">
              <a:avLst/>
            </a:prstGeom>
          </p:spPr>
        </p:pic>
        <p:pic>
          <p:nvPicPr>
            <p:cNvPr id="10" name="Picture 9" descr="fish spatula.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034812" y="2735298"/>
              <a:ext cx="2688231" cy="2198669"/>
            </a:xfrm>
            <a:prstGeom prst="rect">
              <a:avLst/>
            </a:prstGeom>
          </p:spPr>
        </p:pic>
        <p:grpSp>
          <p:nvGrpSpPr>
            <p:cNvPr id="11" name="Group 10"/>
            <p:cNvGrpSpPr/>
            <p:nvPr/>
          </p:nvGrpSpPr>
          <p:grpSpPr>
            <a:xfrm>
              <a:off x="65689" y="514958"/>
              <a:ext cx="12078486" cy="2155613"/>
              <a:chOff x="65689" y="383570"/>
              <a:chExt cx="12078486" cy="2155613"/>
            </a:xfrm>
          </p:grpSpPr>
          <p:pic>
            <p:nvPicPr>
              <p:cNvPr id="15" name="Picture 14" descr="IMG_6300.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82025" y="383570"/>
                <a:ext cx="2152487" cy="2152488"/>
              </a:xfrm>
              <a:prstGeom prst="rect">
                <a:avLst/>
              </a:prstGeom>
            </p:spPr>
          </p:pic>
          <p:pic>
            <p:nvPicPr>
              <p:cNvPr id="16" name="Picture 15" descr="BayWineFoodFest11252.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5689" y="383570"/>
                <a:ext cx="3142084" cy="2131638"/>
              </a:xfrm>
              <a:prstGeom prst="rect">
                <a:avLst/>
              </a:prstGeom>
            </p:spPr>
          </p:pic>
          <p:pic>
            <p:nvPicPr>
              <p:cNvPr id="17" name="Picture 16" descr="chopping.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508764" y="383570"/>
                <a:ext cx="1784853" cy="2155613"/>
              </a:xfrm>
              <a:prstGeom prst="rect">
                <a:avLst/>
              </a:prstGeom>
            </p:spPr>
          </p:pic>
          <p:pic>
            <p:nvPicPr>
              <p:cNvPr id="18" name="Picture 17" descr="salmon.jp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367869" y="383570"/>
                <a:ext cx="1726024" cy="2155613"/>
              </a:xfrm>
              <a:prstGeom prst="rect">
                <a:avLst/>
              </a:prstGeom>
            </p:spPr>
          </p:pic>
          <p:pic>
            <p:nvPicPr>
              <p:cNvPr id="19" name="Picture 18" descr="Dollarphotoclub_58892837.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9168145" y="383570"/>
                <a:ext cx="2976030" cy="2155249"/>
              </a:xfrm>
              <a:prstGeom prst="rect">
                <a:avLst/>
              </a:prstGeom>
              <a:ln w="38100" cmpd="sng">
                <a:noFill/>
              </a:ln>
            </p:spPr>
          </p:pic>
        </p:grpSp>
        <p:pic>
          <p:nvPicPr>
            <p:cNvPr id="12" name="Picture 11" descr="dinner party.jpg"/>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5421576" y="2735298"/>
              <a:ext cx="2548790" cy="2187720"/>
            </a:xfrm>
            <a:prstGeom prst="rect">
              <a:avLst/>
            </a:prstGeom>
          </p:spPr>
        </p:pic>
        <p:pic>
          <p:nvPicPr>
            <p:cNvPr id="13" name="Picture 12" descr="happy-senior-couple-cooking-summer-barbecue-20391337.jpg"/>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0787489" y="2735298"/>
              <a:ext cx="1356686" cy="1301718"/>
            </a:xfrm>
            <a:prstGeom prst="rect">
              <a:avLst/>
            </a:prstGeom>
          </p:spPr>
        </p:pic>
        <p:pic>
          <p:nvPicPr>
            <p:cNvPr id="14" name="Picture 13" descr="Female_Foodie.jpg"/>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787489" y="4086039"/>
              <a:ext cx="1356686" cy="847929"/>
            </a:xfrm>
            <a:prstGeom prst="rect">
              <a:avLst/>
            </a:prstGeom>
          </p:spPr>
        </p:pic>
      </p:grpSp>
      <p:sp>
        <p:nvSpPr>
          <p:cNvPr id="2" name="Title 1"/>
          <p:cNvSpPr>
            <a:spLocks noGrp="1"/>
          </p:cNvSpPr>
          <p:nvPr>
            <p:ph type="ctrTitle"/>
          </p:nvPr>
        </p:nvSpPr>
        <p:spPr>
          <a:xfrm>
            <a:off x="689724" y="4199732"/>
            <a:ext cx="10892675" cy="1470025"/>
          </a:xfrm>
        </p:spPr>
        <p:txBody>
          <a:bodyPr>
            <a:normAutofit fontScale="90000"/>
          </a:bodyPr>
          <a:lstStyle/>
          <a:p>
            <a:pPr algn="l"/>
            <a:r>
              <a:rPr lang="en-US" dirty="0" smtClean="0"/>
              <a:t/>
            </a:r>
            <a:br>
              <a:rPr lang="en-US" dirty="0" smtClean="0"/>
            </a:br>
            <a:r>
              <a:rPr lang="en-US" dirty="0" smtClean="0"/>
              <a:t>ASMI/Edelman Consumer Public Relations</a:t>
            </a:r>
            <a:r>
              <a:rPr lang="en-US" dirty="0"/>
              <a:t/>
            </a:r>
            <a:br>
              <a:rPr lang="en-US" dirty="0"/>
            </a:br>
            <a:r>
              <a:rPr lang="en-US" sz="2200" dirty="0"/>
              <a:t>FY’15 Activity </a:t>
            </a:r>
            <a:r>
              <a:rPr lang="en-US" sz="2200" dirty="0" smtClean="0"/>
              <a:t>Highlights </a:t>
            </a:r>
            <a:r>
              <a:rPr lang="en-US" sz="2200" dirty="0"/>
              <a:t>(</a:t>
            </a:r>
            <a:r>
              <a:rPr lang="en-US" sz="2200" dirty="0" smtClean="0"/>
              <a:t>January – April 2015) and FY ‘16 Recommendations</a:t>
            </a:r>
            <a:r>
              <a:rPr lang="en-US" dirty="0"/>
              <a:t/>
            </a:r>
            <a:br>
              <a:rPr lang="en-US" dirty="0"/>
            </a:br>
            <a:r>
              <a:rPr lang="en-US" dirty="0" smtClean="0"/>
              <a:t/>
            </a:r>
            <a:br>
              <a:rPr lang="en-US" dirty="0" smtClean="0"/>
            </a:br>
            <a:endParaRPr lang="en-US" sz="2200" dirty="0"/>
          </a:p>
        </p:txBody>
      </p:sp>
      <p:sp>
        <p:nvSpPr>
          <p:cNvPr id="3" name="Subtitle 2"/>
          <p:cNvSpPr>
            <a:spLocks noGrp="1"/>
          </p:cNvSpPr>
          <p:nvPr>
            <p:ph type="subTitle" idx="1"/>
          </p:nvPr>
        </p:nvSpPr>
        <p:spPr>
          <a:xfrm>
            <a:off x="689725" y="6232359"/>
            <a:ext cx="8534400" cy="580871"/>
          </a:xfrm>
        </p:spPr>
        <p:txBody>
          <a:bodyPr>
            <a:normAutofit/>
          </a:bodyPr>
          <a:lstStyle/>
          <a:p>
            <a:pPr algn="l"/>
            <a:r>
              <a:rPr lang="en-US" sz="1400" dirty="0" smtClean="0">
                <a:solidFill>
                  <a:schemeClr val="tx1">
                    <a:lumMod val="65000"/>
                    <a:lumOff val="35000"/>
                  </a:schemeClr>
                </a:solidFill>
              </a:rPr>
              <a:t>May 5, 2015 – Board Meeting</a:t>
            </a:r>
            <a:endParaRPr lang="en-US" sz="1400" dirty="0">
              <a:solidFill>
                <a:schemeClr val="tx1">
                  <a:lumMod val="65000"/>
                  <a:lumOff val="35000"/>
                </a:schemeClr>
              </a:solidFill>
            </a:endParaRPr>
          </a:p>
        </p:txBody>
      </p:sp>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34812" y="5755195"/>
            <a:ext cx="1575082" cy="813136"/>
          </a:xfrm>
          <a:prstGeom prst="rect">
            <a:avLst/>
          </a:prstGeom>
        </p:spPr>
      </p:pic>
      <p:pic>
        <p:nvPicPr>
          <p:cNvPr id="21" name="image8.png"/>
          <p:cNvPicPr/>
          <p:nvPr/>
        </p:nvPicPr>
        <p:blipFill>
          <a:blip r:embed="rId17">
            <a:extLst/>
          </a:blip>
          <a:stretch>
            <a:fillRect/>
          </a:stretch>
        </p:blipFill>
        <p:spPr>
          <a:xfrm>
            <a:off x="9875248" y="5766381"/>
            <a:ext cx="1695590" cy="692366"/>
          </a:xfrm>
          <a:prstGeom prst="rect">
            <a:avLst/>
          </a:prstGeom>
          <a:ln w="12700">
            <a:miter lim="400000"/>
          </a:ln>
        </p:spPr>
      </p:pic>
    </p:spTree>
    <p:extLst>
      <p:ext uri="{BB962C8B-B14F-4D97-AF65-F5344CB8AC3E}">
        <p14:creationId xmlns:p14="http://schemas.microsoft.com/office/powerpoint/2010/main" val="303328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C1F6A56-C1C3-174E-AC7D-888E9B0BC0DF}" type="slidenum">
              <a:rPr lang="en-US" smtClean="0">
                <a:solidFill>
                  <a:schemeClr val="tx1"/>
                </a:solidFill>
              </a:rPr>
              <a:t>10</a:t>
            </a:fld>
            <a:endParaRPr lang="en-US" dirty="0">
              <a:solidFill>
                <a:schemeClr val="tx1"/>
              </a:solidFill>
            </a:endParaRPr>
          </a:p>
        </p:txBody>
      </p:sp>
      <p:sp>
        <p:nvSpPr>
          <p:cNvPr id="3" name="Title 1"/>
          <p:cNvSpPr txBox="1">
            <a:spLocks/>
          </p:cNvSpPr>
          <p:nvPr/>
        </p:nvSpPr>
        <p:spPr>
          <a:xfrm>
            <a:off x="477127" y="264493"/>
            <a:ext cx="10972800" cy="594359"/>
          </a:xfrm>
          <a:prstGeom prst="rect">
            <a:avLst/>
          </a:prstGeom>
        </p:spPr>
        <p:txBody>
          <a:bodyPr>
            <a:normAutofit/>
          </a:bodyPr>
          <a:lstStyle>
            <a:lvl1pPr algn="l" defTabSz="457200" rtl="0" eaLnBrk="1" latinLnBrk="0" hangingPunct="1">
              <a:spcBef>
                <a:spcPct val="0"/>
              </a:spcBef>
              <a:buNone/>
              <a:defRPr sz="2800" kern="1200">
                <a:solidFill>
                  <a:schemeClr val="tx2">
                    <a:lumMod val="75000"/>
                  </a:schemeClr>
                </a:solidFill>
                <a:latin typeface="Century Gothic" panose="020B0502020202020204" pitchFamily="34" charset="0"/>
                <a:ea typeface="+mj-ea"/>
                <a:cs typeface="+mj-cs"/>
              </a:defRPr>
            </a:lvl1pPr>
          </a:lstStyle>
          <a:p>
            <a:r>
              <a:rPr lang="en-US" dirty="0"/>
              <a:t>Top Story: Associated Press</a:t>
            </a:r>
          </a:p>
        </p:txBody>
      </p:sp>
      <p:sp>
        <p:nvSpPr>
          <p:cNvPr id="4" name="Content Placeholder 5"/>
          <p:cNvSpPr txBox="1">
            <a:spLocks/>
          </p:cNvSpPr>
          <p:nvPr/>
        </p:nvSpPr>
        <p:spPr>
          <a:xfrm>
            <a:off x="477127" y="1094382"/>
            <a:ext cx="6493052" cy="5490354"/>
          </a:xfrm>
          <a:prstGeom prst="rect">
            <a:avLst/>
          </a:prstGeom>
        </p:spPr>
        <p:txBody>
          <a:bodyPr>
            <a:noAutofit/>
          </a:bodyPr>
          <a:lstStyle>
            <a:lvl1pPr marL="173038" indent="-173038" algn="l" defTabSz="457200" rtl="0" eaLnBrk="1" latinLnBrk="0" hangingPunct="1">
              <a:lnSpc>
                <a:spcPct val="108000"/>
              </a:lnSpc>
              <a:spcBef>
                <a:spcPts val="0"/>
              </a:spcBef>
              <a:spcAft>
                <a:spcPts val="800"/>
              </a:spcAft>
              <a:buFont typeface="Arial"/>
              <a:buChar char="•"/>
              <a:defRPr sz="1400" kern="1200">
                <a:solidFill>
                  <a:schemeClr val="tx1">
                    <a:lumMod val="65000"/>
                    <a:lumOff val="35000"/>
                  </a:schemeClr>
                </a:solidFill>
                <a:latin typeface="Century Gothic" panose="020B0502020202020204" pitchFamily="34" charset="0"/>
                <a:ea typeface="+mn-ea"/>
                <a:cs typeface="+mn-cs"/>
              </a:defRPr>
            </a:lvl1pPr>
            <a:lvl2pPr marL="628650" indent="-171450" algn="l" defTabSz="457200" rtl="0" eaLnBrk="1" latinLnBrk="0" hangingPunct="1">
              <a:lnSpc>
                <a:spcPct val="108000"/>
              </a:lnSpc>
              <a:spcBef>
                <a:spcPts val="0"/>
              </a:spcBef>
              <a:spcAft>
                <a:spcPts val="800"/>
              </a:spcAft>
              <a:buFont typeface="Arial"/>
              <a:buChar char="•"/>
              <a:defRPr sz="1400" kern="1200">
                <a:solidFill>
                  <a:schemeClr val="tx1">
                    <a:lumMod val="65000"/>
                    <a:lumOff val="35000"/>
                  </a:schemeClr>
                </a:solidFill>
                <a:latin typeface="Century Gothic" panose="020B0502020202020204" pitchFamily="34" charset="0"/>
                <a:ea typeface="+mn-ea"/>
                <a:cs typeface="+mn-cs"/>
              </a:defRPr>
            </a:lvl2pPr>
            <a:lvl3pPr marL="1084263" indent="-169863" algn="l" defTabSz="457200" rtl="0" eaLnBrk="1" latinLnBrk="0" hangingPunct="1">
              <a:lnSpc>
                <a:spcPct val="108000"/>
              </a:lnSpc>
              <a:spcBef>
                <a:spcPts val="0"/>
              </a:spcBef>
              <a:spcAft>
                <a:spcPts val="800"/>
              </a:spcAft>
              <a:buFont typeface="Arial"/>
              <a:buChar char="•"/>
              <a:defRPr sz="1400" kern="1200">
                <a:solidFill>
                  <a:schemeClr val="tx1">
                    <a:lumMod val="65000"/>
                    <a:lumOff val="35000"/>
                  </a:schemeClr>
                </a:solidFill>
                <a:latin typeface="Century Gothic" panose="020B0502020202020204" pitchFamily="34" charset="0"/>
                <a:ea typeface="+mn-ea"/>
                <a:cs typeface="+mn-cs"/>
              </a:defRPr>
            </a:lvl3pPr>
            <a:lvl4pPr marL="1541463" indent="-169863" algn="l" defTabSz="457200" rtl="0" eaLnBrk="1" latinLnBrk="0" hangingPunct="1">
              <a:lnSpc>
                <a:spcPct val="108000"/>
              </a:lnSpc>
              <a:spcBef>
                <a:spcPts val="0"/>
              </a:spcBef>
              <a:spcAft>
                <a:spcPts val="800"/>
              </a:spcAft>
              <a:buFont typeface="Arial"/>
              <a:buChar char="•"/>
              <a:defRPr sz="1400" kern="1200">
                <a:solidFill>
                  <a:schemeClr val="tx1">
                    <a:lumMod val="65000"/>
                    <a:lumOff val="35000"/>
                  </a:schemeClr>
                </a:solidFill>
                <a:latin typeface="Century Gothic" panose="020B0502020202020204" pitchFamily="34" charset="0"/>
                <a:ea typeface="+mn-ea"/>
                <a:cs typeface="+mn-cs"/>
              </a:defRPr>
            </a:lvl4pPr>
            <a:lvl5pPr marL="1997075" indent="-168275" algn="l" defTabSz="457200" rtl="0" eaLnBrk="1" latinLnBrk="0" hangingPunct="1">
              <a:lnSpc>
                <a:spcPct val="108000"/>
              </a:lnSpc>
              <a:spcBef>
                <a:spcPts val="0"/>
              </a:spcBef>
              <a:spcAft>
                <a:spcPts val="800"/>
              </a:spcAft>
              <a:buFont typeface="Arial"/>
              <a:buChar char="•"/>
              <a:defRPr sz="1400" kern="1200">
                <a:solidFill>
                  <a:schemeClr val="tx1">
                    <a:lumMod val="65000"/>
                    <a:lumOff val="35000"/>
                  </a:schemeClr>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1600"/>
              </a:spcAft>
              <a:buNone/>
            </a:pPr>
            <a:r>
              <a:rPr lang="en-US" sz="1500" b="1" dirty="0" smtClean="0"/>
              <a:t>Overview</a:t>
            </a:r>
            <a:r>
              <a:rPr lang="en-US" sz="1500" b="1" dirty="0"/>
              <a:t>:</a:t>
            </a:r>
            <a:r>
              <a:rPr lang="en-US" sz="1500" dirty="0"/>
              <a:t> </a:t>
            </a:r>
            <a:r>
              <a:rPr lang="en-US" sz="1500" i="1" dirty="0"/>
              <a:t>Associated Press </a:t>
            </a:r>
            <a:r>
              <a:rPr lang="en-US" sz="1500" dirty="0"/>
              <a:t>ran </a:t>
            </a:r>
            <a:r>
              <a:rPr lang="en-US" sz="1500" dirty="0" smtClean="0"/>
              <a:t>an </a:t>
            </a:r>
            <a:r>
              <a:rPr lang="en-US" sz="1500" dirty="0"/>
              <a:t>in-depth feature on </a:t>
            </a:r>
            <a:r>
              <a:rPr lang="en-US" sz="1500" dirty="0" smtClean="0"/>
              <a:t>Alaska salmon, as well as five separate stories on each species with an accompanying recipe and photos. The features were picked up in a variety of top tier outlets including Washington Post, Yahoo! News, ABC News, Houston Chronicle, among others. </a:t>
            </a:r>
          </a:p>
          <a:p>
            <a:pPr marL="0" indent="0">
              <a:spcAft>
                <a:spcPts val="1600"/>
              </a:spcAft>
              <a:buNone/>
            </a:pPr>
            <a:r>
              <a:rPr lang="en-US" sz="1500" b="1" dirty="0" smtClean="0"/>
              <a:t>Number </a:t>
            </a:r>
            <a:r>
              <a:rPr lang="en-US" sz="1500" b="1" dirty="0"/>
              <a:t>of </a:t>
            </a:r>
            <a:r>
              <a:rPr lang="en-US" sz="1500" b="1" dirty="0" smtClean="0"/>
              <a:t>hits to date: </a:t>
            </a:r>
            <a:r>
              <a:rPr lang="en-US" sz="1500" dirty="0" smtClean="0"/>
              <a:t>132 articles via 42 different outlets</a:t>
            </a:r>
            <a:endParaRPr lang="en-US" sz="1500" dirty="0"/>
          </a:p>
          <a:p>
            <a:pPr marL="0" indent="0">
              <a:spcAft>
                <a:spcPts val="600"/>
              </a:spcAft>
              <a:buNone/>
            </a:pPr>
            <a:r>
              <a:rPr lang="en-US" sz="1500" b="1" dirty="0" smtClean="0"/>
              <a:t>Total impressions to date: </a:t>
            </a:r>
            <a:r>
              <a:rPr lang="en-US" sz="1500" dirty="0" smtClean="0"/>
              <a:t>597 million </a:t>
            </a:r>
          </a:p>
          <a:p>
            <a:pPr marL="0" indent="0">
              <a:spcAft>
                <a:spcPts val="600"/>
              </a:spcAft>
              <a:buNone/>
            </a:pPr>
            <a:endParaRPr lang="en-US" sz="1500" dirty="0" smtClean="0"/>
          </a:p>
        </p:txBody>
      </p:sp>
      <p:sp>
        <p:nvSpPr>
          <p:cNvPr id="11" name="TextBox 10"/>
          <p:cNvSpPr txBox="1"/>
          <p:nvPr/>
        </p:nvSpPr>
        <p:spPr>
          <a:xfrm>
            <a:off x="7567768" y="2103951"/>
            <a:ext cx="4421688" cy="4524315"/>
          </a:xfrm>
          <a:prstGeom prst="rect">
            <a:avLst/>
          </a:prstGeom>
          <a:noFill/>
        </p:spPr>
        <p:txBody>
          <a:bodyPr wrap="square" rtlCol="0">
            <a:spAutoFit/>
          </a:bodyPr>
          <a:lstStyle/>
          <a:p>
            <a:r>
              <a:rPr lang="en-US" i="1" dirty="0" smtClean="0"/>
              <a:t>“Simple Guide (with Recipes) for Mastering Salmon Seasonality”</a:t>
            </a:r>
          </a:p>
          <a:p>
            <a:endParaRPr lang="en-US" i="1" dirty="0"/>
          </a:p>
          <a:p>
            <a:r>
              <a:rPr lang="en-US" i="1" dirty="0" smtClean="0"/>
              <a:t>“A Seasonal Salmon Primer: King Salmon (also Called Chinook)”</a:t>
            </a:r>
          </a:p>
          <a:p>
            <a:endParaRPr lang="en-US" i="1" dirty="0" smtClean="0"/>
          </a:p>
          <a:p>
            <a:r>
              <a:rPr lang="en-US" i="1" dirty="0"/>
              <a:t>“A Seasonal Salmon Primer: </a:t>
            </a:r>
            <a:r>
              <a:rPr lang="en-US" i="1" dirty="0" smtClean="0"/>
              <a:t>Coho </a:t>
            </a:r>
            <a:r>
              <a:rPr lang="en-US" i="1" dirty="0"/>
              <a:t>Salmon (also Called </a:t>
            </a:r>
            <a:r>
              <a:rPr lang="en-US" i="1" dirty="0" smtClean="0"/>
              <a:t>Silver)”</a:t>
            </a:r>
          </a:p>
          <a:p>
            <a:endParaRPr lang="en-US" i="1" dirty="0"/>
          </a:p>
          <a:p>
            <a:r>
              <a:rPr lang="en-US" i="1" dirty="0"/>
              <a:t>“A Seasonal Salmon Primer: </a:t>
            </a:r>
            <a:r>
              <a:rPr lang="en-US" i="1" dirty="0" smtClean="0"/>
              <a:t>Sockeye Salmon </a:t>
            </a:r>
            <a:r>
              <a:rPr lang="en-US" i="1" dirty="0"/>
              <a:t>(also Called </a:t>
            </a:r>
            <a:r>
              <a:rPr lang="en-US" i="1" dirty="0" smtClean="0"/>
              <a:t>Red)”</a:t>
            </a:r>
            <a:endParaRPr lang="en-US" i="1" dirty="0"/>
          </a:p>
          <a:p>
            <a:endParaRPr lang="en-US" i="1" dirty="0" smtClean="0"/>
          </a:p>
          <a:p>
            <a:r>
              <a:rPr lang="en-US" i="1" dirty="0"/>
              <a:t>“A Seasonal Salmon Primer: </a:t>
            </a:r>
            <a:r>
              <a:rPr lang="en-US" i="1" dirty="0" smtClean="0"/>
              <a:t>Pink Salmon”</a:t>
            </a:r>
          </a:p>
          <a:p>
            <a:endParaRPr lang="en-US" i="1" dirty="0"/>
          </a:p>
          <a:p>
            <a:r>
              <a:rPr lang="en-US" i="1" dirty="0"/>
              <a:t>“A Seasonal Salmon Primer: </a:t>
            </a:r>
            <a:r>
              <a:rPr lang="en-US" i="1" dirty="0" err="1" smtClean="0"/>
              <a:t>Keta</a:t>
            </a:r>
            <a:r>
              <a:rPr lang="en-US" i="1" dirty="0" smtClean="0"/>
              <a:t> </a:t>
            </a:r>
            <a:r>
              <a:rPr lang="en-US" i="1" dirty="0"/>
              <a:t>Salmon (also Called </a:t>
            </a:r>
            <a:r>
              <a:rPr lang="en-US" i="1" dirty="0" smtClean="0"/>
              <a:t>Chum)”</a:t>
            </a:r>
            <a:endParaRPr lang="en-US" i="1" dirty="0"/>
          </a:p>
        </p:txBody>
      </p:sp>
      <p:pic>
        <p:nvPicPr>
          <p:cNvPr id="12" name="Picture 11" descr="http://2.bp.blogspot.com/-sJ8mGd6LmkU/T0ajVykwreI/AAAAAAAAESA/WNOI4QF4lIw/s1600/AP+logo+2012.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9202" y="239740"/>
            <a:ext cx="1308978" cy="1676192"/>
          </a:xfrm>
          <a:prstGeom prst="rect">
            <a:avLst/>
          </a:prstGeom>
          <a:noFill/>
          <a:ln>
            <a:noFill/>
          </a:ln>
        </p:spPr>
      </p:pic>
      <p:sp>
        <p:nvSpPr>
          <p:cNvPr id="13" name="TextBox 12"/>
          <p:cNvSpPr txBox="1"/>
          <p:nvPr/>
        </p:nvSpPr>
        <p:spPr>
          <a:xfrm>
            <a:off x="8938180" y="1647348"/>
            <a:ext cx="2554982" cy="338554"/>
          </a:xfrm>
          <a:prstGeom prst="rect">
            <a:avLst/>
          </a:prstGeom>
          <a:noFill/>
        </p:spPr>
        <p:txBody>
          <a:bodyPr wrap="square" rtlCol="0">
            <a:spAutoFit/>
          </a:bodyPr>
          <a:lstStyle/>
          <a:p>
            <a:r>
              <a:rPr lang="en-US" sz="1600" b="1" dirty="0" smtClean="0"/>
              <a:t>HEADLINES:</a:t>
            </a:r>
            <a:endParaRPr lang="en-US" sz="1600" b="1" dirty="0"/>
          </a:p>
        </p:txBody>
      </p:sp>
      <p:pic>
        <p:nvPicPr>
          <p:cNvPr id="15" name="Picture 14"/>
          <p:cNvPicPr/>
          <p:nvPr/>
        </p:nvPicPr>
        <p:blipFill>
          <a:blip r:embed="rId3">
            <a:extLst>
              <a:ext uri="{28A0092B-C50C-407E-A947-70E740481C1C}">
                <a14:useLocalDpi xmlns:a14="http://schemas.microsoft.com/office/drawing/2010/main" val="0"/>
              </a:ext>
            </a:extLst>
          </a:blip>
          <a:srcRect/>
          <a:stretch>
            <a:fillRect/>
          </a:stretch>
        </p:blipFill>
        <p:spPr bwMode="auto">
          <a:xfrm>
            <a:off x="201846" y="3658100"/>
            <a:ext cx="3237230" cy="554990"/>
          </a:xfrm>
          <a:prstGeom prst="rect">
            <a:avLst/>
          </a:prstGeom>
          <a:noFill/>
        </p:spPr>
      </p:pic>
      <p:pic>
        <p:nvPicPr>
          <p:cNvPr id="16" name="Picture 15"/>
          <p:cNvPicPr/>
          <p:nvPr/>
        </p:nvPicPr>
        <p:blipFill rotWithShape="1">
          <a:blip r:embed="rId4">
            <a:extLst>
              <a:ext uri="{28A0092B-C50C-407E-A947-70E740481C1C}">
                <a14:useLocalDpi xmlns:a14="http://schemas.microsoft.com/office/drawing/2010/main" val="0"/>
              </a:ext>
            </a:extLst>
          </a:blip>
          <a:srcRect l="9434" t="2601" r="9494" b="27881"/>
          <a:stretch/>
        </p:blipFill>
        <p:spPr bwMode="auto">
          <a:xfrm>
            <a:off x="3647419" y="5377081"/>
            <a:ext cx="1801791" cy="1354353"/>
          </a:xfrm>
          <a:prstGeom prst="rect">
            <a:avLst/>
          </a:prstGeom>
          <a:ln>
            <a:noFill/>
          </a:ln>
          <a:extLst>
            <a:ext uri="{53640926-AAD7-44D8-BBD7-CCE9431645EC}">
              <a14:shadowObscured xmlns:a14="http://schemas.microsoft.com/office/drawing/2010/main"/>
            </a:ext>
          </a:extLst>
        </p:spPr>
      </p:pic>
      <p:pic>
        <p:nvPicPr>
          <p:cNvPr id="17" name="Picture 16"/>
          <p:cNvPicPr/>
          <p:nvPr/>
        </p:nvPicPr>
        <p:blipFill>
          <a:blip r:embed="rId5">
            <a:extLst>
              <a:ext uri="{28A0092B-C50C-407E-A947-70E740481C1C}">
                <a14:useLocalDpi xmlns:a14="http://schemas.microsoft.com/office/drawing/2010/main" val="0"/>
              </a:ext>
            </a:extLst>
          </a:blip>
          <a:stretch>
            <a:fillRect/>
          </a:stretch>
        </p:blipFill>
        <p:spPr>
          <a:xfrm>
            <a:off x="5514623" y="5346374"/>
            <a:ext cx="1922666" cy="1375102"/>
          </a:xfrm>
          <a:prstGeom prst="rect">
            <a:avLst/>
          </a:prstGeom>
        </p:spPr>
      </p:pic>
      <p:pic>
        <p:nvPicPr>
          <p:cNvPr id="18" name="Picture 17"/>
          <p:cNvPicPr/>
          <p:nvPr/>
        </p:nvPicPr>
        <p:blipFill rotWithShape="1">
          <a:blip r:embed="rId6">
            <a:extLst>
              <a:ext uri="{28A0092B-C50C-407E-A947-70E740481C1C}">
                <a14:useLocalDpi xmlns:a14="http://schemas.microsoft.com/office/drawing/2010/main" val="0"/>
              </a:ext>
            </a:extLst>
          </a:blip>
          <a:srcRect l="1914" t="2734" r="3424" b="19309"/>
          <a:stretch/>
        </p:blipFill>
        <p:spPr>
          <a:xfrm>
            <a:off x="5514623" y="4082293"/>
            <a:ext cx="1922666" cy="1127341"/>
          </a:xfrm>
          <a:prstGeom prst="rect">
            <a:avLst/>
          </a:prstGeom>
        </p:spPr>
      </p:pic>
      <p:pic>
        <p:nvPicPr>
          <p:cNvPr id="19" name="Picture 18"/>
          <p:cNvPicPr/>
          <p:nvPr/>
        </p:nvPicPr>
        <p:blipFill rotWithShape="1">
          <a:blip r:embed="rId7">
            <a:extLst>
              <a:ext uri="{28A0092B-C50C-407E-A947-70E740481C1C}">
                <a14:useLocalDpi xmlns:a14="http://schemas.microsoft.com/office/drawing/2010/main" val="0"/>
              </a:ext>
            </a:extLst>
          </a:blip>
          <a:srcRect r="7096"/>
          <a:stretch/>
        </p:blipFill>
        <p:spPr>
          <a:xfrm>
            <a:off x="3680500" y="4082292"/>
            <a:ext cx="1755796" cy="1195711"/>
          </a:xfrm>
          <a:prstGeom prst="rect">
            <a:avLst/>
          </a:prstGeom>
        </p:spPr>
      </p:pic>
      <p:pic>
        <p:nvPicPr>
          <p:cNvPr id="20" name="Picture 19" descr="http://www.nursenextdoorfranchise.com/wp-content/uploads/2013/02/San_Antonio_Express-News_logo.png"/>
          <p:cNvPicPr/>
          <p:nvPr/>
        </p:nvPicPr>
        <p:blipFill rotWithShape="1">
          <a:blip r:embed="rId8">
            <a:extLst>
              <a:ext uri="{28A0092B-C50C-407E-A947-70E740481C1C}">
                <a14:useLocalDpi xmlns:a14="http://schemas.microsoft.com/office/drawing/2010/main" val="0"/>
              </a:ext>
            </a:extLst>
          </a:blip>
          <a:srcRect t="37000" b="40000"/>
          <a:stretch/>
        </p:blipFill>
        <p:spPr bwMode="auto">
          <a:xfrm>
            <a:off x="138205" y="6292636"/>
            <a:ext cx="2437902" cy="292100"/>
          </a:xfrm>
          <a:prstGeom prst="rect">
            <a:avLst/>
          </a:prstGeom>
          <a:noFill/>
          <a:ln>
            <a:noFill/>
          </a:ln>
          <a:extLst>
            <a:ext uri="{53640926-AAD7-44D8-BBD7-CCE9431645EC}">
              <a14:shadowObscured xmlns:a14="http://schemas.microsoft.com/office/drawing/2010/main"/>
            </a:ext>
          </a:extLst>
        </p:spPr>
      </p:pic>
      <p:pic>
        <p:nvPicPr>
          <p:cNvPr id="21" name="Picture 20" descr="http://img3.wikia.nocookie.net/__cb20130807111328/logopedia/images/3/3a/Yahoo_news_en-US_f_pw_119x34_2x.png"/>
          <p:cNvPicPr/>
          <p:nvPr/>
        </p:nvPicPr>
        <p:blipFill>
          <a:blip r:embed="rId9">
            <a:extLst>
              <a:ext uri="{28A0092B-C50C-407E-A947-70E740481C1C}">
                <a14:useLocalDpi xmlns:a14="http://schemas.microsoft.com/office/drawing/2010/main" val="0"/>
              </a:ext>
            </a:extLst>
          </a:blip>
          <a:srcRect/>
          <a:stretch>
            <a:fillRect/>
          </a:stretch>
        </p:blipFill>
        <p:spPr bwMode="auto">
          <a:xfrm>
            <a:off x="201846" y="5249061"/>
            <a:ext cx="1905000" cy="676275"/>
          </a:xfrm>
          <a:prstGeom prst="rect">
            <a:avLst/>
          </a:prstGeom>
          <a:noFill/>
          <a:ln>
            <a:noFill/>
          </a:ln>
        </p:spPr>
      </p:pic>
      <p:pic>
        <p:nvPicPr>
          <p:cNvPr id="22" name="Picture 21" descr="http://upload.wikimedia.org/wikipedia/commons/d/dc/Global-news-logo.png"/>
          <p:cNvPicPr/>
          <p:nvPr/>
        </p:nvPicPr>
        <p:blipFill>
          <a:blip r:embed="rId10">
            <a:extLst>
              <a:ext uri="{28A0092B-C50C-407E-A947-70E740481C1C}">
                <a14:useLocalDpi xmlns:a14="http://schemas.microsoft.com/office/drawing/2010/main" val="0"/>
              </a:ext>
            </a:extLst>
          </a:blip>
          <a:srcRect/>
          <a:stretch>
            <a:fillRect/>
          </a:stretch>
        </p:blipFill>
        <p:spPr bwMode="auto">
          <a:xfrm>
            <a:off x="2201266" y="5479819"/>
            <a:ext cx="1274762" cy="666119"/>
          </a:xfrm>
          <a:prstGeom prst="rect">
            <a:avLst/>
          </a:prstGeom>
          <a:noFill/>
          <a:ln>
            <a:noFill/>
          </a:ln>
        </p:spPr>
      </p:pic>
      <p:pic>
        <p:nvPicPr>
          <p:cNvPr id="23" name="Picture 22" descr="ABC News">
            <a:hlinkClick r:id="rId11"/>
          </p:cNvPr>
          <p:cNvPicPr/>
          <p:nvPr/>
        </p:nvPicPr>
        <p:blipFill>
          <a:blip r:embed="rId12">
            <a:extLst>
              <a:ext uri="{28A0092B-C50C-407E-A947-70E740481C1C}">
                <a14:useLocalDpi xmlns:a14="http://schemas.microsoft.com/office/drawing/2010/main" val="0"/>
              </a:ext>
            </a:extLst>
          </a:blip>
          <a:srcRect/>
          <a:stretch>
            <a:fillRect/>
          </a:stretch>
        </p:blipFill>
        <p:spPr bwMode="auto">
          <a:xfrm>
            <a:off x="181975" y="4347037"/>
            <a:ext cx="1543050" cy="552450"/>
          </a:xfrm>
          <a:prstGeom prst="rect">
            <a:avLst/>
          </a:prstGeom>
          <a:noFill/>
          <a:ln>
            <a:noFill/>
          </a:ln>
        </p:spPr>
      </p:pic>
      <p:pic>
        <p:nvPicPr>
          <p:cNvPr id="24" name="Picture 23"/>
          <p:cNvPicPr/>
          <p:nvPr/>
        </p:nvPicPr>
        <p:blipFill>
          <a:blip r:embed="rId13">
            <a:extLst>
              <a:ext uri="{28A0092B-C50C-407E-A947-70E740481C1C}">
                <a14:useLocalDpi xmlns:a14="http://schemas.microsoft.com/office/drawing/2010/main" val="0"/>
              </a:ext>
            </a:extLst>
          </a:blip>
          <a:stretch>
            <a:fillRect/>
          </a:stretch>
        </p:blipFill>
        <p:spPr>
          <a:xfrm>
            <a:off x="2237325" y="4240596"/>
            <a:ext cx="1037374" cy="1085297"/>
          </a:xfrm>
          <a:prstGeom prst="rect">
            <a:avLst/>
          </a:prstGeom>
        </p:spPr>
      </p:pic>
    </p:spTree>
    <p:extLst>
      <p:ext uri="{BB962C8B-B14F-4D97-AF65-F5344CB8AC3E}">
        <p14:creationId xmlns:p14="http://schemas.microsoft.com/office/powerpoint/2010/main" val="139409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NYC Tasting Event and Tasting Table Partnership</a:t>
            </a:r>
            <a:endParaRPr lang="en-US" dirty="0"/>
          </a:p>
        </p:txBody>
      </p:sp>
      <p:sp>
        <p:nvSpPr>
          <p:cNvPr id="5" name="Text Placeholder 4"/>
          <p:cNvSpPr>
            <a:spLocks noGrp="1"/>
          </p:cNvSpPr>
          <p:nvPr>
            <p:ph idx="1"/>
          </p:nvPr>
        </p:nvSpPr>
        <p:spPr>
          <a:xfrm>
            <a:off x="609600" y="1005600"/>
            <a:ext cx="7498444" cy="5555621"/>
          </a:xfrm>
        </p:spPr>
        <p:txBody>
          <a:bodyPr>
            <a:noAutofit/>
          </a:bodyPr>
          <a:lstStyle/>
          <a:p>
            <a:pPr marL="0" indent="0">
              <a:spcAft>
                <a:spcPts val="1200"/>
              </a:spcAft>
              <a:buNone/>
            </a:pPr>
            <a:r>
              <a:rPr lang="en-US" sz="1500" b="1" dirty="0" smtClean="0"/>
              <a:t>Objectives:</a:t>
            </a:r>
            <a:r>
              <a:rPr lang="en-US" sz="1500" dirty="0" smtClean="0"/>
              <a:t> Increase recognition for Alaska Seafood; Integrate “Alaska” into food centric media for timely stories and future coverage; Encourage salmon recipes/features and highlight nutritional messaging.</a:t>
            </a:r>
          </a:p>
          <a:p>
            <a:pPr marL="0" indent="0">
              <a:spcAft>
                <a:spcPts val="400"/>
              </a:spcAft>
              <a:buNone/>
            </a:pPr>
            <a:r>
              <a:rPr lang="en-US" sz="1500" b="1" dirty="0" smtClean="0"/>
              <a:t>Program:</a:t>
            </a:r>
            <a:r>
              <a:rPr lang="en-US" sz="1500" dirty="0" smtClean="0"/>
              <a:t> Host tasting event for top-tier media at Tasting Table in NYC on April 30; After the event, </a:t>
            </a:r>
            <a:r>
              <a:rPr lang="en-US" sz="1500" dirty="0"/>
              <a:t>reach millennial foodies </a:t>
            </a:r>
            <a:r>
              <a:rPr lang="en-US" sz="1500" dirty="0" smtClean="0"/>
              <a:t>via a media integration reaching Tasting Table’s influential audience (2MM subscribers, 1MM social followers) </a:t>
            </a:r>
          </a:p>
          <a:p>
            <a:pPr>
              <a:spcAft>
                <a:spcPts val="400"/>
              </a:spcAft>
            </a:pPr>
            <a:r>
              <a:rPr lang="en-US" sz="1500" dirty="0"/>
              <a:t>C</a:t>
            </a:r>
            <a:r>
              <a:rPr lang="en-US" sz="1500" dirty="0" smtClean="0"/>
              <a:t>hefs Anita Lo, Kim Sunee and Kirsten and Mandy Dixon will demo salmon recipes to educate attendees for future stories.</a:t>
            </a:r>
          </a:p>
          <a:p>
            <a:pPr>
              <a:spcAft>
                <a:spcPts val="1200"/>
              </a:spcAft>
            </a:pPr>
            <a:r>
              <a:rPr lang="en-US" sz="1500" dirty="0" smtClean="0"/>
              <a:t>ASMI will provide species information and Alaska seafood facts; each guest will receive the </a:t>
            </a:r>
            <a:r>
              <a:rPr lang="en-US" sz="1500" dirty="0"/>
              <a:t>s</a:t>
            </a:r>
            <a:r>
              <a:rPr lang="en-US" sz="1500" dirty="0" smtClean="0"/>
              <a:t>almon </a:t>
            </a:r>
            <a:r>
              <a:rPr lang="en-US" sz="1500" dirty="0"/>
              <a:t>g</a:t>
            </a:r>
            <a:r>
              <a:rPr lang="en-US" sz="1500" dirty="0" smtClean="0"/>
              <a:t>uide and ASMI branded materials.</a:t>
            </a:r>
          </a:p>
          <a:p>
            <a:pPr marL="0" indent="0">
              <a:spcAft>
                <a:spcPts val="500"/>
              </a:spcAft>
              <a:buNone/>
            </a:pPr>
            <a:r>
              <a:rPr lang="en-US" sz="1500" b="1" dirty="0" smtClean="0"/>
              <a:t>Results:</a:t>
            </a:r>
          </a:p>
          <a:p>
            <a:pPr>
              <a:spcAft>
                <a:spcPts val="400"/>
              </a:spcAft>
            </a:pPr>
            <a:r>
              <a:rPr lang="en-US" sz="1500" dirty="0" smtClean="0"/>
              <a:t>More than 30 top-tier media are slated to attend, including reporters from Oprah, Real Simple, Martha Stewart, Thrillist, Prevention, Family Circle, Businessweek, Redbook, Food &amp; Wine, Bon </a:t>
            </a:r>
            <a:r>
              <a:rPr lang="en-US" sz="1500" dirty="0" err="1" smtClean="0"/>
              <a:t>Appetit</a:t>
            </a:r>
            <a:r>
              <a:rPr lang="en-US" sz="1500" dirty="0"/>
              <a:t> </a:t>
            </a:r>
            <a:r>
              <a:rPr lang="en-US" sz="1500" dirty="0" smtClean="0"/>
              <a:t>and Fine Cooking.</a:t>
            </a:r>
          </a:p>
          <a:p>
            <a:pPr>
              <a:spcAft>
                <a:spcPts val="1200"/>
              </a:spcAft>
            </a:pPr>
            <a:r>
              <a:rPr lang="en-US" sz="1500" dirty="0" smtClean="0"/>
              <a:t>Following the event, Tasting Table will feature a gallery of images; in May the site will feature Alaska Seafood creative and distribute custom advertorials and email blasts to its large subscriber base</a:t>
            </a:r>
          </a:p>
        </p:txBody>
      </p:sp>
      <p:sp>
        <p:nvSpPr>
          <p:cNvPr id="4" name="Slide Number Placeholder 3"/>
          <p:cNvSpPr>
            <a:spLocks noGrp="1"/>
          </p:cNvSpPr>
          <p:nvPr>
            <p:ph type="sldNum" sz="quarter" idx="12"/>
          </p:nvPr>
        </p:nvSpPr>
        <p:spPr/>
        <p:txBody>
          <a:bodyPr/>
          <a:lstStyle/>
          <a:p>
            <a:fld id="{2C1F6A56-C1C3-174E-AC7D-888E9B0BC0DF}" type="slidenum">
              <a:rPr lang="en-US" smtClean="0">
                <a:solidFill>
                  <a:schemeClr val="tx1"/>
                </a:solidFill>
              </a:rPr>
              <a:pPr/>
              <a:t>11</a:t>
            </a:fld>
            <a:endParaRPr lang="en-US" dirty="0">
              <a:solidFill>
                <a:schemeClr val="tx1"/>
              </a:solidFill>
            </a:endParaRPr>
          </a:p>
        </p:txBody>
      </p:sp>
      <p:grpSp>
        <p:nvGrpSpPr>
          <p:cNvPr id="26" name="Group 25"/>
          <p:cNvGrpSpPr/>
          <p:nvPr/>
        </p:nvGrpSpPr>
        <p:grpSpPr>
          <a:xfrm>
            <a:off x="8260941" y="1155033"/>
            <a:ext cx="3738356" cy="4957009"/>
            <a:chOff x="7876674" y="1213752"/>
            <a:chExt cx="4058455" cy="5381455"/>
          </a:xfrm>
        </p:grpSpPr>
        <p:grpSp>
          <p:nvGrpSpPr>
            <p:cNvPr id="19" name="Group 18"/>
            <p:cNvGrpSpPr/>
            <p:nvPr/>
          </p:nvGrpSpPr>
          <p:grpSpPr>
            <a:xfrm>
              <a:off x="7876674" y="3669397"/>
              <a:ext cx="4003208" cy="1113531"/>
              <a:chOff x="7408471" y="3669396"/>
              <a:chExt cx="4607683" cy="1281671"/>
            </a:xfrm>
          </p:grpSpPr>
          <p:pic>
            <p:nvPicPr>
              <p:cNvPr id="7" name="Picture 6"/>
              <p:cNvPicPr>
                <a:picLocks noChangeAspect="1"/>
              </p:cNvPicPr>
              <p:nvPr/>
            </p:nvPicPr>
            <p:blipFill rotWithShape="1">
              <a:blip r:embed="rId3"/>
              <a:srcRect l="27803" t="1" r="26990" b="39183"/>
              <a:stretch/>
            </p:blipFill>
            <p:spPr>
              <a:xfrm>
                <a:off x="8485840" y="3669396"/>
                <a:ext cx="1124867" cy="1280160"/>
              </a:xfrm>
              <a:prstGeom prst="rect">
                <a:avLst/>
              </a:prstGeom>
            </p:spPr>
          </p:pic>
          <p:pic>
            <p:nvPicPr>
              <p:cNvPr id="8" name="Picture 7"/>
              <p:cNvPicPr>
                <a:picLocks noChangeAspect="1"/>
              </p:cNvPicPr>
              <p:nvPr/>
            </p:nvPicPr>
            <p:blipFill rotWithShape="1">
              <a:blip r:embed="rId4"/>
              <a:srcRect b="22323"/>
              <a:stretch/>
            </p:blipFill>
            <p:spPr>
              <a:xfrm>
                <a:off x="7408471" y="3670907"/>
                <a:ext cx="1093202" cy="1280160"/>
              </a:xfrm>
              <a:prstGeom prst="rect">
                <a:avLst/>
              </a:prstGeom>
            </p:spPr>
          </p:pic>
          <p:pic>
            <p:nvPicPr>
              <p:cNvPr id="10" name="Picture 9"/>
              <p:cNvPicPr>
                <a:picLocks noChangeAspect="1"/>
              </p:cNvPicPr>
              <p:nvPr/>
            </p:nvPicPr>
            <p:blipFill rotWithShape="1">
              <a:blip r:embed="rId5"/>
              <a:srcRect l="6682" t="9351" r="15946" b="56620"/>
              <a:stretch/>
            </p:blipFill>
            <p:spPr>
              <a:xfrm>
                <a:off x="9610707" y="3669396"/>
                <a:ext cx="2405447" cy="1280160"/>
              </a:xfrm>
              <a:prstGeom prst="rect">
                <a:avLst/>
              </a:prstGeom>
            </p:spPr>
          </p:pic>
        </p:grpSp>
        <p:pic>
          <p:nvPicPr>
            <p:cNvPr id="11" name="Picture 10"/>
            <p:cNvPicPr>
              <a:picLocks noChangeAspect="1"/>
            </p:cNvPicPr>
            <p:nvPr/>
          </p:nvPicPr>
          <p:blipFill rotWithShape="1">
            <a:blip r:embed="rId6"/>
            <a:srcRect b="16743"/>
            <a:stretch/>
          </p:blipFill>
          <p:spPr>
            <a:xfrm>
              <a:off x="7876674" y="1213752"/>
              <a:ext cx="4003208" cy="2355278"/>
            </a:xfrm>
            <a:prstGeom prst="rect">
              <a:avLst/>
            </a:prstGeom>
          </p:spPr>
        </p:pic>
        <p:grpSp>
          <p:nvGrpSpPr>
            <p:cNvPr id="25" name="Group 24"/>
            <p:cNvGrpSpPr/>
            <p:nvPr/>
          </p:nvGrpSpPr>
          <p:grpSpPr>
            <a:xfrm>
              <a:off x="7892714" y="4921175"/>
              <a:ext cx="4042415" cy="1674032"/>
              <a:chOff x="7892714" y="4921175"/>
              <a:chExt cx="4042415" cy="1674032"/>
            </a:xfrm>
          </p:grpSpPr>
          <p:pic>
            <p:nvPicPr>
              <p:cNvPr id="9" name="Picture 8" descr="tt-logo-articles-print.jpg"/>
              <p:cNvPicPr>
                <a:picLocks noChangeAspect="1"/>
              </p:cNvPicPr>
              <p:nvPr/>
            </p:nvPicPr>
            <p:blipFill rotWithShape="1">
              <a:blip r:embed="rId7" cstate="print">
                <a:extLst>
                  <a:ext uri="{28A0092B-C50C-407E-A947-70E740481C1C}">
                    <a14:useLocalDpi xmlns:a14="http://schemas.microsoft.com/office/drawing/2010/main"/>
                  </a:ext>
                </a:extLst>
              </a:blip>
              <a:srcRect t="13381" b="20269"/>
              <a:stretch/>
            </p:blipFill>
            <p:spPr>
              <a:xfrm>
                <a:off x="8639144" y="4921175"/>
                <a:ext cx="1694888" cy="404625"/>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620980" y="5463522"/>
                <a:ext cx="1314149" cy="395286"/>
              </a:xfrm>
              <a:prstGeom prst="rect">
                <a:avLst/>
              </a:prstGeom>
            </p:spPr>
          </p:pic>
          <p:pic>
            <p:nvPicPr>
              <p:cNvPr id="13" name="Picture 12" descr="Martha_Stewart_Living_Omnimedia_Logo.svg.png"/>
              <p:cNvPicPr>
                <a:picLocks noChangeAspect="1"/>
              </p:cNvPicPr>
              <p:nvPr/>
            </p:nvPicPr>
            <p:blipFill>
              <a:blip r:embed="rId9" cstate="print">
                <a:biLevel thresh="75000"/>
                <a:extLst>
                  <a:ext uri="{28A0092B-C50C-407E-A947-70E740481C1C}">
                    <a14:useLocalDpi xmlns:a14="http://schemas.microsoft.com/office/drawing/2010/main"/>
                  </a:ext>
                </a:extLst>
              </a:blip>
              <a:stretch>
                <a:fillRect/>
              </a:stretch>
            </p:blipFill>
            <p:spPr>
              <a:xfrm>
                <a:off x="10677532" y="6018571"/>
                <a:ext cx="529487" cy="529487"/>
              </a:xfrm>
              <a:prstGeom prst="rect">
                <a:avLst/>
              </a:prstGeom>
            </p:spPr>
          </p:pic>
          <p:pic>
            <p:nvPicPr>
              <p:cNvPr id="3" name="Picture 2"/>
              <p:cNvPicPr>
                <a:picLocks noChangeAspect="1"/>
              </p:cNvPicPr>
              <p:nvPr/>
            </p:nvPicPr>
            <p:blipFill>
              <a:blip r:embed="rId10"/>
              <a:stretch>
                <a:fillRect/>
              </a:stretch>
            </p:blipFill>
            <p:spPr>
              <a:xfrm>
                <a:off x="8687270" y="5415395"/>
                <a:ext cx="1618119" cy="301841"/>
              </a:xfrm>
              <a:prstGeom prst="rect">
                <a:avLst/>
              </a:prstGeom>
            </p:spPr>
          </p:pic>
          <p:pic>
            <p:nvPicPr>
              <p:cNvPr id="6" name="Picture 5"/>
              <p:cNvPicPr>
                <a:picLocks noChangeAspect="1"/>
              </p:cNvPicPr>
              <p:nvPr/>
            </p:nvPicPr>
            <p:blipFill>
              <a:blip r:embed="rId11"/>
              <a:stretch>
                <a:fillRect/>
              </a:stretch>
            </p:blipFill>
            <p:spPr>
              <a:xfrm>
                <a:off x="10563149" y="4973443"/>
                <a:ext cx="1316733" cy="342351"/>
              </a:xfrm>
              <a:prstGeom prst="rect">
                <a:avLst/>
              </a:prstGeom>
              <a:noFill/>
              <a:ln>
                <a:noFill/>
              </a:ln>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9112" y="5805719"/>
                <a:ext cx="1307140" cy="249771"/>
              </a:xfrm>
              <a:prstGeom prst="rect">
                <a:avLst/>
              </a:prstGeom>
            </p:spPr>
          </p:pic>
          <p:pic>
            <p:nvPicPr>
              <p:cNvPr id="15" name="Picture 14"/>
              <p:cNvPicPr>
                <a:picLocks noChangeAspect="1"/>
              </p:cNvPicPr>
              <p:nvPr/>
            </p:nvPicPr>
            <p:blipFill>
              <a:blip r:embed="rId13"/>
              <a:stretch>
                <a:fillRect/>
              </a:stretch>
            </p:blipFill>
            <p:spPr>
              <a:xfrm>
                <a:off x="7892714" y="6143973"/>
                <a:ext cx="964566" cy="408282"/>
              </a:xfrm>
              <a:prstGeom prst="rect">
                <a:avLst/>
              </a:prstGeom>
            </p:spPr>
          </p:pic>
          <p:pic>
            <p:nvPicPr>
              <p:cNvPr id="16" name="Picture 15"/>
              <p:cNvPicPr>
                <a:picLocks noChangeAspect="1"/>
              </p:cNvPicPr>
              <p:nvPr/>
            </p:nvPicPr>
            <p:blipFill>
              <a:blip r:embed="rId14"/>
              <a:stretch>
                <a:fillRect/>
              </a:stretch>
            </p:blipFill>
            <p:spPr>
              <a:xfrm>
                <a:off x="7894253" y="5040876"/>
                <a:ext cx="564285" cy="764843"/>
              </a:xfrm>
              <a:prstGeom prst="rect">
                <a:avLst/>
              </a:prstGeom>
            </p:spPr>
          </p:pic>
          <p:pic>
            <p:nvPicPr>
              <p:cNvPr id="17" name="Picture 16"/>
              <p:cNvPicPr>
                <a:picLocks noChangeAspect="1"/>
              </p:cNvPicPr>
              <p:nvPr/>
            </p:nvPicPr>
            <p:blipFill>
              <a:blip r:embed="rId15"/>
              <a:stretch>
                <a:fillRect/>
              </a:stretch>
            </p:blipFill>
            <p:spPr>
              <a:xfrm>
                <a:off x="8911857" y="6211679"/>
                <a:ext cx="1670475" cy="383528"/>
              </a:xfrm>
              <a:prstGeom prst="rect">
                <a:avLst/>
              </a:prstGeom>
            </p:spPr>
          </p:pic>
          <p:pic>
            <p:nvPicPr>
              <p:cNvPr id="18" name="Picture 17"/>
              <p:cNvPicPr>
                <a:picLocks noChangeAspect="1"/>
              </p:cNvPicPr>
              <p:nvPr/>
            </p:nvPicPr>
            <p:blipFill>
              <a:blip r:embed="rId16"/>
              <a:stretch>
                <a:fillRect/>
              </a:stretch>
            </p:blipFill>
            <p:spPr>
              <a:xfrm>
                <a:off x="11351363" y="6020733"/>
                <a:ext cx="542695" cy="527326"/>
              </a:xfrm>
              <a:prstGeom prst="rect">
                <a:avLst/>
              </a:prstGeom>
            </p:spPr>
          </p:pic>
        </p:grpSp>
      </p:grpSp>
    </p:spTree>
    <p:extLst>
      <p:ext uri="{BB962C8B-B14F-4D97-AF65-F5344CB8AC3E}">
        <p14:creationId xmlns:p14="http://schemas.microsoft.com/office/powerpoint/2010/main" val="330074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Network Test Kitchen Demo</a:t>
            </a:r>
            <a:endParaRPr lang="en-US" dirty="0"/>
          </a:p>
        </p:txBody>
      </p:sp>
      <p:sp>
        <p:nvSpPr>
          <p:cNvPr id="5" name="Text Placeholder 4"/>
          <p:cNvSpPr>
            <a:spLocks noGrp="1"/>
          </p:cNvSpPr>
          <p:nvPr>
            <p:ph idx="1"/>
          </p:nvPr>
        </p:nvSpPr>
        <p:spPr>
          <a:xfrm>
            <a:off x="609599" y="1117894"/>
            <a:ext cx="8069179" cy="4965743"/>
          </a:xfrm>
        </p:spPr>
        <p:txBody>
          <a:bodyPr>
            <a:normAutofit/>
          </a:bodyPr>
          <a:lstStyle/>
          <a:p>
            <a:pPr marL="0" indent="0">
              <a:spcAft>
                <a:spcPts val="1800"/>
              </a:spcAft>
              <a:buNone/>
            </a:pPr>
            <a:r>
              <a:rPr lang="en-US" sz="1600" b="1" dirty="0" smtClean="0"/>
              <a:t>Objectives:</a:t>
            </a:r>
            <a:r>
              <a:rPr lang="en-US" sz="1600" dirty="0" smtClean="0"/>
              <a:t> Drive increased recognition for Alaska Seafood; Integrate “Alaska” seafood and salmon into future Food Network segments.</a:t>
            </a:r>
          </a:p>
          <a:p>
            <a:pPr marL="0" indent="0">
              <a:spcAft>
                <a:spcPts val="600"/>
              </a:spcAft>
              <a:buNone/>
            </a:pPr>
            <a:r>
              <a:rPr lang="en-US" sz="1600" b="1" dirty="0" smtClean="0"/>
              <a:t>Program:</a:t>
            </a:r>
            <a:r>
              <a:rPr lang="en-US" sz="1600" dirty="0" smtClean="0"/>
              <a:t> Host interactive demo and lunch for Food Network employees</a:t>
            </a:r>
          </a:p>
          <a:p>
            <a:pPr>
              <a:spcAft>
                <a:spcPts val="600"/>
              </a:spcAft>
            </a:pPr>
            <a:r>
              <a:rPr lang="en-US" sz="1600" dirty="0" smtClean="0"/>
              <a:t>On May 1, ASMI will host an Alaska seafood/salmon focused lunch and learn at the Food Network test kitchen in NYC featuring chefs Kirsten and Mandy Dixon</a:t>
            </a:r>
          </a:p>
          <a:p>
            <a:pPr>
              <a:spcAft>
                <a:spcPts val="1800"/>
              </a:spcAft>
            </a:pPr>
            <a:r>
              <a:rPr lang="en-US" sz="1600" dirty="0" smtClean="0"/>
              <a:t>The chefs will demo three salmon recipes showcasing techniques for fresh, frozen and canned salmon to educate attendees for future segments and posts; ASMI will provide Alaska seafood facts and information. </a:t>
            </a:r>
          </a:p>
          <a:p>
            <a:pPr marL="0" indent="0">
              <a:spcAft>
                <a:spcPts val="600"/>
              </a:spcAft>
              <a:buNone/>
            </a:pPr>
            <a:r>
              <a:rPr lang="en-US" sz="1600" b="1" dirty="0" smtClean="0"/>
              <a:t>Results:</a:t>
            </a:r>
          </a:p>
          <a:p>
            <a:pPr>
              <a:spcAft>
                <a:spcPts val="1800"/>
              </a:spcAft>
            </a:pPr>
            <a:r>
              <a:rPr lang="en-US" sz="1600" dirty="0" smtClean="0"/>
              <a:t>25 Food Network editors, producers and social media leads are expected to attend to learn about Alaska seafood.</a:t>
            </a:r>
          </a:p>
          <a:p>
            <a:pPr marL="0" indent="0">
              <a:buNone/>
            </a:pPr>
            <a:endParaRPr lang="en-US" sz="1600" dirty="0" smtClean="0"/>
          </a:p>
        </p:txBody>
      </p:sp>
      <p:sp>
        <p:nvSpPr>
          <p:cNvPr id="4" name="Slide Number Placeholder 3"/>
          <p:cNvSpPr>
            <a:spLocks noGrp="1"/>
          </p:cNvSpPr>
          <p:nvPr>
            <p:ph type="sldNum" sz="quarter" idx="12"/>
          </p:nvPr>
        </p:nvSpPr>
        <p:spPr/>
        <p:txBody>
          <a:bodyPr/>
          <a:lstStyle/>
          <a:p>
            <a:fld id="{2C1F6A56-C1C3-174E-AC7D-888E9B0BC0DF}" type="slidenum">
              <a:rPr lang="en-US" smtClean="0">
                <a:solidFill>
                  <a:schemeClr val="tx1"/>
                </a:solidFill>
              </a:rPr>
              <a:pPr/>
              <a:t>12</a:t>
            </a:fld>
            <a:endParaRPr lang="en-US" dirty="0">
              <a:solidFill>
                <a:schemeClr val="tx1"/>
              </a:solidFill>
            </a:endParaRPr>
          </a:p>
        </p:txBody>
      </p:sp>
      <p:grpSp>
        <p:nvGrpSpPr>
          <p:cNvPr id="13" name="Group 12"/>
          <p:cNvGrpSpPr/>
          <p:nvPr/>
        </p:nvGrpSpPr>
        <p:grpSpPr>
          <a:xfrm>
            <a:off x="8951495" y="947287"/>
            <a:ext cx="2895667" cy="5556320"/>
            <a:chOff x="8483873" y="182237"/>
            <a:chExt cx="3411415" cy="6545958"/>
          </a:xfrm>
        </p:grpSpPr>
        <p:pic>
          <p:nvPicPr>
            <p:cNvPr id="10" name="Picture 9"/>
            <p:cNvPicPr>
              <a:picLocks noChangeAspect="1"/>
            </p:cNvPicPr>
            <p:nvPr/>
          </p:nvPicPr>
          <p:blipFill rotWithShape="1">
            <a:blip r:embed="rId3"/>
            <a:srcRect l="6681" t="9351" r="12166" b="56620"/>
            <a:stretch/>
          </p:blipFill>
          <p:spPr>
            <a:xfrm>
              <a:off x="8484576" y="4997601"/>
              <a:ext cx="3410712" cy="1730594"/>
            </a:xfrm>
            <a:prstGeom prst="rect">
              <a:avLst/>
            </a:prstGeom>
          </p:spPr>
        </p:pic>
        <p:pic>
          <p:nvPicPr>
            <p:cNvPr id="3" name="Picture 2"/>
            <p:cNvPicPr>
              <a:picLocks noChangeAspect="1"/>
            </p:cNvPicPr>
            <p:nvPr/>
          </p:nvPicPr>
          <p:blipFill rotWithShape="1">
            <a:blip r:embed="rId4"/>
            <a:srcRect l="147" r="14771"/>
            <a:stretch/>
          </p:blipFill>
          <p:spPr>
            <a:xfrm>
              <a:off x="8483873" y="182237"/>
              <a:ext cx="3411415" cy="2375251"/>
            </a:xfrm>
            <a:prstGeom prst="rect">
              <a:avLst/>
            </a:prstGeom>
          </p:spPr>
        </p:pic>
        <p:pic>
          <p:nvPicPr>
            <p:cNvPr id="8" name="Picture 7"/>
            <p:cNvPicPr>
              <a:picLocks noChangeAspect="1"/>
            </p:cNvPicPr>
            <p:nvPr/>
          </p:nvPicPr>
          <p:blipFill>
            <a:blip r:embed="rId5"/>
            <a:stretch>
              <a:fillRect/>
            </a:stretch>
          </p:blipFill>
          <p:spPr>
            <a:xfrm>
              <a:off x="8484576" y="2642061"/>
              <a:ext cx="3410712" cy="2270966"/>
            </a:xfrm>
            <a:prstGeom prst="rect">
              <a:avLst/>
            </a:prstGeom>
          </p:spPr>
        </p:pic>
      </p:grpSp>
    </p:spTree>
    <p:extLst>
      <p:ext uri="{BB962C8B-B14F-4D97-AF65-F5344CB8AC3E}">
        <p14:creationId xmlns:p14="http://schemas.microsoft.com/office/powerpoint/2010/main" val="405993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 Trips – July and August 2015</a:t>
            </a:r>
            <a:endParaRPr lang="en-US" dirty="0"/>
          </a:p>
        </p:txBody>
      </p:sp>
      <p:sp>
        <p:nvSpPr>
          <p:cNvPr id="3" name="Content Placeholder 2"/>
          <p:cNvSpPr>
            <a:spLocks noGrp="1"/>
          </p:cNvSpPr>
          <p:nvPr>
            <p:ph idx="1"/>
          </p:nvPr>
        </p:nvSpPr>
        <p:spPr>
          <a:xfrm>
            <a:off x="609600" y="1101852"/>
            <a:ext cx="7534588" cy="5756148"/>
          </a:xfrm>
        </p:spPr>
        <p:txBody>
          <a:bodyPr>
            <a:noAutofit/>
          </a:bodyPr>
          <a:lstStyle/>
          <a:p>
            <a:pPr marL="0" indent="0">
              <a:spcAft>
                <a:spcPts val="1400"/>
              </a:spcAft>
              <a:buNone/>
            </a:pPr>
            <a:r>
              <a:rPr lang="en-US" sz="1600" b="1" dirty="0" smtClean="0"/>
              <a:t>Objectives:</a:t>
            </a:r>
            <a:r>
              <a:rPr lang="en-US" sz="1600" dirty="0" smtClean="0"/>
              <a:t> Drive increased recognition of Alaska seafood; Integrate “Alaska” into food-centric media for timely stories and future coverage; Encourage salmon recipes/features </a:t>
            </a:r>
          </a:p>
          <a:p>
            <a:pPr marL="0" indent="0">
              <a:spcAft>
                <a:spcPts val="600"/>
              </a:spcAft>
              <a:buNone/>
            </a:pPr>
            <a:r>
              <a:rPr lang="en-US" sz="1600" b="1" dirty="0" smtClean="0"/>
              <a:t>Program:</a:t>
            </a:r>
            <a:r>
              <a:rPr lang="en-US" sz="1600" dirty="0" smtClean="0"/>
              <a:t> Provide top-tier national media and culinary influencers a deep education on the purity of Alaska seafood via three FAM trips this summer.  </a:t>
            </a:r>
          </a:p>
          <a:p>
            <a:pPr>
              <a:spcAft>
                <a:spcPts val="600"/>
              </a:spcAft>
            </a:pPr>
            <a:r>
              <a:rPr lang="en-US" sz="1600" dirty="0" smtClean="0"/>
              <a:t>Culinary: </a:t>
            </a:r>
            <a:r>
              <a:rPr lang="en-US" sz="1600" dirty="0"/>
              <a:t>Kirsten and Mandy Dixon’s Tutka </a:t>
            </a:r>
            <a:r>
              <a:rPr lang="en-US" sz="1600" dirty="0" smtClean="0"/>
              <a:t>Bay Lodge will provide a backdrop for culinary demonstrations and lessons about the region’s bounty. </a:t>
            </a:r>
          </a:p>
          <a:p>
            <a:pPr>
              <a:spcAft>
                <a:spcPts val="1400"/>
              </a:spcAft>
            </a:pPr>
            <a:r>
              <a:rPr lang="en-US" sz="1600" dirty="0" smtClean="0"/>
              <a:t>Sikumi Boat: Two trips will take guests on a first-hand “sea-to-table” experience with fishing, visits to local processors, cooking and more.</a:t>
            </a:r>
          </a:p>
          <a:p>
            <a:pPr marL="0" indent="0">
              <a:spcAft>
                <a:spcPts val="600"/>
              </a:spcAft>
              <a:buNone/>
            </a:pPr>
            <a:r>
              <a:rPr lang="en-US" sz="1600" b="1" dirty="0" smtClean="0"/>
              <a:t>Results:</a:t>
            </a:r>
          </a:p>
          <a:p>
            <a:pPr>
              <a:spcAft>
                <a:spcPts val="600"/>
              </a:spcAft>
            </a:pPr>
            <a:r>
              <a:rPr lang="en-US" sz="1600" dirty="0" smtClean="0"/>
              <a:t>Seven editors </a:t>
            </a:r>
            <a:r>
              <a:rPr lang="en-US" sz="1600" dirty="0"/>
              <a:t>from top-tier national </a:t>
            </a:r>
            <a:r>
              <a:rPr lang="en-US" sz="1600" dirty="0" smtClean="0"/>
              <a:t>media: FoodNetwork.com</a:t>
            </a:r>
            <a:r>
              <a:rPr lang="en-US" sz="1600" dirty="0"/>
              <a:t>, Bon Appetit, Refinery29, Glamour, Food Republic, Thrillist and Food Network/Cooking Channel.</a:t>
            </a:r>
          </a:p>
          <a:p>
            <a:pPr>
              <a:spcAft>
                <a:spcPts val="600"/>
              </a:spcAft>
            </a:pPr>
            <a:r>
              <a:rPr lang="en-US" sz="1600" dirty="0"/>
              <a:t>F</a:t>
            </a:r>
            <a:r>
              <a:rPr lang="en-US" sz="1600" dirty="0" smtClean="0"/>
              <a:t>our chefs: Seattle chefs Tom Douglas and Eric Donnelly (RockCreek), Andrew D'ambrosi (Bergen Hill, NYC), Elizabeth Falkner and Anita Lo.</a:t>
            </a:r>
          </a:p>
        </p:txBody>
      </p:sp>
      <p:sp>
        <p:nvSpPr>
          <p:cNvPr id="5" name="Slide Number Placeholder 4"/>
          <p:cNvSpPr>
            <a:spLocks noGrp="1"/>
          </p:cNvSpPr>
          <p:nvPr>
            <p:ph type="sldNum" sz="quarter" idx="12"/>
          </p:nvPr>
        </p:nvSpPr>
        <p:spPr/>
        <p:txBody>
          <a:bodyPr/>
          <a:lstStyle/>
          <a:p>
            <a:fld id="{2C1F6A56-C1C3-174E-AC7D-888E9B0BC0DF}" type="slidenum">
              <a:rPr lang="en-US" smtClean="0"/>
              <a:pPr/>
              <a:t>13</a:t>
            </a:fld>
            <a:endParaRPr lang="en-US" dirty="0"/>
          </a:p>
        </p:txBody>
      </p:sp>
      <p:pic>
        <p:nvPicPr>
          <p:cNvPr id="6" name="Picture 5"/>
          <p:cNvPicPr>
            <a:picLocks noChangeAspect="1"/>
          </p:cNvPicPr>
          <p:nvPr/>
        </p:nvPicPr>
        <p:blipFill>
          <a:blip r:embed="rId3"/>
          <a:stretch>
            <a:fillRect/>
          </a:stretch>
        </p:blipFill>
        <p:spPr>
          <a:xfrm>
            <a:off x="11035645" y="855844"/>
            <a:ext cx="726222" cy="709139"/>
          </a:xfrm>
          <a:prstGeom prst="rect">
            <a:avLst/>
          </a:prstGeom>
        </p:spPr>
      </p:pic>
      <p:pic>
        <p:nvPicPr>
          <p:cNvPr id="8" name="Picture 7"/>
          <p:cNvPicPr>
            <a:picLocks noChangeAspect="1"/>
          </p:cNvPicPr>
          <p:nvPr/>
        </p:nvPicPr>
        <p:blipFill>
          <a:blip r:embed="rId4"/>
          <a:stretch>
            <a:fillRect/>
          </a:stretch>
        </p:blipFill>
        <p:spPr>
          <a:xfrm>
            <a:off x="10192619" y="1667474"/>
            <a:ext cx="1228883" cy="353178"/>
          </a:xfrm>
          <a:prstGeom prst="rect">
            <a:avLst/>
          </a:prstGeom>
        </p:spPr>
      </p:pic>
      <p:pic>
        <p:nvPicPr>
          <p:cNvPr id="9" name="Picture 8"/>
          <p:cNvPicPr>
            <a:picLocks noChangeAspect="1"/>
          </p:cNvPicPr>
          <p:nvPr/>
        </p:nvPicPr>
        <p:blipFill>
          <a:blip r:embed="rId5"/>
          <a:stretch>
            <a:fillRect/>
          </a:stretch>
        </p:blipFill>
        <p:spPr>
          <a:xfrm>
            <a:off x="8527369" y="2617344"/>
            <a:ext cx="1781398" cy="575581"/>
          </a:xfrm>
          <a:prstGeom prst="rect">
            <a:avLst/>
          </a:prstGeom>
        </p:spPr>
      </p:pic>
      <p:pic>
        <p:nvPicPr>
          <p:cNvPr id="1026" name="Picture 2" descr="http://www.foodrepublic.com/sites/default/files/imagecache/enlarge/FoodRepublic_Logo_7x5_1.jpg"/>
          <p:cNvPicPr>
            <a:picLocks noChangeAspect="1" noChangeArrowheads="1"/>
          </p:cNvPicPr>
          <p:nvPr/>
        </p:nvPicPr>
        <p:blipFill rotWithShape="1">
          <a:blip r:embed="rId6">
            <a:extLst>
              <a:ext uri="{28A0092B-C50C-407E-A947-70E740481C1C}">
                <a14:useLocalDpi xmlns:a14="http://schemas.microsoft.com/office/drawing/2010/main" val="0"/>
              </a:ext>
            </a:extLst>
          </a:blip>
          <a:srcRect l="14863" r="12171"/>
          <a:stretch/>
        </p:blipFill>
        <p:spPr bwMode="auto">
          <a:xfrm>
            <a:off x="8191579" y="876489"/>
            <a:ext cx="837796" cy="8243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9173716" y="1066997"/>
            <a:ext cx="1405538" cy="333970"/>
          </a:xfrm>
          <a:prstGeom prst="rect">
            <a:avLst/>
          </a:prstGeom>
        </p:spPr>
      </p:pic>
      <p:pic>
        <p:nvPicPr>
          <p:cNvPr id="11" name="Picture 10"/>
          <p:cNvPicPr>
            <a:picLocks noChangeAspect="1"/>
          </p:cNvPicPr>
          <p:nvPr/>
        </p:nvPicPr>
        <p:blipFill>
          <a:blip r:embed="rId8"/>
          <a:stretch>
            <a:fillRect/>
          </a:stretch>
        </p:blipFill>
        <p:spPr>
          <a:xfrm>
            <a:off x="9617438" y="2192712"/>
            <a:ext cx="1882519" cy="396411"/>
          </a:xfrm>
          <a:prstGeom prst="rect">
            <a:avLst/>
          </a:prstGeom>
        </p:spPr>
      </p:pic>
      <p:pic>
        <p:nvPicPr>
          <p:cNvPr id="12" name="Picture 11"/>
          <p:cNvPicPr>
            <a:picLocks noChangeAspect="1"/>
          </p:cNvPicPr>
          <p:nvPr/>
        </p:nvPicPr>
        <p:blipFill>
          <a:blip r:embed="rId9"/>
          <a:stretch>
            <a:fillRect/>
          </a:stretch>
        </p:blipFill>
        <p:spPr>
          <a:xfrm>
            <a:off x="8493698" y="1731802"/>
            <a:ext cx="871323" cy="785144"/>
          </a:xfrm>
          <a:prstGeom prst="rect">
            <a:avLst/>
          </a:prstGeom>
        </p:spPr>
      </p:pic>
      <p:pic>
        <p:nvPicPr>
          <p:cNvPr id="13" name="Picture 12"/>
          <p:cNvPicPr>
            <a:picLocks noChangeAspect="1"/>
          </p:cNvPicPr>
          <p:nvPr/>
        </p:nvPicPr>
        <p:blipFill rotWithShape="1">
          <a:blip r:embed="rId10"/>
          <a:srcRect l="8068" b="7818"/>
          <a:stretch/>
        </p:blipFill>
        <p:spPr>
          <a:xfrm>
            <a:off x="8610477" y="3365196"/>
            <a:ext cx="1588027" cy="1600200"/>
          </a:xfrm>
          <a:prstGeom prst="rect">
            <a:avLst/>
          </a:prstGeom>
        </p:spPr>
      </p:pic>
      <p:pic>
        <p:nvPicPr>
          <p:cNvPr id="14" name="Picture 13"/>
          <p:cNvPicPr>
            <a:picLocks noChangeAspect="1"/>
          </p:cNvPicPr>
          <p:nvPr/>
        </p:nvPicPr>
        <p:blipFill>
          <a:blip r:embed="rId11"/>
          <a:stretch>
            <a:fillRect/>
          </a:stretch>
        </p:blipFill>
        <p:spPr>
          <a:xfrm>
            <a:off x="10239476" y="3363783"/>
            <a:ext cx="1592338" cy="1600200"/>
          </a:xfrm>
          <a:prstGeom prst="rect">
            <a:avLst/>
          </a:prstGeom>
        </p:spPr>
      </p:pic>
      <p:pic>
        <p:nvPicPr>
          <p:cNvPr id="15" name="Picture 14"/>
          <p:cNvPicPr>
            <a:picLocks noChangeAspect="1"/>
          </p:cNvPicPr>
          <p:nvPr/>
        </p:nvPicPr>
        <p:blipFill rotWithShape="1">
          <a:blip r:embed="rId12"/>
          <a:srcRect t="-1" b="34394"/>
          <a:stretch/>
        </p:blipFill>
        <p:spPr>
          <a:xfrm>
            <a:off x="8610477" y="5013220"/>
            <a:ext cx="1592338" cy="1600200"/>
          </a:xfrm>
          <a:prstGeom prst="rect">
            <a:avLst/>
          </a:prstGeom>
        </p:spPr>
      </p:pic>
      <p:pic>
        <p:nvPicPr>
          <p:cNvPr id="7" name="Picture 6"/>
          <p:cNvPicPr>
            <a:picLocks noChangeAspect="1"/>
          </p:cNvPicPr>
          <p:nvPr/>
        </p:nvPicPr>
        <p:blipFill>
          <a:blip r:embed="rId13"/>
          <a:stretch>
            <a:fillRect/>
          </a:stretch>
        </p:blipFill>
        <p:spPr>
          <a:xfrm>
            <a:off x="10558698" y="2701885"/>
            <a:ext cx="1571668" cy="457805"/>
          </a:xfrm>
          <a:prstGeom prst="rect">
            <a:avLst/>
          </a:prstGeom>
        </p:spPr>
      </p:pic>
      <p:pic>
        <p:nvPicPr>
          <p:cNvPr id="16" name="Picture 15"/>
          <p:cNvPicPr>
            <a:picLocks noChangeAspect="1"/>
          </p:cNvPicPr>
          <p:nvPr/>
        </p:nvPicPr>
        <p:blipFill rotWithShape="1">
          <a:blip r:embed="rId14"/>
          <a:srcRect l="5944" t="5874" b="14989"/>
          <a:stretch/>
        </p:blipFill>
        <p:spPr>
          <a:xfrm>
            <a:off x="10250206" y="5013220"/>
            <a:ext cx="1570877" cy="1600200"/>
          </a:xfrm>
          <a:prstGeom prst="rect">
            <a:avLst/>
          </a:prstGeom>
        </p:spPr>
      </p:pic>
    </p:spTree>
    <p:extLst>
      <p:ext uri="{BB962C8B-B14F-4D97-AF65-F5344CB8AC3E}">
        <p14:creationId xmlns:p14="http://schemas.microsoft.com/office/powerpoint/2010/main" val="315494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709660" y="1018676"/>
            <a:ext cx="3147012" cy="2176768"/>
          </a:xfrm>
          <a:prstGeom prst="rect">
            <a:avLst/>
          </a:prstGeom>
        </p:spPr>
      </p:pic>
      <p:pic>
        <p:nvPicPr>
          <p:cNvPr id="4" name="Picture 3"/>
          <p:cNvPicPr>
            <a:picLocks noChangeAspect="1"/>
          </p:cNvPicPr>
          <p:nvPr/>
        </p:nvPicPr>
        <p:blipFill>
          <a:blip r:embed="rId3"/>
          <a:stretch>
            <a:fillRect/>
          </a:stretch>
        </p:blipFill>
        <p:spPr>
          <a:xfrm>
            <a:off x="8564622" y="3444340"/>
            <a:ext cx="3580530" cy="2218573"/>
          </a:xfrm>
          <a:prstGeom prst="rect">
            <a:avLst/>
          </a:prstGeom>
        </p:spPr>
      </p:pic>
      <p:sp>
        <p:nvSpPr>
          <p:cNvPr id="2" name="Title 1"/>
          <p:cNvSpPr>
            <a:spLocks noGrp="1"/>
          </p:cNvSpPr>
          <p:nvPr>
            <p:ph type="title"/>
          </p:nvPr>
        </p:nvSpPr>
        <p:spPr/>
        <p:txBody>
          <a:bodyPr/>
          <a:lstStyle/>
          <a:p>
            <a:r>
              <a:rPr lang="en-US" dirty="0" smtClean="0"/>
              <a:t>Digital and Social Efforts</a:t>
            </a:r>
            <a:endParaRPr lang="en-US" dirty="0"/>
          </a:p>
        </p:txBody>
      </p:sp>
      <p:sp>
        <p:nvSpPr>
          <p:cNvPr id="3" name="Content Placeholder 2"/>
          <p:cNvSpPr>
            <a:spLocks noGrp="1"/>
          </p:cNvSpPr>
          <p:nvPr>
            <p:ph idx="1"/>
          </p:nvPr>
        </p:nvSpPr>
        <p:spPr>
          <a:xfrm>
            <a:off x="609599" y="1117894"/>
            <a:ext cx="8325851" cy="5740106"/>
          </a:xfrm>
        </p:spPr>
        <p:txBody>
          <a:bodyPr>
            <a:noAutofit/>
          </a:bodyPr>
          <a:lstStyle/>
          <a:p>
            <a:pPr marL="0" indent="0">
              <a:spcAft>
                <a:spcPts val="1200"/>
              </a:spcAft>
              <a:buNone/>
            </a:pPr>
            <a:r>
              <a:rPr lang="en-US" sz="1600" b="1" dirty="0" smtClean="0"/>
              <a:t>Objectives:</a:t>
            </a:r>
            <a:r>
              <a:rPr lang="en-US" sz="1600" dirty="0" smtClean="0"/>
              <a:t>  Improve Brand Recognition, Expand Online Presence, Create a Two-Way Dialogue, Support PR, Sales and Marketing by cross-promote marketing activities such as events, blog posts, etc. on Facebook, Instagram and Twitter.</a:t>
            </a:r>
          </a:p>
          <a:p>
            <a:pPr marL="0" indent="0">
              <a:spcAft>
                <a:spcPts val="0"/>
              </a:spcAft>
              <a:buNone/>
            </a:pPr>
            <a:r>
              <a:rPr lang="en-US" sz="1600" b="1" dirty="0" smtClean="0"/>
              <a:t>Program: </a:t>
            </a:r>
            <a:r>
              <a:rPr lang="en-US" sz="1600" dirty="0" smtClean="0"/>
              <a:t>Developed and executed monthly social editorial calendars for Facebook, Instagram and Twitter including upcoming campaigns, events, news and content, Monitored and flagged proactive engagement opportunities on Facebook, Instagram and Twitter, Provided monthly reporting and analysis.</a:t>
            </a:r>
          </a:p>
          <a:p>
            <a:pPr marL="0" indent="0">
              <a:spcAft>
                <a:spcPts val="0"/>
              </a:spcAft>
              <a:buNone/>
            </a:pPr>
            <a:endParaRPr lang="en-US" sz="1600" dirty="0" smtClean="0"/>
          </a:p>
          <a:p>
            <a:pPr marL="0" indent="0">
              <a:spcAft>
                <a:spcPts val="0"/>
              </a:spcAft>
              <a:buNone/>
            </a:pPr>
            <a:r>
              <a:rPr lang="en-US" sz="1600" b="1" dirty="0" smtClean="0"/>
              <a:t>Results: </a:t>
            </a:r>
            <a:endParaRPr lang="en-US" sz="1600" b="1" dirty="0"/>
          </a:p>
          <a:p>
            <a:pPr lvl="0">
              <a:spcAft>
                <a:spcPts val="500"/>
              </a:spcAft>
            </a:pPr>
            <a:r>
              <a:rPr lang="en-US" sz="1600" b="1" dirty="0"/>
              <a:t>Twitter</a:t>
            </a:r>
            <a:r>
              <a:rPr lang="en-US" sz="1600" dirty="0"/>
              <a:t>: Over the last six months, average engagements per post have increased </a:t>
            </a:r>
            <a:r>
              <a:rPr lang="en-US" sz="1600" b="1" dirty="0"/>
              <a:t>90%</a:t>
            </a:r>
            <a:r>
              <a:rPr lang="en-US" sz="1600" dirty="0"/>
              <a:t> from 4.4 to </a:t>
            </a:r>
            <a:r>
              <a:rPr lang="en-US" sz="1600" dirty="0" smtClean="0"/>
              <a:t>8.4. </a:t>
            </a:r>
            <a:r>
              <a:rPr lang="en-US" sz="1600" dirty="0"/>
              <a:t>The usage of #</a:t>
            </a:r>
            <a:r>
              <a:rPr lang="en-US" sz="1600" dirty="0" err="1"/>
              <a:t>fishfridays</a:t>
            </a:r>
            <a:r>
              <a:rPr lang="en-US" sz="1600" dirty="0"/>
              <a:t> and #</a:t>
            </a:r>
            <a:r>
              <a:rPr lang="en-US" sz="1600" dirty="0" err="1"/>
              <a:t>salmonsaturdays</a:t>
            </a:r>
            <a:r>
              <a:rPr lang="en-US" sz="1600" dirty="0"/>
              <a:t> has increased by </a:t>
            </a:r>
            <a:r>
              <a:rPr lang="en-US" sz="1600" b="1" dirty="0"/>
              <a:t>20</a:t>
            </a:r>
            <a:r>
              <a:rPr lang="en-US" sz="1600" b="1" dirty="0" smtClean="0"/>
              <a:t>%.</a:t>
            </a:r>
            <a:endParaRPr lang="en-US" sz="1600" dirty="0"/>
          </a:p>
          <a:p>
            <a:pPr>
              <a:spcAft>
                <a:spcPts val="500"/>
              </a:spcAft>
            </a:pPr>
            <a:r>
              <a:rPr lang="en-US" sz="1600" b="1" dirty="0"/>
              <a:t>Facebook</a:t>
            </a:r>
            <a:r>
              <a:rPr lang="en-US" sz="1600" dirty="0"/>
              <a:t>: Over the last six months, average link clicks have increased </a:t>
            </a:r>
            <a:r>
              <a:rPr lang="en-US" sz="1600" b="1" dirty="0"/>
              <a:t>24%</a:t>
            </a:r>
            <a:r>
              <a:rPr lang="en-US" sz="1600" dirty="0"/>
              <a:t> from 72 to 89 when compared to the prior six months.</a:t>
            </a:r>
          </a:p>
          <a:p>
            <a:pPr marL="173038" lvl="1"/>
            <a:r>
              <a:rPr lang="en-US" sz="1600" b="1" dirty="0"/>
              <a:t>Instagram</a:t>
            </a:r>
            <a:r>
              <a:rPr lang="en-US" sz="1600" dirty="0"/>
              <a:t>:  Over the last three months, average engagements per post have increased </a:t>
            </a:r>
            <a:r>
              <a:rPr lang="en-US" sz="1600" b="1" dirty="0"/>
              <a:t>15%</a:t>
            </a:r>
            <a:r>
              <a:rPr lang="en-US" sz="1600" dirty="0"/>
              <a:t> from 27 to 31 when compared to the prior three months. </a:t>
            </a:r>
            <a:r>
              <a:rPr lang="en-US" sz="1600" i="1" dirty="0"/>
              <a:t>Note: There were no Instagram posts made in Dec 2014 – Jan 2014.</a:t>
            </a:r>
          </a:p>
          <a:p>
            <a:pPr lvl="0"/>
            <a:r>
              <a:rPr lang="en-US" sz="1600" dirty="0"/>
              <a:t>O</a:t>
            </a:r>
            <a:r>
              <a:rPr lang="en-US" sz="1600" dirty="0" smtClean="0"/>
              <a:t>nline </a:t>
            </a:r>
            <a:r>
              <a:rPr lang="en-US" sz="1600" dirty="0"/>
              <a:t>conversations have increased by </a:t>
            </a:r>
            <a:r>
              <a:rPr lang="en-US" sz="1600" b="1" dirty="0"/>
              <a:t>17% </a:t>
            </a:r>
            <a:r>
              <a:rPr lang="en-US" sz="1600" dirty="0"/>
              <a:t>across </a:t>
            </a:r>
            <a:r>
              <a:rPr lang="en-US" sz="1600" b="1" dirty="0"/>
              <a:t>blogs</a:t>
            </a:r>
            <a:r>
              <a:rPr lang="en-US" sz="1600" dirty="0"/>
              <a:t>, </a:t>
            </a:r>
            <a:r>
              <a:rPr lang="en-US" sz="1600" b="1" dirty="0"/>
              <a:t>Twitter</a:t>
            </a:r>
            <a:r>
              <a:rPr lang="en-US" sz="1600" dirty="0"/>
              <a:t>, and </a:t>
            </a:r>
            <a:r>
              <a:rPr lang="en-US" sz="1600" b="1" dirty="0"/>
              <a:t>forums</a:t>
            </a:r>
            <a:r>
              <a:rPr lang="en-US" sz="1600" dirty="0"/>
              <a:t> when looking at April 2014- Sept 2014 versus October 2014 – April 2015.</a:t>
            </a:r>
          </a:p>
          <a:p>
            <a:pPr marL="0" indent="0">
              <a:spcAft>
                <a:spcPts val="0"/>
              </a:spcAft>
              <a:buNone/>
            </a:pPr>
            <a:r>
              <a:rPr lang="en-US" sz="1600" dirty="0" smtClean="0"/>
              <a:t> </a:t>
            </a:r>
          </a:p>
        </p:txBody>
      </p:sp>
      <p:sp>
        <p:nvSpPr>
          <p:cNvPr id="5" name="Slide Number Placeholder 4"/>
          <p:cNvSpPr>
            <a:spLocks noGrp="1"/>
          </p:cNvSpPr>
          <p:nvPr>
            <p:ph type="sldNum" sz="quarter" idx="12"/>
          </p:nvPr>
        </p:nvSpPr>
        <p:spPr/>
        <p:txBody>
          <a:bodyPr/>
          <a:lstStyle/>
          <a:p>
            <a:fld id="{2C1F6A56-C1C3-174E-AC7D-888E9B0BC0DF}" type="slidenum">
              <a:rPr lang="en-US" smtClean="0">
                <a:solidFill>
                  <a:schemeClr val="tx1"/>
                </a:solidFill>
              </a:rPr>
              <a:pPr/>
              <a:t>14</a:t>
            </a:fld>
            <a:endParaRPr lang="en-US" dirty="0">
              <a:solidFill>
                <a:schemeClr val="tx1"/>
              </a:solidFill>
            </a:endParaRPr>
          </a:p>
        </p:txBody>
      </p:sp>
    </p:spTree>
    <p:extLst>
      <p:ext uri="{BB962C8B-B14F-4D97-AF65-F5344CB8AC3E}">
        <p14:creationId xmlns:p14="http://schemas.microsoft.com/office/powerpoint/2010/main" val="41004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369" y="-15429"/>
            <a:ext cx="12327431" cy="6990660"/>
            <a:chOff x="-53369" y="-15429"/>
            <a:chExt cx="9250739" cy="6890142"/>
          </a:xfrm>
        </p:grpSpPr>
        <p:pic>
          <p:nvPicPr>
            <p:cNvPr id="8" name="Picture 7" descr="Screen Shot 2014-09-06 at 1.30.28 PM.png"/>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674" r="5794"/>
            <a:stretch/>
          </p:blipFill>
          <p:spPr>
            <a:xfrm>
              <a:off x="0" y="-15429"/>
              <a:ext cx="9144000" cy="6888858"/>
            </a:xfrm>
            <a:prstGeom prst="rect">
              <a:avLst/>
            </a:prstGeom>
          </p:spPr>
        </p:pic>
        <p:sp>
          <p:nvSpPr>
            <p:cNvPr id="9" name="Rectangle 8"/>
            <p:cNvSpPr/>
            <p:nvPr/>
          </p:nvSpPr>
          <p:spPr>
            <a:xfrm>
              <a:off x="-53369" y="0"/>
              <a:ext cx="9250739" cy="6874713"/>
            </a:xfrm>
            <a:prstGeom prst="rect">
              <a:avLst/>
            </a:prstGeom>
            <a:gradFill flip="none" rotWithShape="1">
              <a:gsLst>
                <a:gs pos="0">
                  <a:srgbClr val="174967">
                    <a:alpha val="89000"/>
                  </a:srgbClr>
                </a:gs>
                <a:gs pos="100000">
                  <a:srgbClr val="174967">
                    <a:alpha val="89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smtClean="0">
                <a:solidFill>
                  <a:schemeClr val="bg1"/>
                </a:solidFill>
              </a:rPr>
              <a:t>FY’15: Budget</a:t>
            </a:r>
            <a:endParaRPr lang="en-US" dirty="0">
              <a:solidFill>
                <a:schemeClr val="bg1"/>
              </a:solidFill>
            </a:endParaRPr>
          </a:p>
        </p:txBody>
      </p:sp>
      <p:sp>
        <p:nvSpPr>
          <p:cNvPr id="5" name="Content Placeholder 4"/>
          <p:cNvSpPr>
            <a:spLocks noGrp="1"/>
          </p:cNvSpPr>
          <p:nvPr>
            <p:ph idx="1"/>
          </p:nvPr>
        </p:nvSpPr>
        <p:spPr/>
        <p:txBody>
          <a:bodyPr>
            <a:normAutofit/>
          </a:bodyPr>
          <a:lstStyle/>
          <a:p>
            <a:pPr>
              <a:spcBef>
                <a:spcPts val="400"/>
              </a:spcBef>
            </a:pPr>
            <a:r>
              <a:rPr lang="en-US" sz="2000" dirty="0" smtClean="0">
                <a:solidFill>
                  <a:schemeClr val="bg1"/>
                </a:solidFill>
              </a:rPr>
              <a:t>$652,000 Total for January – June 2015</a:t>
            </a:r>
          </a:p>
          <a:p>
            <a:pPr lvl="1">
              <a:spcBef>
                <a:spcPts val="400"/>
              </a:spcBef>
            </a:pPr>
            <a:r>
              <a:rPr lang="en-US" sz="2000" dirty="0" smtClean="0">
                <a:solidFill>
                  <a:schemeClr val="bg1"/>
                </a:solidFill>
              </a:rPr>
              <a:t>$58,000/month – fees - $232,000 spent to date</a:t>
            </a:r>
          </a:p>
          <a:p>
            <a:pPr lvl="1">
              <a:spcBef>
                <a:spcPts val="400"/>
              </a:spcBef>
            </a:pPr>
            <a:r>
              <a:rPr lang="en-US" sz="2000" dirty="0" smtClean="0">
                <a:solidFill>
                  <a:schemeClr val="bg1"/>
                </a:solidFill>
              </a:rPr>
              <a:t>$304,000 – OOPs total - $150,000 spent to date including upcoming NYC event, travel for FAM trips, media materials, paid blogger program.</a:t>
            </a:r>
          </a:p>
          <a:p>
            <a:pPr>
              <a:spcBef>
                <a:spcPts val="400"/>
              </a:spcBef>
            </a:pPr>
            <a:endParaRPr lang="en-US" sz="2000" dirty="0" smtClean="0">
              <a:solidFill>
                <a:schemeClr val="bg1"/>
              </a:solidFill>
            </a:endParaRPr>
          </a:p>
          <a:p>
            <a:pPr>
              <a:spcBef>
                <a:spcPts val="400"/>
              </a:spcBef>
            </a:pPr>
            <a:endParaRPr lang="en-US" sz="2000" dirty="0" smtClean="0">
              <a:solidFill>
                <a:schemeClr val="bg1"/>
              </a:solidFill>
            </a:endParaRPr>
          </a:p>
          <a:p>
            <a:pPr>
              <a:spcBef>
                <a:spcPts val="400"/>
              </a:spcBef>
            </a:pPr>
            <a:endParaRPr lang="en-US" sz="2000" dirty="0" smtClean="0">
              <a:solidFill>
                <a:schemeClr val="bg1"/>
              </a:solidFill>
            </a:endParaRPr>
          </a:p>
          <a:p>
            <a:pPr>
              <a:spcBef>
                <a:spcPts val="400"/>
              </a:spcBef>
            </a:pPr>
            <a:endParaRPr lang="en-US" sz="2000" dirty="0">
              <a:solidFill>
                <a:schemeClr val="bg1"/>
              </a:solidFill>
            </a:endParaRPr>
          </a:p>
        </p:txBody>
      </p:sp>
      <p:sp>
        <p:nvSpPr>
          <p:cNvPr id="3" name="Slide Number Placeholder 2"/>
          <p:cNvSpPr>
            <a:spLocks noGrp="1"/>
          </p:cNvSpPr>
          <p:nvPr>
            <p:ph type="sldNum" sz="quarter" idx="12"/>
          </p:nvPr>
        </p:nvSpPr>
        <p:spPr/>
        <p:txBody>
          <a:bodyPr/>
          <a:lstStyle/>
          <a:p>
            <a:fld id="{2C1F6A56-C1C3-174E-AC7D-888E9B0BC0DF}" type="slidenum">
              <a:rPr lang="en-US" smtClean="0"/>
              <a:pPr/>
              <a:t>15</a:t>
            </a:fld>
            <a:endParaRPr lang="en-US" dirty="0"/>
          </a:p>
        </p:txBody>
      </p:sp>
    </p:spTree>
    <p:extLst>
      <p:ext uri="{BB962C8B-B14F-4D97-AF65-F5344CB8AC3E}">
        <p14:creationId xmlns:p14="http://schemas.microsoft.com/office/powerpoint/2010/main" val="338475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369" y="-15429"/>
            <a:ext cx="12327431" cy="6990660"/>
            <a:chOff x="-53369" y="-15429"/>
            <a:chExt cx="9250739" cy="6890142"/>
          </a:xfrm>
        </p:grpSpPr>
        <p:pic>
          <p:nvPicPr>
            <p:cNvPr id="8" name="Picture 7" descr="Screen Shot 2014-09-06 at 1.30.28 PM.png"/>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674" r="5794"/>
            <a:stretch/>
          </p:blipFill>
          <p:spPr>
            <a:xfrm>
              <a:off x="0" y="-15429"/>
              <a:ext cx="9144000" cy="6888858"/>
            </a:xfrm>
            <a:prstGeom prst="rect">
              <a:avLst/>
            </a:prstGeom>
          </p:spPr>
        </p:pic>
        <p:sp>
          <p:nvSpPr>
            <p:cNvPr id="9" name="Rectangle 8"/>
            <p:cNvSpPr/>
            <p:nvPr/>
          </p:nvSpPr>
          <p:spPr>
            <a:xfrm>
              <a:off x="-53369" y="0"/>
              <a:ext cx="9250739" cy="6874713"/>
            </a:xfrm>
            <a:prstGeom prst="rect">
              <a:avLst/>
            </a:prstGeom>
            <a:gradFill flip="none" rotWithShape="1">
              <a:gsLst>
                <a:gs pos="0">
                  <a:srgbClr val="174967">
                    <a:alpha val="89000"/>
                  </a:srgbClr>
                </a:gs>
                <a:gs pos="100000">
                  <a:srgbClr val="174967">
                    <a:alpha val="89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z="3600" dirty="0" smtClean="0">
                <a:solidFill>
                  <a:schemeClr val="bg1"/>
                </a:solidFill>
              </a:rPr>
              <a:t>FY’16: Objectives</a:t>
            </a:r>
            <a:endParaRPr lang="en-US" sz="3600" dirty="0">
              <a:solidFill>
                <a:schemeClr val="bg1"/>
              </a:solidFill>
            </a:endParaRPr>
          </a:p>
        </p:txBody>
      </p:sp>
      <p:sp>
        <p:nvSpPr>
          <p:cNvPr id="5" name="Content Placeholder 4"/>
          <p:cNvSpPr>
            <a:spLocks noGrp="1"/>
          </p:cNvSpPr>
          <p:nvPr>
            <p:ph idx="1"/>
          </p:nvPr>
        </p:nvSpPr>
        <p:spPr/>
        <p:txBody>
          <a:bodyPr>
            <a:normAutofit/>
          </a:bodyPr>
          <a:lstStyle/>
          <a:p>
            <a:pPr>
              <a:lnSpc>
                <a:spcPct val="150000"/>
              </a:lnSpc>
            </a:pPr>
            <a:r>
              <a:rPr lang="en-US" sz="1600" dirty="0" smtClean="0">
                <a:solidFill>
                  <a:srgbClr val="FFFFFF"/>
                </a:solidFill>
                <a:effectLst>
                  <a:outerShdw blurRad="50800" dist="38100" dir="2700000" algn="tl" rotWithShape="0">
                    <a:srgbClr val="000000">
                      <a:alpha val="43000"/>
                    </a:srgbClr>
                  </a:outerShdw>
                </a:effectLst>
              </a:rPr>
              <a:t>Drive </a:t>
            </a:r>
            <a:r>
              <a:rPr lang="en-US" sz="1600" dirty="0">
                <a:solidFill>
                  <a:srgbClr val="FFFFFF"/>
                </a:solidFill>
                <a:effectLst>
                  <a:outerShdw blurRad="50800" dist="38100" dir="2700000" algn="tl" rotWithShape="0">
                    <a:srgbClr val="000000">
                      <a:alpha val="43000"/>
                    </a:srgbClr>
                  </a:outerShdw>
                </a:effectLst>
              </a:rPr>
              <a:t>increased brand recognition and </a:t>
            </a:r>
            <a:r>
              <a:rPr lang="en-US" sz="1600" dirty="0" smtClean="0">
                <a:solidFill>
                  <a:srgbClr val="FFFFFF"/>
                </a:solidFill>
                <a:effectLst>
                  <a:outerShdw blurRad="50800" dist="38100" dir="2700000" algn="tl" rotWithShape="0">
                    <a:srgbClr val="000000">
                      <a:alpha val="43000"/>
                    </a:srgbClr>
                  </a:outerShdw>
                </a:effectLst>
              </a:rPr>
              <a:t>preference </a:t>
            </a:r>
            <a:r>
              <a:rPr lang="en-US" sz="1600" dirty="0">
                <a:solidFill>
                  <a:srgbClr val="FFFFFF"/>
                </a:solidFill>
                <a:effectLst>
                  <a:outerShdw blurRad="50800" dist="38100" dir="2700000" algn="tl" rotWithShape="0">
                    <a:srgbClr val="000000">
                      <a:alpha val="43000"/>
                    </a:srgbClr>
                  </a:outerShdw>
                </a:effectLst>
              </a:rPr>
              <a:t>for </a:t>
            </a:r>
            <a:r>
              <a:rPr lang="en-US" sz="1600" dirty="0" smtClean="0">
                <a:solidFill>
                  <a:srgbClr val="FFFFFF"/>
                </a:solidFill>
                <a:effectLst>
                  <a:outerShdw blurRad="50800" dist="38100" dir="2700000" algn="tl" rotWithShape="0">
                    <a:srgbClr val="000000">
                      <a:alpha val="43000"/>
                    </a:srgbClr>
                  </a:outerShdw>
                </a:effectLst>
              </a:rPr>
              <a:t>Alaska </a:t>
            </a:r>
            <a:r>
              <a:rPr lang="en-US" sz="1600" dirty="0">
                <a:solidFill>
                  <a:srgbClr val="FFFFFF"/>
                </a:solidFill>
                <a:effectLst>
                  <a:outerShdw blurRad="50800" dist="38100" dir="2700000" algn="tl" rotWithShape="0">
                    <a:srgbClr val="000000">
                      <a:alpha val="43000"/>
                    </a:srgbClr>
                  </a:outerShdw>
                </a:effectLst>
              </a:rPr>
              <a:t>S</a:t>
            </a:r>
            <a:r>
              <a:rPr lang="en-US" sz="1600" dirty="0" smtClean="0">
                <a:solidFill>
                  <a:srgbClr val="FFFFFF"/>
                </a:solidFill>
                <a:effectLst>
                  <a:outerShdw blurRad="50800" dist="38100" dir="2700000" algn="tl" rotWithShape="0">
                    <a:srgbClr val="000000">
                      <a:alpha val="43000"/>
                    </a:srgbClr>
                  </a:outerShdw>
                </a:effectLst>
              </a:rPr>
              <a:t>eafood </a:t>
            </a:r>
            <a:r>
              <a:rPr lang="en-US" sz="1600" dirty="0">
                <a:solidFill>
                  <a:srgbClr val="FFFFFF"/>
                </a:solidFill>
                <a:effectLst>
                  <a:outerShdw blurRad="50800" dist="38100" dir="2700000" algn="tl" rotWithShape="0">
                    <a:srgbClr val="000000">
                      <a:alpha val="43000"/>
                    </a:srgbClr>
                  </a:outerShdw>
                </a:effectLst>
              </a:rPr>
              <a:t>through media relations and social media </a:t>
            </a:r>
            <a:r>
              <a:rPr lang="en-US" sz="1600" dirty="0" smtClean="0">
                <a:solidFill>
                  <a:srgbClr val="FFFFFF"/>
                </a:solidFill>
                <a:effectLst>
                  <a:outerShdw blurRad="50800" dist="38100" dir="2700000" algn="tl" rotWithShape="0">
                    <a:srgbClr val="000000">
                      <a:alpha val="43000"/>
                    </a:srgbClr>
                  </a:outerShdw>
                </a:effectLst>
              </a:rPr>
              <a:t>programs that illustrate the Alaska story.</a:t>
            </a:r>
            <a:endParaRPr lang="en-US" sz="1600" dirty="0">
              <a:solidFill>
                <a:srgbClr val="FFFFFF"/>
              </a:solidFill>
              <a:effectLst>
                <a:outerShdw blurRad="50800" dist="38100" dir="2700000" algn="tl" rotWithShape="0">
                  <a:srgbClr val="000000">
                    <a:alpha val="43000"/>
                  </a:srgbClr>
                </a:outerShdw>
              </a:effectLst>
            </a:endParaRPr>
          </a:p>
          <a:p>
            <a:pPr>
              <a:lnSpc>
                <a:spcPct val="150000"/>
              </a:lnSpc>
              <a:spcAft>
                <a:spcPts val="1000"/>
              </a:spcAft>
            </a:pPr>
            <a:r>
              <a:rPr lang="en-US" sz="1600" dirty="0">
                <a:solidFill>
                  <a:srgbClr val="FFFFFF"/>
                </a:solidFill>
                <a:effectLst>
                  <a:outerShdw blurRad="50800" dist="38100" dir="2700000" algn="tl" rotWithShape="0">
                    <a:srgbClr val="000000">
                      <a:alpha val="43000"/>
                    </a:srgbClr>
                  </a:outerShdw>
                </a:effectLst>
              </a:rPr>
              <a:t>F</a:t>
            </a:r>
            <a:r>
              <a:rPr lang="en-US" sz="1600" dirty="0" smtClean="0">
                <a:solidFill>
                  <a:srgbClr val="FFFFFF"/>
                </a:solidFill>
                <a:effectLst>
                  <a:outerShdw blurRad="50800" dist="38100" dir="2700000" algn="tl" rotWithShape="0">
                    <a:srgbClr val="000000">
                      <a:alpha val="43000"/>
                    </a:srgbClr>
                  </a:outerShdw>
                </a:effectLst>
              </a:rPr>
              <a:t>urther showcase the Alaska Seafood taste experience through culinary media and influencers.</a:t>
            </a:r>
            <a:endParaRPr lang="en-US" sz="1600" dirty="0">
              <a:solidFill>
                <a:srgbClr val="FFFFFF"/>
              </a:solidFill>
              <a:effectLst>
                <a:outerShdw blurRad="50800" dist="38100" dir="2700000" algn="tl" rotWithShape="0">
                  <a:srgbClr val="000000">
                    <a:alpha val="43000"/>
                  </a:srgbClr>
                </a:outerShdw>
              </a:effectLst>
            </a:endParaRPr>
          </a:p>
          <a:p>
            <a:pPr>
              <a:lnSpc>
                <a:spcPct val="150000"/>
              </a:lnSpc>
              <a:spcAft>
                <a:spcPts val="1000"/>
              </a:spcAft>
            </a:pPr>
            <a:r>
              <a:rPr lang="en-US" sz="1600" dirty="0" smtClean="0">
                <a:solidFill>
                  <a:srgbClr val="FFFFFF"/>
                </a:solidFill>
                <a:effectLst>
                  <a:outerShdw blurRad="50800" dist="38100" dir="2700000" algn="tl" rotWithShape="0">
                    <a:srgbClr val="000000">
                      <a:alpha val="43000"/>
                    </a:srgbClr>
                  </a:outerShdw>
                </a:effectLst>
              </a:rPr>
              <a:t>Educate consumers with articles, programs and events focused on nutrition</a:t>
            </a:r>
            <a:r>
              <a:rPr lang="en-US" sz="1600" dirty="0">
                <a:solidFill>
                  <a:srgbClr val="FFFFFF"/>
                </a:solidFill>
                <a:effectLst>
                  <a:outerShdw blurRad="50800" dist="38100" dir="2700000" algn="tl" rotWithShape="0">
                    <a:srgbClr val="000000">
                      <a:alpha val="43000"/>
                    </a:srgbClr>
                  </a:outerShdw>
                </a:effectLst>
              </a:rPr>
              <a:t>, sustainability, frozen vs. fresh debunking, </a:t>
            </a:r>
            <a:r>
              <a:rPr lang="en-US" sz="1600" dirty="0" smtClean="0">
                <a:solidFill>
                  <a:srgbClr val="FFFFFF"/>
                </a:solidFill>
                <a:effectLst>
                  <a:outerShdw blurRad="50800" dist="38100" dir="2700000" algn="tl" rotWithShape="0">
                    <a:srgbClr val="000000">
                      <a:alpha val="43000"/>
                    </a:srgbClr>
                  </a:outerShdw>
                </a:effectLst>
              </a:rPr>
              <a:t>and the </a:t>
            </a:r>
            <a:r>
              <a:rPr lang="en-US" sz="1600" dirty="0">
                <a:solidFill>
                  <a:srgbClr val="FFFFFF"/>
                </a:solidFill>
                <a:effectLst>
                  <a:outerShdw blurRad="50800" dist="38100" dir="2700000" algn="tl" rotWithShape="0">
                    <a:srgbClr val="000000">
                      <a:alpha val="43000"/>
                    </a:srgbClr>
                  </a:outerShdw>
                </a:effectLst>
              </a:rPr>
              <a:t>business of Alaska S</a:t>
            </a:r>
            <a:r>
              <a:rPr lang="en-US" sz="1600" dirty="0" smtClean="0">
                <a:solidFill>
                  <a:srgbClr val="FFFFFF"/>
                </a:solidFill>
                <a:effectLst>
                  <a:outerShdw blurRad="50800" dist="38100" dir="2700000" algn="tl" rotWithShape="0">
                    <a:srgbClr val="000000">
                      <a:alpha val="43000"/>
                    </a:srgbClr>
                  </a:outerShdw>
                </a:effectLst>
              </a:rPr>
              <a:t>eafood.</a:t>
            </a:r>
            <a:endParaRPr lang="en-US" sz="1600" dirty="0">
              <a:solidFill>
                <a:srgbClr val="FFFFFF"/>
              </a:solidFill>
              <a:effectLst>
                <a:outerShdw blurRad="50800" dist="38100" dir="2700000" algn="tl" rotWithShape="0">
                  <a:srgbClr val="000000">
                    <a:alpha val="43000"/>
                  </a:srgbClr>
                </a:outerShdw>
              </a:effectLst>
            </a:endParaRPr>
          </a:p>
          <a:p>
            <a:pPr>
              <a:lnSpc>
                <a:spcPct val="150000"/>
              </a:lnSpc>
              <a:spcAft>
                <a:spcPts val="1200"/>
              </a:spcAft>
            </a:pPr>
            <a:r>
              <a:rPr lang="en-US" sz="1600" dirty="0" smtClean="0">
                <a:solidFill>
                  <a:srgbClr val="FFFFFF"/>
                </a:solidFill>
                <a:effectLst>
                  <a:outerShdw blurRad="50800" dist="38100" dir="2700000" algn="tl" rotWithShape="0">
                    <a:srgbClr val="000000">
                      <a:alpha val="43000"/>
                    </a:srgbClr>
                  </a:outerShdw>
                </a:effectLst>
              </a:rPr>
              <a:t>Support </a:t>
            </a:r>
            <a:r>
              <a:rPr lang="en-US" sz="1600" dirty="0">
                <a:solidFill>
                  <a:srgbClr val="FFFFFF"/>
                </a:solidFill>
                <a:effectLst>
                  <a:outerShdw blurRad="50800" dist="38100" dir="2700000" algn="tl" rotWithShape="0">
                    <a:srgbClr val="000000">
                      <a:alpha val="43000"/>
                    </a:srgbClr>
                  </a:outerShdw>
                </a:effectLst>
              </a:rPr>
              <a:t>ASMI’s </a:t>
            </a:r>
            <a:r>
              <a:rPr lang="en-US" sz="1600" dirty="0">
                <a:solidFill>
                  <a:schemeClr val="bg1"/>
                </a:solidFill>
              </a:rPr>
              <a:t>mission to increase the economic value of Alaska s</a:t>
            </a:r>
            <a:r>
              <a:rPr lang="en-US" sz="1600" dirty="0" smtClean="0">
                <a:solidFill>
                  <a:schemeClr val="bg1"/>
                </a:solidFill>
              </a:rPr>
              <a:t>eafood</a:t>
            </a:r>
            <a:r>
              <a:rPr lang="en-US" sz="1600" dirty="0">
                <a:solidFill>
                  <a:schemeClr val="bg1"/>
                </a:solidFill>
              </a:rPr>
              <a:t>.</a:t>
            </a:r>
          </a:p>
          <a:p>
            <a:pPr>
              <a:spcAft>
                <a:spcPts val="1200"/>
              </a:spcAft>
            </a:pPr>
            <a:endParaRPr lang="en-US" sz="2000" dirty="0"/>
          </a:p>
        </p:txBody>
      </p:sp>
      <p:sp>
        <p:nvSpPr>
          <p:cNvPr id="3" name="Slide Number Placeholder 2"/>
          <p:cNvSpPr>
            <a:spLocks noGrp="1"/>
          </p:cNvSpPr>
          <p:nvPr>
            <p:ph type="sldNum" sz="quarter" idx="12"/>
          </p:nvPr>
        </p:nvSpPr>
        <p:spPr/>
        <p:txBody>
          <a:bodyPr/>
          <a:lstStyle/>
          <a:p>
            <a:fld id="{2C1F6A56-C1C3-174E-AC7D-888E9B0BC0DF}" type="slidenum">
              <a:rPr lang="en-US" smtClean="0">
                <a:solidFill>
                  <a:schemeClr val="bg1"/>
                </a:solidFill>
              </a:rPr>
              <a:t>16</a:t>
            </a:fld>
            <a:endParaRPr lang="en-US" dirty="0">
              <a:solidFill>
                <a:schemeClr val="bg1"/>
              </a:solidFill>
            </a:endParaRPr>
          </a:p>
        </p:txBody>
      </p:sp>
    </p:spTree>
    <p:extLst>
      <p:ext uri="{BB962C8B-B14F-4D97-AF65-F5344CB8AC3E}">
        <p14:creationId xmlns:p14="http://schemas.microsoft.com/office/powerpoint/2010/main" val="268770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369" y="-15429"/>
            <a:ext cx="12327431" cy="6990660"/>
            <a:chOff x="-53369" y="-15429"/>
            <a:chExt cx="9250739" cy="6890142"/>
          </a:xfrm>
        </p:grpSpPr>
        <p:pic>
          <p:nvPicPr>
            <p:cNvPr id="8" name="Picture 7" descr="Screen Shot 2014-09-06 at 1.30.28 PM.png"/>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674" r="5794"/>
            <a:stretch/>
          </p:blipFill>
          <p:spPr>
            <a:xfrm>
              <a:off x="0" y="-15429"/>
              <a:ext cx="9144000" cy="6888858"/>
            </a:xfrm>
            <a:prstGeom prst="rect">
              <a:avLst/>
            </a:prstGeom>
          </p:spPr>
        </p:pic>
        <p:sp>
          <p:nvSpPr>
            <p:cNvPr id="9" name="Rectangle 8"/>
            <p:cNvSpPr/>
            <p:nvPr/>
          </p:nvSpPr>
          <p:spPr>
            <a:xfrm>
              <a:off x="-53369" y="0"/>
              <a:ext cx="9250739" cy="6874713"/>
            </a:xfrm>
            <a:prstGeom prst="rect">
              <a:avLst/>
            </a:prstGeom>
            <a:gradFill flip="none" rotWithShape="1">
              <a:gsLst>
                <a:gs pos="0">
                  <a:srgbClr val="174967">
                    <a:alpha val="89000"/>
                  </a:srgbClr>
                </a:gs>
                <a:gs pos="100000">
                  <a:srgbClr val="174967">
                    <a:alpha val="89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z="3600" dirty="0" smtClean="0">
                <a:solidFill>
                  <a:schemeClr val="bg1"/>
                </a:solidFill>
              </a:rPr>
              <a:t>FY’16: Insights</a:t>
            </a:r>
            <a:endParaRPr lang="en-US" sz="3600" dirty="0">
              <a:solidFill>
                <a:schemeClr val="bg1"/>
              </a:solidFill>
            </a:endParaRPr>
          </a:p>
        </p:txBody>
      </p:sp>
      <p:sp>
        <p:nvSpPr>
          <p:cNvPr id="5" name="Content Placeholder 4"/>
          <p:cNvSpPr>
            <a:spLocks noGrp="1"/>
          </p:cNvSpPr>
          <p:nvPr>
            <p:ph idx="1"/>
          </p:nvPr>
        </p:nvSpPr>
        <p:spPr>
          <a:xfrm>
            <a:off x="609600" y="1143412"/>
            <a:ext cx="10972800" cy="5714588"/>
          </a:xfrm>
        </p:spPr>
        <p:txBody>
          <a:bodyPr>
            <a:normAutofit fontScale="25000" lnSpcReduction="20000"/>
          </a:bodyPr>
          <a:lstStyle/>
          <a:p>
            <a:pPr>
              <a:lnSpc>
                <a:spcPct val="110000"/>
              </a:lnSpc>
              <a:spcAft>
                <a:spcPts val="1200"/>
              </a:spcAft>
            </a:pPr>
            <a:r>
              <a:rPr lang="en-US" sz="6400" b="1" dirty="0" smtClean="0">
                <a:solidFill>
                  <a:schemeClr val="bg1"/>
                </a:solidFill>
              </a:rPr>
              <a:t>Dietary </a:t>
            </a:r>
            <a:r>
              <a:rPr lang="en-US" sz="6400" b="1" dirty="0">
                <a:solidFill>
                  <a:schemeClr val="bg1"/>
                </a:solidFill>
              </a:rPr>
              <a:t>Guidelines</a:t>
            </a:r>
            <a:r>
              <a:rPr lang="en-US" sz="6400" dirty="0">
                <a:solidFill>
                  <a:schemeClr val="bg1"/>
                </a:solidFill>
              </a:rPr>
              <a:t> </a:t>
            </a:r>
            <a:r>
              <a:rPr lang="en-US" sz="6400" b="1" dirty="0">
                <a:solidFill>
                  <a:schemeClr val="bg1"/>
                </a:solidFill>
              </a:rPr>
              <a:t>for Americans (DGAC</a:t>
            </a:r>
            <a:r>
              <a:rPr lang="en-US" sz="6400" b="1" dirty="0" smtClean="0">
                <a:solidFill>
                  <a:schemeClr val="bg1"/>
                </a:solidFill>
              </a:rPr>
              <a:t>) suggest adults </a:t>
            </a:r>
            <a:r>
              <a:rPr lang="en-US" sz="6400" b="1" dirty="0">
                <a:solidFill>
                  <a:schemeClr val="bg1"/>
                </a:solidFill>
              </a:rPr>
              <a:t>should eat eight ounces of seafood per week </a:t>
            </a:r>
            <a:r>
              <a:rPr lang="en-US" sz="6400" dirty="0">
                <a:solidFill>
                  <a:schemeClr val="bg1"/>
                </a:solidFill>
              </a:rPr>
              <a:t>– about double what most get. New dietary guidelines will be released in late 2015 presenting an opportunity to stress the benefits of seafood. E</a:t>
            </a:r>
            <a:r>
              <a:rPr lang="en-US" sz="6400" dirty="0" smtClean="0">
                <a:solidFill>
                  <a:schemeClr val="bg1"/>
                </a:solidFill>
              </a:rPr>
              <a:t>arly </a:t>
            </a:r>
            <a:r>
              <a:rPr lang="en-US" sz="6400" dirty="0">
                <a:solidFill>
                  <a:schemeClr val="bg1"/>
                </a:solidFill>
              </a:rPr>
              <a:t>findings from DGAC </a:t>
            </a:r>
            <a:r>
              <a:rPr lang="en-US" sz="6400" dirty="0" smtClean="0">
                <a:solidFill>
                  <a:schemeClr val="bg1"/>
                </a:solidFill>
              </a:rPr>
              <a:t>indicate: </a:t>
            </a:r>
            <a:r>
              <a:rPr lang="en-US" sz="6400" dirty="0">
                <a:solidFill>
                  <a:schemeClr val="bg1"/>
                </a:solidFill>
              </a:rPr>
              <a:t>“To supply enough seafood to support meeting dietary recommendations, both farm-raised and wild caught seafood will be needed” which will make nutrition a larger focus for farm-raised supporters as well</a:t>
            </a:r>
            <a:r>
              <a:rPr lang="en-US" sz="6400" dirty="0" smtClean="0">
                <a:solidFill>
                  <a:schemeClr val="bg1"/>
                </a:solidFill>
              </a:rPr>
              <a:t>.</a:t>
            </a:r>
            <a:endParaRPr lang="en-US" sz="6400" b="1" dirty="0">
              <a:solidFill>
                <a:srgbClr val="FFFFFF"/>
              </a:solidFill>
              <a:effectLst>
                <a:outerShdw blurRad="50800" dist="38100" dir="2700000" algn="tl" rotWithShape="0">
                  <a:srgbClr val="000000">
                    <a:alpha val="43000"/>
                  </a:srgbClr>
                </a:outerShdw>
              </a:effectLst>
            </a:endParaRPr>
          </a:p>
          <a:p>
            <a:pPr>
              <a:spcAft>
                <a:spcPts val="1200"/>
              </a:spcAft>
            </a:pPr>
            <a:r>
              <a:rPr lang="en-US" sz="6400" b="1" dirty="0">
                <a:solidFill>
                  <a:schemeClr val="bg1"/>
                </a:solidFill>
              </a:rPr>
              <a:t>Frozen seafood is one of the fastest-growing retail seafood categories. </a:t>
            </a:r>
            <a:r>
              <a:rPr lang="en-US" sz="6400" dirty="0">
                <a:solidFill>
                  <a:schemeClr val="bg1"/>
                </a:solidFill>
              </a:rPr>
              <a:t>84% of consumers are likely to purchase frozen </a:t>
            </a:r>
            <a:r>
              <a:rPr lang="en-US" sz="6400" dirty="0" smtClean="0">
                <a:solidFill>
                  <a:schemeClr val="bg1"/>
                </a:solidFill>
              </a:rPr>
              <a:t>seafood (Alaskaseafood.org). Americans </a:t>
            </a:r>
            <a:r>
              <a:rPr lang="en-US" sz="6400" dirty="0">
                <a:solidFill>
                  <a:schemeClr val="bg1"/>
                </a:solidFill>
              </a:rPr>
              <a:t>spend only 30 minutes per day on average cooking </a:t>
            </a:r>
            <a:r>
              <a:rPr lang="en-US" sz="6400" dirty="0" smtClean="0">
                <a:solidFill>
                  <a:schemeClr val="bg1"/>
                </a:solidFill>
              </a:rPr>
              <a:t>(Organization </a:t>
            </a:r>
            <a:r>
              <a:rPr lang="en-US" sz="6400" dirty="0">
                <a:solidFill>
                  <a:schemeClr val="bg1"/>
                </a:solidFill>
              </a:rPr>
              <a:t>for Economic Cooperation and </a:t>
            </a:r>
            <a:r>
              <a:rPr lang="en-US" sz="6400" dirty="0" smtClean="0">
                <a:solidFill>
                  <a:schemeClr val="bg1"/>
                </a:solidFill>
              </a:rPr>
              <a:t>Development) making the 15-minute </a:t>
            </a:r>
            <a:r>
              <a:rPr lang="en-US" sz="6400" dirty="0">
                <a:solidFill>
                  <a:schemeClr val="bg1"/>
                </a:solidFill>
              </a:rPr>
              <a:t>COOK IT FROZEN!® </a:t>
            </a:r>
            <a:r>
              <a:rPr lang="en-US" sz="6400" dirty="0" smtClean="0">
                <a:solidFill>
                  <a:schemeClr val="bg1"/>
                </a:solidFill>
              </a:rPr>
              <a:t>technique an ideal method. </a:t>
            </a:r>
          </a:p>
          <a:p>
            <a:pPr>
              <a:spcAft>
                <a:spcPts val="1200"/>
              </a:spcAft>
            </a:pPr>
            <a:r>
              <a:rPr lang="en-US" sz="6400" b="1" dirty="0" smtClean="0">
                <a:solidFill>
                  <a:schemeClr val="bg1"/>
                </a:solidFill>
              </a:rPr>
              <a:t>Demand for wild-</a:t>
            </a:r>
            <a:r>
              <a:rPr lang="en-US" sz="6400" b="1" dirty="0">
                <a:solidFill>
                  <a:schemeClr val="bg1"/>
                </a:solidFill>
              </a:rPr>
              <a:t>caught fish, especially salmon, remains high. </a:t>
            </a:r>
            <a:r>
              <a:rPr lang="en-US" sz="6400" dirty="0">
                <a:solidFill>
                  <a:schemeClr val="bg1"/>
                </a:solidFill>
              </a:rPr>
              <a:t>This often leads to mislabeling because retail outlets know </a:t>
            </a:r>
            <a:r>
              <a:rPr lang="en-US" sz="6400" dirty="0" smtClean="0">
                <a:solidFill>
                  <a:schemeClr val="bg1"/>
                </a:solidFill>
              </a:rPr>
              <a:t>that consumers </a:t>
            </a:r>
            <a:r>
              <a:rPr lang="en-US" sz="6400" dirty="0">
                <a:solidFill>
                  <a:schemeClr val="bg1"/>
                </a:solidFill>
              </a:rPr>
              <a:t>are more likely to want to </a:t>
            </a:r>
            <a:r>
              <a:rPr lang="en-US" sz="6400" dirty="0" smtClean="0">
                <a:solidFill>
                  <a:schemeClr val="bg1"/>
                </a:solidFill>
              </a:rPr>
              <a:t>buy wild and often sell farmed Atlantic salmon as wild king or sockeye (New York Times) . </a:t>
            </a:r>
            <a:r>
              <a:rPr lang="en-US" sz="6400" dirty="0">
                <a:solidFill>
                  <a:schemeClr val="bg1"/>
                </a:solidFill>
              </a:rPr>
              <a:t>With 90-95% of wild salmon in the </a:t>
            </a:r>
            <a:r>
              <a:rPr lang="en-US" sz="6400" dirty="0" smtClean="0">
                <a:solidFill>
                  <a:schemeClr val="bg1"/>
                </a:solidFill>
              </a:rPr>
              <a:t>U.S. </a:t>
            </a:r>
            <a:r>
              <a:rPr lang="en-US" sz="6400" dirty="0">
                <a:solidFill>
                  <a:schemeClr val="bg1"/>
                </a:solidFill>
              </a:rPr>
              <a:t>coming from Alaska, there is an opportunity to educate consumers that asking for “Alaska” is an easy way to guarantee they are eating “wild</a:t>
            </a:r>
            <a:r>
              <a:rPr lang="en-US" sz="6400" dirty="0" smtClean="0">
                <a:solidFill>
                  <a:schemeClr val="bg1"/>
                </a:solidFill>
              </a:rPr>
              <a:t>.”</a:t>
            </a:r>
            <a:endParaRPr lang="en-US" sz="6400" dirty="0">
              <a:solidFill>
                <a:schemeClr val="bg1"/>
              </a:solidFill>
            </a:endParaRPr>
          </a:p>
          <a:p>
            <a:pPr>
              <a:spcAft>
                <a:spcPts val="1200"/>
              </a:spcAft>
            </a:pPr>
            <a:r>
              <a:rPr lang="en-US" sz="6400" dirty="0" smtClean="0">
                <a:solidFill>
                  <a:srgbClr val="FFFFFF"/>
                </a:solidFill>
                <a:effectLst>
                  <a:outerShdw blurRad="50800" dist="38100" dir="2700000" algn="tl" rotWithShape="0">
                    <a:srgbClr val="000000">
                      <a:alpha val="43000"/>
                    </a:srgbClr>
                  </a:outerShdw>
                </a:effectLst>
              </a:rPr>
              <a:t>While wild seafood is often referenced in recipes, the region is regularly omitted.  There is an ongoing </a:t>
            </a:r>
            <a:r>
              <a:rPr lang="en-US" sz="6400" b="1" dirty="0" smtClean="0">
                <a:solidFill>
                  <a:srgbClr val="FFFFFF"/>
                </a:solidFill>
                <a:effectLst>
                  <a:outerShdw blurRad="50800" dist="38100" dir="2700000" algn="tl" rotWithShape="0">
                    <a:srgbClr val="000000">
                      <a:alpha val="43000"/>
                    </a:srgbClr>
                  </a:outerShdw>
                </a:effectLst>
              </a:rPr>
              <a:t>opportunity to educate chefs, food writers and bloggers to include the Alaska name</a:t>
            </a:r>
            <a:r>
              <a:rPr lang="en-US" sz="6400" dirty="0" smtClean="0">
                <a:solidFill>
                  <a:srgbClr val="FFFFFF"/>
                </a:solidFill>
                <a:effectLst>
                  <a:outerShdw blurRad="50800" dist="38100" dir="2700000" algn="tl" rotWithShape="0">
                    <a:srgbClr val="000000">
                      <a:alpha val="43000"/>
                    </a:srgbClr>
                  </a:outerShdw>
                </a:effectLst>
              </a:rPr>
              <a:t>. </a:t>
            </a:r>
          </a:p>
          <a:p>
            <a:pPr>
              <a:spcAft>
                <a:spcPts val="1200"/>
              </a:spcAft>
            </a:pPr>
            <a:r>
              <a:rPr lang="en-US" sz="6400" b="1" dirty="0" smtClean="0">
                <a:solidFill>
                  <a:schemeClr val="bg1"/>
                </a:solidFill>
              </a:rPr>
              <a:t>Sustainable seafood </a:t>
            </a:r>
            <a:r>
              <a:rPr lang="en-US" sz="6400" dirty="0" smtClean="0">
                <a:solidFill>
                  <a:schemeClr val="bg1"/>
                </a:solidFill>
              </a:rPr>
              <a:t>appeared on the National </a:t>
            </a:r>
            <a:r>
              <a:rPr lang="en-US" sz="6400" dirty="0">
                <a:solidFill>
                  <a:schemeClr val="bg1"/>
                </a:solidFill>
              </a:rPr>
              <a:t>Restaurant Association’s annual report on Food Trends for </a:t>
            </a:r>
            <a:r>
              <a:rPr lang="en-US" sz="6400" dirty="0" smtClean="0">
                <a:solidFill>
                  <a:schemeClr val="bg1"/>
                </a:solidFill>
              </a:rPr>
              <a:t>2015. </a:t>
            </a:r>
            <a:r>
              <a:rPr lang="en-US" sz="6400" dirty="0">
                <a:solidFill>
                  <a:schemeClr val="bg1"/>
                </a:solidFill>
              </a:rPr>
              <a:t>The “What’s Hot Culinary Forecast” revealed “locally sourced meat and seafood” as the number one trend, “environmental sustainability” as </a:t>
            </a:r>
            <a:r>
              <a:rPr lang="en-US" sz="6400" dirty="0" smtClean="0">
                <a:solidFill>
                  <a:schemeClr val="bg1"/>
                </a:solidFill>
              </a:rPr>
              <a:t>number three, </a:t>
            </a:r>
            <a:r>
              <a:rPr lang="en-US" sz="6400" dirty="0">
                <a:solidFill>
                  <a:schemeClr val="bg1"/>
                </a:solidFill>
              </a:rPr>
              <a:t>and “sustainable seafood” as </a:t>
            </a:r>
            <a:r>
              <a:rPr lang="en-US" sz="6400" dirty="0" smtClean="0">
                <a:solidFill>
                  <a:schemeClr val="bg1"/>
                </a:solidFill>
              </a:rPr>
              <a:t>number eight.</a:t>
            </a:r>
            <a:endParaRPr lang="en-US" sz="6400" dirty="0">
              <a:solidFill>
                <a:schemeClr val="bg1"/>
              </a:solidFill>
            </a:endParaRPr>
          </a:p>
          <a:p>
            <a:pPr marL="0" indent="0">
              <a:spcAft>
                <a:spcPts val="1200"/>
              </a:spcAft>
              <a:buNone/>
            </a:pPr>
            <a:endParaRPr lang="en-US" sz="2000" dirty="0">
              <a:solidFill>
                <a:srgbClr val="FFFFFF"/>
              </a:solidFill>
              <a:effectLst>
                <a:outerShdw blurRad="50800" dist="38100" dir="2700000" algn="tl" rotWithShape="0">
                  <a:srgbClr val="000000">
                    <a:alpha val="43000"/>
                  </a:srgbClr>
                </a:outerShdw>
              </a:effectLst>
            </a:endParaRPr>
          </a:p>
          <a:p>
            <a:pPr marL="0" indent="0">
              <a:spcAft>
                <a:spcPts val="1200"/>
              </a:spcAft>
              <a:buNone/>
            </a:pPr>
            <a:endParaRPr lang="en-US" sz="2000" dirty="0">
              <a:solidFill>
                <a:schemeClr val="bg1"/>
              </a:solidFill>
            </a:endParaRPr>
          </a:p>
          <a:p>
            <a:pPr marL="0" lvl="0" indent="0">
              <a:spcAft>
                <a:spcPts val="1200"/>
              </a:spcAft>
              <a:buNone/>
            </a:pPr>
            <a:endParaRPr lang="en-US" sz="2000" dirty="0">
              <a:solidFill>
                <a:schemeClr val="bg1"/>
              </a:solidFill>
            </a:endParaRPr>
          </a:p>
          <a:p>
            <a:pPr>
              <a:lnSpc>
                <a:spcPct val="110000"/>
              </a:lnSpc>
              <a:spcAft>
                <a:spcPts val="1200"/>
              </a:spcAft>
            </a:pPr>
            <a:endParaRPr lang="en-US" sz="2000" dirty="0">
              <a:solidFill>
                <a:schemeClr val="bg1"/>
              </a:solidFill>
            </a:endParaRPr>
          </a:p>
          <a:p>
            <a:pPr>
              <a:lnSpc>
                <a:spcPct val="110000"/>
              </a:lnSpc>
              <a:spcAft>
                <a:spcPts val="1200"/>
              </a:spcAft>
            </a:pPr>
            <a:endParaRPr lang="en-US" sz="2000" dirty="0" smtClean="0">
              <a:solidFill>
                <a:srgbClr val="FFFFFF"/>
              </a:solidFill>
              <a:effectLst>
                <a:outerShdw blurRad="50800" dist="38100" dir="2700000" algn="tl" rotWithShape="0">
                  <a:srgbClr val="000000">
                    <a:alpha val="43000"/>
                  </a:srgbClr>
                </a:outerShdw>
              </a:effectLst>
            </a:endParaRPr>
          </a:p>
          <a:p>
            <a:pPr>
              <a:lnSpc>
                <a:spcPct val="110000"/>
              </a:lnSpc>
              <a:spcAft>
                <a:spcPts val="1200"/>
              </a:spcAft>
            </a:pPr>
            <a:endParaRPr lang="en-US" sz="2000" dirty="0" smtClean="0">
              <a:solidFill>
                <a:schemeClr val="bg1"/>
              </a:solidFill>
              <a:effectLst>
                <a:outerShdw blurRad="50800" dist="38100" dir="2700000" algn="tl" rotWithShape="0">
                  <a:srgbClr val="000000">
                    <a:alpha val="43000"/>
                  </a:srgbClr>
                </a:outerShdw>
              </a:effectLst>
            </a:endParaRPr>
          </a:p>
          <a:p>
            <a:pPr>
              <a:spcAft>
                <a:spcPts val="1200"/>
              </a:spcAft>
            </a:pPr>
            <a:endParaRPr lang="en-US" sz="2000" dirty="0"/>
          </a:p>
        </p:txBody>
      </p:sp>
      <p:sp>
        <p:nvSpPr>
          <p:cNvPr id="3" name="Slide Number Placeholder 2"/>
          <p:cNvSpPr>
            <a:spLocks noGrp="1"/>
          </p:cNvSpPr>
          <p:nvPr>
            <p:ph type="sldNum" sz="quarter" idx="12"/>
          </p:nvPr>
        </p:nvSpPr>
        <p:spPr/>
        <p:txBody>
          <a:bodyPr/>
          <a:lstStyle/>
          <a:p>
            <a:fld id="{2C1F6A56-C1C3-174E-AC7D-888E9B0BC0DF}" type="slidenum">
              <a:rPr lang="en-US" smtClean="0">
                <a:solidFill>
                  <a:schemeClr val="bg1"/>
                </a:solidFill>
              </a:rPr>
              <a:t>17</a:t>
            </a:fld>
            <a:endParaRPr lang="en-US" dirty="0">
              <a:solidFill>
                <a:schemeClr val="bg1"/>
              </a:solidFill>
            </a:endParaRPr>
          </a:p>
        </p:txBody>
      </p:sp>
    </p:spTree>
    <p:extLst>
      <p:ext uri="{BB962C8B-B14F-4D97-AF65-F5344CB8AC3E}">
        <p14:creationId xmlns:p14="http://schemas.microsoft.com/office/powerpoint/2010/main" val="341110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369" y="-15429"/>
            <a:ext cx="12327431" cy="6990660"/>
            <a:chOff x="-53369" y="-15429"/>
            <a:chExt cx="9250739" cy="6890142"/>
          </a:xfrm>
        </p:grpSpPr>
        <p:pic>
          <p:nvPicPr>
            <p:cNvPr id="8" name="Picture 7" descr="Screen Shot 2014-09-06 at 1.30.28 PM.png"/>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674" r="5794"/>
            <a:stretch/>
          </p:blipFill>
          <p:spPr>
            <a:xfrm>
              <a:off x="0" y="-15429"/>
              <a:ext cx="9144000" cy="6888858"/>
            </a:xfrm>
            <a:prstGeom prst="rect">
              <a:avLst/>
            </a:prstGeom>
          </p:spPr>
        </p:pic>
        <p:sp>
          <p:nvSpPr>
            <p:cNvPr id="9" name="Rectangle 8"/>
            <p:cNvSpPr/>
            <p:nvPr/>
          </p:nvSpPr>
          <p:spPr>
            <a:xfrm>
              <a:off x="-53369" y="0"/>
              <a:ext cx="9250739" cy="6874713"/>
            </a:xfrm>
            <a:prstGeom prst="rect">
              <a:avLst/>
            </a:prstGeom>
            <a:gradFill flip="none" rotWithShape="1">
              <a:gsLst>
                <a:gs pos="0">
                  <a:srgbClr val="174967">
                    <a:alpha val="89000"/>
                  </a:srgbClr>
                </a:gs>
                <a:gs pos="100000">
                  <a:srgbClr val="174967">
                    <a:alpha val="89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z="3600" dirty="0" smtClean="0">
                <a:solidFill>
                  <a:schemeClr val="bg1"/>
                </a:solidFill>
              </a:rPr>
              <a:t>FY’16: Strategies</a:t>
            </a:r>
            <a:endParaRPr lang="en-US" sz="3600" dirty="0">
              <a:solidFill>
                <a:schemeClr val="bg1"/>
              </a:solidFill>
            </a:endParaRPr>
          </a:p>
        </p:txBody>
      </p:sp>
      <p:sp>
        <p:nvSpPr>
          <p:cNvPr id="5" name="Content Placeholder 4"/>
          <p:cNvSpPr>
            <a:spLocks noGrp="1"/>
          </p:cNvSpPr>
          <p:nvPr>
            <p:ph idx="1"/>
          </p:nvPr>
        </p:nvSpPr>
        <p:spPr>
          <a:xfrm>
            <a:off x="609600" y="1378857"/>
            <a:ext cx="10972800" cy="5167086"/>
          </a:xfrm>
        </p:spPr>
        <p:txBody>
          <a:bodyPr>
            <a:normAutofit/>
          </a:bodyPr>
          <a:lstStyle/>
          <a:p>
            <a:pPr>
              <a:lnSpc>
                <a:spcPct val="150000"/>
              </a:lnSpc>
              <a:spcAft>
                <a:spcPts val="1000"/>
              </a:spcAft>
            </a:pPr>
            <a:r>
              <a:rPr lang="en-US" sz="1600" b="1" dirty="0">
                <a:solidFill>
                  <a:schemeClr val="bg1"/>
                </a:solidFill>
              </a:rPr>
              <a:t>Nutrition: </a:t>
            </a:r>
            <a:r>
              <a:rPr lang="en-US" sz="1600" b="1" dirty="0">
                <a:solidFill>
                  <a:srgbClr val="FFFFFF"/>
                </a:solidFill>
                <a:effectLst>
                  <a:outerShdw blurRad="50800" dist="38100" dir="2700000" algn="tl" rotWithShape="0">
                    <a:srgbClr val="000000">
                      <a:alpha val="43000"/>
                    </a:srgbClr>
                  </a:outerShdw>
                </a:effectLst>
              </a:rPr>
              <a:t> </a:t>
            </a:r>
            <a:r>
              <a:rPr lang="en-US" sz="1600" dirty="0" smtClean="0">
                <a:solidFill>
                  <a:srgbClr val="FFFFFF"/>
                </a:solidFill>
                <a:effectLst>
                  <a:outerShdw blurRad="50800" dist="38100" dir="2700000" algn="tl" rotWithShape="0">
                    <a:srgbClr val="000000">
                      <a:alpha val="43000"/>
                    </a:srgbClr>
                  </a:outerShdw>
                </a:effectLst>
              </a:rPr>
              <a:t>Preempt the release of the DGAC guidelines with nutritional messaging. </a:t>
            </a:r>
          </a:p>
          <a:p>
            <a:pPr>
              <a:lnSpc>
                <a:spcPct val="150000"/>
              </a:lnSpc>
              <a:spcAft>
                <a:spcPts val="1000"/>
              </a:spcAft>
            </a:pPr>
            <a:r>
              <a:rPr lang="en-US" sz="1600" b="1" dirty="0" smtClean="0">
                <a:solidFill>
                  <a:schemeClr val="bg1"/>
                </a:solidFill>
              </a:rPr>
              <a:t>Frozen</a:t>
            </a:r>
            <a:r>
              <a:rPr lang="en-US" sz="1600" b="1" dirty="0">
                <a:solidFill>
                  <a:schemeClr val="bg1"/>
                </a:solidFill>
              </a:rPr>
              <a:t>: </a:t>
            </a:r>
            <a:r>
              <a:rPr lang="en-US" sz="1600" dirty="0" smtClean="0">
                <a:solidFill>
                  <a:srgbClr val="FFFFFF"/>
                </a:solidFill>
                <a:effectLst>
                  <a:outerShdw blurRad="50800" dist="38100" dir="2700000" algn="tl" rotWithShape="0">
                    <a:srgbClr val="000000">
                      <a:alpha val="43000"/>
                    </a:srgbClr>
                  </a:outerShdw>
                </a:effectLst>
              </a:rPr>
              <a:t>Leverage convenience and affordability data to initiate new momentum for frozen product and </a:t>
            </a:r>
            <a:r>
              <a:rPr lang="en-US" sz="1600" dirty="0" smtClean="0">
                <a:solidFill>
                  <a:schemeClr val="bg1"/>
                </a:solidFill>
              </a:rPr>
              <a:t>COOK IT FROZEN!® techniques.</a:t>
            </a:r>
            <a:endParaRPr lang="en-US" sz="1600" dirty="0">
              <a:solidFill>
                <a:schemeClr val="bg1"/>
              </a:solidFill>
            </a:endParaRPr>
          </a:p>
          <a:p>
            <a:pPr>
              <a:lnSpc>
                <a:spcPct val="150000"/>
              </a:lnSpc>
              <a:spcAft>
                <a:spcPts val="1000"/>
              </a:spcAft>
            </a:pPr>
            <a:r>
              <a:rPr lang="en-US" sz="1600" b="1" dirty="0" smtClean="0">
                <a:solidFill>
                  <a:schemeClr val="bg1"/>
                </a:solidFill>
              </a:rPr>
              <a:t>Wild: </a:t>
            </a:r>
            <a:r>
              <a:rPr lang="en-US" sz="1600" dirty="0" smtClean="0">
                <a:solidFill>
                  <a:schemeClr val="bg1"/>
                </a:solidFill>
              </a:rPr>
              <a:t>Hammer hard on the powerful, unspoiled imagery of Alaska seafood and fisheries to make </a:t>
            </a:r>
            <a:r>
              <a:rPr lang="en-US" sz="1600" dirty="0" smtClean="0">
                <a:solidFill>
                  <a:schemeClr val="bg1"/>
                </a:solidFill>
                <a:effectLst>
                  <a:outerShdw blurRad="50800" dist="38100" dir="2700000" algn="tl" rotWithShape="0">
                    <a:srgbClr val="000000">
                      <a:alpha val="43000"/>
                    </a:srgbClr>
                  </a:outerShdw>
                </a:effectLst>
              </a:rPr>
              <a:t>Alaska </a:t>
            </a:r>
            <a:r>
              <a:rPr lang="en-US" sz="1600" dirty="0">
                <a:solidFill>
                  <a:schemeClr val="bg1"/>
                </a:solidFill>
                <a:effectLst>
                  <a:outerShdw blurRad="50800" dist="38100" dir="2700000" algn="tl" rotWithShape="0">
                    <a:srgbClr val="000000">
                      <a:alpha val="43000"/>
                    </a:srgbClr>
                  </a:outerShdw>
                </a:effectLst>
              </a:rPr>
              <a:t>synonymous with “</a:t>
            </a:r>
            <a:r>
              <a:rPr lang="en-US" sz="1600" dirty="0" smtClean="0">
                <a:solidFill>
                  <a:schemeClr val="bg1"/>
                </a:solidFill>
                <a:effectLst>
                  <a:outerShdw blurRad="50800" dist="38100" dir="2700000" algn="tl" rotWithShape="0">
                    <a:srgbClr val="000000">
                      <a:alpha val="43000"/>
                    </a:srgbClr>
                  </a:outerShdw>
                </a:effectLst>
              </a:rPr>
              <a:t>wild”.</a:t>
            </a:r>
          </a:p>
          <a:p>
            <a:pPr>
              <a:lnSpc>
                <a:spcPct val="150000"/>
              </a:lnSpc>
              <a:spcAft>
                <a:spcPts val="1000"/>
              </a:spcAft>
            </a:pPr>
            <a:r>
              <a:rPr lang="en-US" sz="1600" b="1" dirty="0" smtClean="0">
                <a:solidFill>
                  <a:srgbClr val="FFFFFF"/>
                </a:solidFill>
                <a:effectLst>
                  <a:outerShdw blurRad="50800" dist="38100" dir="2700000" algn="tl" rotWithShape="0">
                    <a:srgbClr val="000000">
                      <a:alpha val="43000"/>
                    </a:srgbClr>
                  </a:outerShdw>
                </a:effectLst>
              </a:rPr>
              <a:t>Culinary</a:t>
            </a:r>
            <a:r>
              <a:rPr lang="en-US" sz="1600" b="1" dirty="0">
                <a:solidFill>
                  <a:srgbClr val="FFFFFF"/>
                </a:solidFill>
                <a:effectLst>
                  <a:outerShdw blurRad="50800" dist="38100" dir="2700000" algn="tl" rotWithShape="0">
                    <a:srgbClr val="000000">
                      <a:alpha val="43000"/>
                    </a:srgbClr>
                  </a:outerShdw>
                </a:effectLst>
              </a:rPr>
              <a:t>: </a:t>
            </a:r>
            <a:r>
              <a:rPr lang="en-US" sz="1600" dirty="0" smtClean="0">
                <a:solidFill>
                  <a:srgbClr val="FFFFFF"/>
                </a:solidFill>
                <a:effectLst>
                  <a:outerShdw blurRad="50800" dist="38100" dir="2700000" algn="tl" rotWithShape="0">
                    <a:srgbClr val="000000">
                      <a:alpha val="43000"/>
                    </a:srgbClr>
                  </a:outerShdw>
                </a:effectLst>
              </a:rPr>
              <a:t>Place Alaska Seafood at the center of the modern food movement at regional events.</a:t>
            </a:r>
            <a:endParaRPr lang="en-US" sz="1600" dirty="0">
              <a:solidFill>
                <a:srgbClr val="FFFFFF"/>
              </a:solidFill>
              <a:effectLst>
                <a:outerShdw blurRad="50800" dist="38100" dir="2700000" algn="tl" rotWithShape="0">
                  <a:srgbClr val="000000">
                    <a:alpha val="43000"/>
                  </a:srgbClr>
                </a:outerShdw>
              </a:effectLst>
            </a:endParaRPr>
          </a:p>
          <a:p>
            <a:pPr>
              <a:lnSpc>
                <a:spcPct val="150000"/>
              </a:lnSpc>
              <a:spcAft>
                <a:spcPts val="1000"/>
              </a:spcAft>
            </a:pPr>
            <a:r>
              <a:rPr lang="en-US" sz="1600" b="1" dirty="0">
                <a:solidFill>
                  <a:srgbClr val="FFFFFF"/>
                </a:solidFill>
                <a:effectLst>
                  <a:outerShdw blurRad="50800" dist="38100" dir="2700000" algn="tl" rotWithShape="0">
                    <a:srgbClr val="000000">
                      <a:alpha val="43000"/>
                    </a:srgbClr>
                  </a:outerShdw>
                </a:effectLst>
              </a:rPr>
              <a:t>Sustainability: </a:t>
            </a:r>
            <a:r>
              <a:rPr lang="en-US" sz="1600" dirty="0" smtClean="0">
                <a:solidFill>
                  <a:srgbClr val="FFFFFF"/>
                </a:solidFill>
                <a:effectLst>
                  <a:outerShdw blurRad="50800" dist="38100" dir="2700000" algn="tl" rotWithShape="0">
                    <a:srgbClr val="000000">
                      <a:alpha val="43000"/>
                    </a:srgbClr>
                  </a:outerShdw>
                </a:effectLst>
              </a:rPr>
              <a:t>Exploit superiority of Alaska Seafood to lead and innovate the sustainability discussion. </a:t>
            </a:r>
            <a:endParaRPr lang="en-US" sz="1600" dirty="0">
              <a:solidFill>
                <a:srgbClr val="FFFFFF"/>
              </a:solidFill>
              <a:effectLst>
                <a:outerShdw blurRad="50800" dist="38100" dir="2700000" algn="tl" rotWithShape="0">
                  <a:srgbClr val="000000">
                    <a:alpha val="43000"/>
                  </a:srgbClr>
                </a:outerShdw>
              </a:effectLst>
            </a:endParaRPr>
          </a:p>
          <a:p>
            <a:pPr>
              <a:lnSpc>
                <a:spcPct val="110000"/>
              </a:lnSpc>
              <a:spcAft>
                <a:spcPts val="1200"/>
              </a:spcAft>
            </a:pPr>
            <a:endParaRPr lang="en-US" sz="2000" dirty="0"/>
          </a:p>
        </p:txBody>
      </p:sp>
      <p:sp>
        <p:nvSpPr>
          <p:cNvPr id="3" name="Slide Number Placeholder 2"/>
          <p:cNvSpPr>
            <a:spLocks noGrp="1"/>
          </p:cNvSpPr>
          <p:nvPr>
            <p:ph type="sldNum" sz="quarter" idx="12"/>
          </p:nvPr>
        </p:nvSpPr>
        <p:spPr/>
        <p:txBody>
          <a:bodyPr/>
          <a:lstStyle/>
          <a:p>
            <a:fld id="{2C1F6A56-C1C3-174E-AC7D-888E9B0BC0DF}" type="slidenum">
              <a:rPr lang="en-US" smtClean="0">
                <a:solidFill>
                  <a:schemeClr val="bg1"/>
                </a:solidFill>
              </a:rPr>
              <a:t>18</a:t>
            </a:fld>
            <a:endParaRPr lang="en-US" dirty="0">
              <a:solidFill>
                <a:schemeClr val="bg1"/>
              </a:solidFill>
            </a:endParaRPr>
          </a:p>
        </p:txBody>
      </p:sp>
    </p:spTree>
    <p:extLst>
      <p:ext uri="{BB962C8B-B14F-4D97-AF65-F5344CB8AC3E}">
        <p14:creationId xmlns:p14="http://schemas.microsoft.com/office/powerpoint/2010/main" val="64116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369" y="-15429"/>
            <a:ext cx="12327431" cy="6990660"/>
            <a:chOff x="-53369" y="-15429"/>
            <a:chExt cx="9250739" cy="6890142"/>
          </a:xfrm>
        </p:grpSpPr>
        <p:pic>
          <p:nvPicPr>
            <p:cNvPr id="8" name="Picture 7" descr="Screen Shot 2014-09-06 at 1.30.28 PM.png"/>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674" r="5794"/>
            <a:stretch/>
          </p:blipFill>
          <p:spPr>
            <a:xfrm>
              <a:off x="0" y="-15429"/>
              <a:ext cx="9144000" cy="6888858"/>
            </a:xfrm>
            <a:prstGeom prst="rect">
              <a:avLst/>
            </a:prstGeom>
          </p:spPr>
        </p:pic>
        <p:sp>
          <p:nvSpPr>
            <p:cNvPr id="9" name="Rectangle 8"/>
            <p:cNvSpPr/>
            <p:nvPr/>
          </p:nvSpPr>
          <p:spPr>
            <a:xfrm>
              <a:off x="-53369" y="0"/>
              <a:ext cx="9250739" cy="6874713"/>
            </a:xfrm>
            <a:prstGeom prst="rect">
              <a:avLst/>
            </a:prstGeom>
            <a:gradFill flip="none" rotWithShape="1">
              <a:gsLst>
                <a:gs pos="0">
                  <a:srgbClr val="174967">
                    <a:alpha val="89000"/>
                  </a:srgbClr>
                </a:gs>
                <a:gs pos="100000">
                  <a:srgbClr val="174967">
                    <a:alpha val="89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z="3600" dirty="0">
                <a:solidFill>
                  <a:schemeClr val="bg1"/>
                </a:solidFill>
              </a:rPr>
              <a:t>Program Recommendations: </a:t>
            </a:r>
            <a:r>
              <a:rPr lang="en-US" sz="3600" dirty="0" smtClean="0">
                <a:solidFill>
                  <a:schemeClr val="bg1"/>
                </a:solidFill>
              </a:rPr>
              <a:t>Tactics</a:t>
            </a:r>
            <a:endParaRPr lang="en-US" sz="3600" dirty="0">
              <a:solidFill>
                <a:schemeClr val="bg1"/>
              </a:solidFill>
            </a:endParaRPr>
          </a:p>
        </p:txBody>
      </p:sp>
      <p:sp>
        <p:nvSpPr>
          <p:cNvPr id="5" name="Content Placeholder 4"/>
          <p:cNvSpPr>
            <a:spLocks noGrp="1"/>
          </p:cNvSpPr>
          <p:nvPr>
            <p:ph idx="1"/>
          </p:nvPr>
        </p:nvSpPr>
        <p:spPr>
          <a:xfrm>
            <a:off x="609600" y="1154563"/>
            <a:ext cx="10972800" cy="5566913"/>
          </a:xfrm>
        </p:spPr>
        <p:txBody>
          <a:bodyPr>
            <a:normAutofit fontScale="85000" lnSpcReduction="10000"/>
          </a:bodyPr>
          <a:lstStyle/>
          <a:p>
            <a:pPr marL="0" indent="0">
              <a:buNone/>
            </a:pPr>
            <a:r>
              <a:rPr lang="en-US" sz="1900" b="1" dirty="0" smtClean="0">
                <a:solidFill>
                  <a:srgbClr val="FFFFFF"/>
                </a:solidFill>
                <a:effectLst>
                  <a:outerShdw blurRad="50800" dist="38100" dir="2700000" algn="tl" rotWithShape="0">
                    <a:srgbClr val="000000">
                      <a:alpha val="43000"/>
                    </a:srgbClr>
                  </a:outerShdw>
                </a:effectLst>
              </a:rPr>
              <a:t>ONGOING MEDIA RELATIONS/NEWS ENGINE:</a:t>
            </a:r>
          </a:p>
          <a:p>
            <a:r>
              <a:rPr lang="en-US" sz="1900" dirty="0">
                <a:solidFill>
                  <a:srgbClr val="FFFFFF"/>
                </a:solidFill>
                <a:effectLst>
                  <a:outerShdw blurRad="50800" dist="38100" dir="2700000" algn="tl" rotWithShape="0">
                    <a:srgbClr val="000000">
                      <a:alpha val="43000"/>
                    </a:srgbClr>
                  </a:outerShdw>
                </a:effectLst>
              </a:rPr>
              <a:t>Create eye catching/informative press materials </a:t>
            </a:r>
            <a:r>
              <a:rPr lang="en-US" sz="1900" dirty="0" smtClean="0">
                <a:solidFill>
                  <a:srgbClr val="FFFFFF"/>
                </a:solidFill>
                <a:effectLst>
                  <a:outerShdw blurRad="50800" dist="38100" dir="2700000" algn="tl" rotWithShape="0">
                    <a:srgbClr val="000000">
                      <a:alpha val="43000"/>
                    </a:srgbClr>
                  </a:outerShdw>
                </a:effectLst>
              </a:rPr>
              <a:t>to </a:t>
            </a:r>
            <a:r>
              <a:rPr lang="en-US" sz="1900" dirty="0">
                <a:solidFill>
                  <a:srgbClr val="FFFFFF"/>
                </a:solidFill>
                <a:effectLst>
                  <a:outerShdw blurRad="50800" dist="38100" dir="2700000" algn="tl" rotWithShape="0">
                    <a:srgbClr val="000000">
                      <a:alpha val="43000"/>
                    </a:srgbClr>
                  </a:outerShdw>
                </a:effectLst>
              </a:rPr>
              <a:t>educate media about the Alaska seafood bounty, nutritional facts, species information and recipe ideas</a:t>
            </a:r>
            <a:r>
              <a:rPr lang="en-US" sz="1900" dirty="0" smtClean="0">
                <a:solidFill>
                  <a:srgbClr val="FFFFFF"/>
                </a:solidFill>
                <a:effectLst>
                  <a:outerShdw blurRad="50800" dist="38100" dir="2700000" algn="tl" rotWithShape="0">
                    <a:srgbClr val="000000">
                      <a:alpha val="43000"/>
                    </a:srgbClr>
                  </a:outerShdw>
                </a:effectLst>
              </a:rPr>
              <a:t>.</a:t>
            </a:r>
          </a:p>
          <a:p>
            <a:r>
              <a:rPr lang="en-US" sz="1900" dirty="0" smtClean="0">
                <a:solidFill>
                  <a:srgbClr val="FFFFFF"/>
                </a:solidFill>
                <a:effectLst>
                  <a:outerShdw blurRad="50800" dist="38100" dir="2700000" algn="tl" rotWithShape="0">
                    <a:srgbClr val="000000">
                      <a:alpha val="43000"/>
                    </a:srgbClr>
                  </a:outerShdw>
                </a:effectLst>
              </a:rPr>
              <a:t>Further tell the Alaska story through captivating spokespeople – fisherman, biologists and chefs.</a:t>
            </a:r>
            <a:endParaRPr lang="en-US" sz="1900" dirty="0">
              <a:solidFill>
                <a:srgbClr val="FFFFFF"/>
              </a:solidFill>
              <a:effectLst>
                <a:outerShdw blurRad="50800" dist="38100" dir="2700000" algn="tl" rotWithShape="0">
                  <a:srgbClr val="000000">
                    <a:alpha val="43000"/>
                  </a:srgbClr>
                </a:outerShdw>
              </a:effectLst>
            </a:endParaRPr>
          </a:p>
          <a:p>
            <a:r>
              <a:rPr lang="en-US" sz="1900" dirty="0">
                <a:solidFill>
                  <a:srgbClr val="FFFFFF"/>
                </a:solidFill>
                <a:effectLst>
                  <a:outerShdw blurRad="50800" dist="38100" dir="2700000" algn="tl" rotWithShape="0">
                    <a:srgbClr val="000000">
                      <a:alpha val="43000"/>
                    </a:srgbClr>
                  </a:outerShdw>
                </a:effectLst>
              </a:rPr>
              <a:t>Stress </a:t>
            </a:r>
            <a:r>
              <a:rPr lang="en-US" sz="1900" dirty="0" smtClean="0">
                <a:solidFill>
                  <a:srgbClr val="FFFFFF"/>
                </a:solidFill>
                <a:effectLst>
                  <a:outerShdw blurRad="50800" dist="38100" dir="2700000" algn="tl" rotWithShape="0">
                    <a:srgbClr val="000000">
                      <a:alpha val="43000"/>
                    </a:srgbClr>
                  </a:outerShdw>
                </a:effectLst>
              </a:rPr>
              <a:t>nutritional  </a:t>
            </a:r>
            <a:r>
              <a:rPr lang="en-US" sz="1900" dirty="0">
                <a:solidFill>
                  <a:srgbClr val="FFFFFF"/>
                </a:solidFill>
                <a:effectLst>
                  <a:outerShdw blurRad="50800" dist="38100" dir="2700000" algn="tl" rotWithShape="0">
                    <a:srgbClr val="000000">
                      <a:alpha val="43000"/>
                    </a:srgbClr>
                  </a:outerShdw>
                </a:effectLst>
              </a:rPr>
              <a:t>information year round to get ahead of DGAC and collaborate with Seafood Nutrition Partnership for nutrition study/press push timed with National Seafood Month in October. </a:t>
            </a:r>
          </a:p>
          <a:p>
            <a:r>
              <a:rPr lang="en-US" sz="1900" dirty="0" smtClean="0">
                <a:solidFill>
                  <a:srgbClr val="FFFFFF"/>
                </a:solidFill>
                <a:effectLst>
                  <a:outerShdw blurRad="50800" dist="38100" dir="2700000" algn="tl" rotWithShape="0">
                    <a:srgbClr val="000000">
                      <a:alpha val="43000"/>
                    </a:srgbClr>
                  </a:outerShdw>
                </a:effectLst>
              </a:rPr>
              <a:t>Release </a:t>
            </a:r>
            <a:r>
              <a:rPr lang="en-US" sz="1900" dirty="0">
                <a:solidFill>
                  <a:srgbClr val="FFFFFF"/>
                </a:solidFill>
                <a:effectLst>
                  <a:outerShdw blurRad="50800" dist="38100" dir="2700000" algn="tl" rotWithShape="0">
                    <a:srgbClr val="000000">
                      <a:alpha val="43000"/>
                    </a:srgbClr>
                  </a:outerShdw>
                </a:effectLst>
              </a:rPr>
              <a:t>new consumer data </a:t>
            </a:r>
            <a:r>
              <a:rPr lang="en-US" sz="1900" dirty="0" smtClean="0">
                <a:solidFill>
                  <a:srgbClr val="FFFFFF"/>
                </a:solidFill>
                <a:effectLst>
                  <a:outerShdw blurRad="50800" dist="38100" dir="2700000" algn="tl" rotWithShape="0">
                    <a:srgbClr val="000000">
                      <a:alpha val="43000"/>
                    </a:srgbClr>
                  </a:outerShdw>
                </a:effectLst>
              </a:rPr>
              <a:t>regularly to drive coverage – e.g. frozen stats, seafood consumption, nutrition. </a:t>
            </a:r>
            <a:endParaRPr lang="en-US" sz="1900" dirty="0">
              <a:solidFill>
                <a:srgbClr val="FFFFFF"/>
              </a:solidFill>
              <a:effectLst>
                <a:outerShdw blurRad="50800" dist="38100" dir="2700000" algn="tl" rotWithShape="0">
                  <a:srgbClr val="000000">
                    <a:alpha val="43000"/>
                  </a:srgbClr>
                </a:outerShdw>
              </a:effectLst>
            </a:endParaRPr>
          </a:p>
          <a:p>
            <a:r>
              <a:rPr lang="en-US" sz="1900" dirty="0" smtClean="0">
                <a:solidFill>
                  <a:srgbClr val="FFFFFF"/>
                </a:solidFill>
                <a:effectLst>
                  <a:outerShdw blurRad="50800" dist="38100" dir="2700000" algn="tl" rotWithShape="0">
                    <a:srgbClr val="000000">
                      <a:alpha val="43000"/>
                    </a:srgbClr>
                  </a:outerShdw>
                </a:effectLst>
              </a:rPr>
              <a:t>Conduct outreach surrounding frozen seafood and frozen techniques with new recipes and chef interviews. </a:t>
            </a:r>
          </a:p>
          <a:p>
            <a:r>
              <a:rPr lang="en-US" sz="1900" dirty="0" smtClean="0">
                <a:solidFill>
                  <a:srgbClr val="FFFFFF"/>
                </a:solidFill>
                <a:effectLst>
                  <a:outerShdw blurRad="50800" dist="38100" dir="2700000" algn="tl" rotWithShape="0">
                    <a:srgbClr val="000000">
                      <a:alpha val="43000"/>
                    </a:srgbClr>
                  </a:outerShdw>
                </a:effectLst>
              </a:rPr>
              <a:t>Continue </a:t>
            </a:r>
            <a:r>
              <a:rPr lang="en-US" sz="1900" dirty="0">
                <a:solidFill>
                  <a:srgbClr val="FFFFFF"/>
                </a:solidFill>
                <a:effectLst>
                  <a:outerShdw blurRad="50800" dist="38100" dir="2700000" algn="tl" rotWithShape="0">
                    <a:srgbClr val="000000">
                      <a:alpha val="43000"/>
                    </a:srgbClr>
                  </a:outerShdw>
                </a:effectLst>
              </a:rPr>
              <a:t>to pitch hundreds of media </a:t>
            </a:r>
            <a:r>
              <a:rPr lang="en-US" sz="1900" dirty="0" smtClean="0">
                <a:solidFill>
                  <a:srgbClr val="FFFFFF"/>
                </a:solidFill>
                <a:effectLst>
                  <a:outerShdw blurRad="50800" dist="38100" dir="2700000" algn="tl" rotWithShape="0">
                    <a:srgbClr val="000000">
                      <a:alpha val="43000"/>
                    </a:srgbClr>
                  </a:outerShdw>
                </a:effectLst>
              </a:rPr>
              <a:t>nationwide tied to Alaska seafood milestones, holidays and trends: </a:t>
            </a:r>
            <a:endParaRPr lang="en-US" sz="1900" dirty="0">
              <a:solidFill>
                <a:srgbClr val="FFFFFF"/>
              </a:solidFill>
              <a:effectLst>
                <a:outerShdw blurRad="50800" dist="38100" dir="2700000" algn="tl" rotWithShape="0">
                  <a:srgbClr val="000000">
                    <a:alpha val="43000"/>
                  </a:srgbClr>
                </a:outerShdw>
              </a:effectLst>
            </a:endParaRPr>
          </a:p>
          <a:p>
            <a:pPr lvl="1"/>
            <a:r>
              <a:rPr lang="en-US" sz="1600" b="1" dirty="0">
                <a:solidFill>
                  <a:srgbClr val="FFFFFF"/>
                </a:solidFill>
                <a:effectLst>
                  <a:outerShdw blurRad="50800" dist="38100" dir="2700000" algn="tl" rotWithShape="0">
                    <a:srgbClr val="000000">
                      <a:alpha val="43000"/>
                    </a:srgbClr>
                  </a:outerShdw>
                </a:effectLst>
              </a:rPr>
              <a:t>July – August 2015: </a:t>
            </a:r>
            <a:r>
              <a:rPr lang="en-US" sz="1600" dirty="0" smtClean="0">
                <a:solidFill>
                  <a:srgbClr val="FFFFFF"/>
                </a:solidFill>
                <a:effectLst>
                  <a:outerShdw blurRad="50800" dist="38100" dir="2700000" algn="tl" rotWithShape="0">
                    <a:srgbClr val="000000">
                      <a:alpha val="43000"/>
                    </a:srgbClr>
                  </a:outerShdw>
                </a:effectLst>
              </a:rPr>
              <a:t>Salmon </a:t>
            </a:r>
            <a:r>
              <a:rPr lang="en-US" sz="1600" dirty="0">
                <a:solidFill>
                  <a:srgbClr val="FFFFFF"/>
                </a:solidFill>
                <a:effectLst>
                  <a:outerShdw blurRad="50800" dist="38100" dir="2700000" algn="tl" rotWithShape="0">
                    <a:srgbClr val="000000">
                      <a:alpha val="43000"/>
                    </a:srgbClr>
                  </a:outerShdw>
                </a:effectLst>
              </a:rPr>
              <a:t>harvest </a:t>
            </a:r>
            <a:r>
              <a:rPr lang="en-US" sz="1600" dirty="0" smtClean="0">
                <a:solidFill>
                  <a:srgbClr val="FFFFFF"/>
                </a:solidFill>
                <a:effectLst>
                  <a:outerShdw blurRad="50800" dist="38100" dir="2700000" algn="tl" rotWithShape="0">
                    <a:srgbClr val="000000">
                      <a:alpha val="43000"/>
                    </a:srgbClr>
                  </a:outerShdw>
                </a:effectLst>
              </a:rPr>
              <a:t>season; Summer </a:t>
            </a:r>
            <a:r>
              <a:rPr lang="en-US" sz="1600" dirty="0">
                <a:solidFill>
                  <a:srgbClr val="FFFFFF"/>
                </a:solidFill>
                <a:effectLst>
                  <a:outerShdw blurRad="50800" dist="38100" dir="2700000" algn="tl" rotWithShape="0">
                    <a:srgbClr val="000000">
                      <a:alpha val="43000"/>
                    </a:srgbClr>
                  </a:outerShdw>
                </a:effectLst>
              </a:rPr>
              <a:t>entertaining and </a:t>
            </a:r>
            <a:r>
              <a:rPr lang="en-US" sz="1600" dirty="0" smtClean="0">
                <a:solidFill>
                  <a:srgbClr val="FFFFFF"/>
                </a:solidFill>
                <a:effectLst>
                  <a:outerShdw blurRad="50800" dist="38100" dir="2700000" algn="tl" rotWithShape="0">
                    <a:srgbClr val="000000">
                      <a:alpha val="43000"/>
                    </a:srgbClr>
                  </a:outerShdw>
                </a:effectLst>
              </a:rPr>
              <a:t>grilling</a:t>
            </a:r>
          </a:p>
          <a:p>
            <a:pPr lvl="1"/>
            <a:r>
              <a:rPr lang="en-US" sz="1600" b="1" dirty="0" smtClean="0">
                <a:solidFill>
                  <a:srgbClr val="FFFFFF"/>
                </a:solidFill>
                <a:effectLst>
                  <a:outerShdw blurRad="50800" dist="38100" dir="2700000" algn="tl" rotWithShape="0">
                    <a:srgbClr val="000000">
                      <a:alpha val="43000"/>
                    </a:srgbClr>
                  </a:outerShdw>
                </a:effectLst>
              </a:rPr>
              <a:t>September </a:t>
            </a:r>
            <a:r>
              <a:rPr lang="en-US" sz="1600" b="1" dirty="0">
                <a:solidFill>
                  <a:srgbClr val="FFFFFF"/>
                </a:solidFill>
                <a:effectLst>
                  <a:outerShdw blurRad="50800" dist="38100" dir="2700000" algn="tl" rotWithShape="0">
                    <a:srgbClr val="000000">
                      <a:alpha val="43000"/>
                    </a:srgbClr>
                  </a:outerShdw>
                </a:effectLst>
              </a:rPr>
              <a:t>– October 2015: </a:t>
            </a:r>
            <a:r>
              <a:rPr lang="en-US" sz="1600" dirty="0">
                <a:solidFill>
                  <a:srgbClr val="FFFFFF"/>
                </a:solidFill>
                <a:effectLst>
                  <a:outerShdw blurRad="50800" dist="38100" dir="2700000" algn="tl" rotWithShape="0">
                    <a:srgbClr val="000000">
                      <a:alpha val="43000"/>
                    </a:srgbClr>
                  </a:outerShdw>
                </a:effectLst>
              </a:rPr>
              <a:t>National seafood month </a:t>
            </a:r>
            <a:r>
              <a:rPr lang="en-US" sz="1600" dirty="0" smtClean="0">
                <a:solidFill>
                  <a:srgbClr val="FFFFFF"/>
                </a:solidFill>
                <a:effectLst>
                  <a:outerShdw blurRad="50800" dist="38100" dir="2700000" algn="tl" rotWithShape="0">
                    <a:srgbClr val="000000">
                      <a:alpha val="43000"/>
                    </a:srgbClr>
                  </a:outerShdw>
                </a:effectLst>
              </a:rPr>
              <a:t>outreach; nutritional information; Back </a:t>
            </a:r>
            <a:r>
              <a:rPr lang="en-US" sz="1600" dirty="0">
                <a:solidFill>
                  <a:srgbClr val="FFFFFF"/>
                </a:solidFill>
                <a:effectLst>
                  <a:outerShdw blurRad="50800" dist="38100" dir="2700000" algn="tl" rotWithShape="0">
                    <a:srgbClr val="000000">
                      <a:alpha val="43000"/>
                    </a:srgbClr>
                  </a:outerShdw>
                </a:effectLst>
              </a:rPr>
              <a:t>to school easy dinner recipes; fall favorites and comfort foods including seafood </a:t>
            </a:r>
            <a:r>
              <a:rPr lang="en-US" sz="1600" dirty="0" smtClean="0">
                <a:solidFill>
                  <a:srgbClr val="FFFFFF"/>
                </a:solidFill>
                <a:effectLst>
                  <a:outerShdw blurRad="50800" dist="38100" dir="2700000" algn="tl" rotWithShape="0">
                    <a:srgbClr val="000000">
                      <a:alpha val="43000"/>
                    </a:srgbClr>
                  </a:outerShdw>
                </a:effectLst>
              </a:rPr>
              <a:t>chowders</a:t>
            </a:r>
          </a:p>
          <a:p>
            <a:pPr lvl="1"/>
            <a:r>
              <a:rPr lang="en-US" sz="1600" b="1" dirty="0" smtClean="0">
                <a:solidFill>
                  <a:srgbClr val="FFFFFF"/>
                </a:solidFill>
                <a:effectLst>
                  <a:outerShdw blurRad="50800" dist="38100" dir="2700000" algn="tl" rotWithShape="0">
                    <a:srgbClr val="000000">
                      <a:alpha val="43000"/>
                    </a:srgbClr>
                  </a:outerShdw>
                </a:effectLst>
              </a:rPr>
              <a:t>November </a:t>
            </a:r>
            <a:r>
              <a:rPr lang="en-US" sz="1600" b="1" dirty="0">
                <a:solidFill>
                  <a:srgbClr val="FFFFFF"/>
                </a:solidFill>
                <a:effectLst>
                  <a:outerShdw blurRad="50800" dist="38100" dir="2700000" algn="tl" rotWithShape="0">
                    <a:srgbClr val="000000">
                      <a:alpha val="43000"/>
                    </a:srgbClr>
                  </a:outerShdw>
                </a:effectLst>
              </a:rPr>
              <a:t>– December 2015: </a:t>
            </a:r>
            <a:r>
              <a:rPr lang="en-US" sz="1600" dirty="0">
                <a:solidFill>
                  <a:srgbClr val="FFFFFF"/>
                </a:solidFill>
                <a:effectLst>
                  <a:outerShdw blurRad="50800" dist="38100" dir="2700000" algn="tl" rotWithShape="0">
                    <a:srgbClr val="000000">
                      <a:alpha val="43000"/>
                    </a:srgbClr>
                  </a:outerShdw>
                </a:effectLst>
              </a:rPr>
              <a:t>Holiday </a:t>
            </a:r>
            <a:r>
              <a:rPr lang="en-US" sz="1600" dirty="0" smtClean="0">
                <a:solidFill>
                  <a:srgbClr val="FFFFFF"/>
                </a:solidFill>
                <a:effectLst>
                  <a:outerShdw blurRad="50800" dist="38100" dir="2700000" algn="tl" rotWithShape="0">
                    <a:srgbClr val="000000">
                      <a:alpha val="43000"/>
                    </a:srgbClr>
                  </a:outerShdw>
                </a:effectLst>
              </a:rPr>
              <a:t>entertaining</a:t>
            </a:r>
          </a:p>
          <a:p>
            <a:pPr lvl="1"/>
            <a:r>
              <a:rPr lang="en-US" sz="1600" b="1" dirty="0" smtClean="0">
                <a:solidFill>
                  <a:srgbClr val="FFFFFF"/>
                </a:solidFill>
                <a:effectLst>
                  <a:outerShdw blurRad="50800" dist="38100" dir="2700000" algn="tl" rotWithShape="0">
                    <a:srgbClr val="000000">
                      <a:alpha val="43000"/>
                    </a:srgbClr>
                  </a:outerShdw>
                </a:effectLst>
              </a:rPr>
              <a:t>January </a:t>
            </a:r>
            <a:r>
              <a:rPr lang="en-US" sz="1600" b="1" dirty="0">
                <a:solidFill>
                  <a:srgbClr val="FFFFFF"/>
                </a:solidFill>
                <a:effectLst>
                  <a:outerShdw blurRad="50800" dist="38100" dir="2700000" algn="tl" rotWithShape="0">
                    <a:srgbClr val="000000">
                      <a:alpha val="43000"/>
                    </a:srgbClr>
                  </a:outerShdw>
                </a:effectLst>
              </a:rPr>
              <a:t>– February 2016: </a:t>
            </a:r>
            <a:r>
              <a:rPr lang="en-US" sz="1600" dirty="0">
                <a:solidFill>
                  <a:srgbClr val="FFFFFF"/>
                </a:solidFill>
                <a:effectLst>
                  <a:outerShdw blurRad="50800" dist="38100" dir="2700000" algn="tl" rotWithShape="0">
                    <a:srgbClr val="000000">
                      <a:alpha val="43000"/>
                    </a:srgbClr>
                  </a:outerShdw>
                </a:effectLst>
              </a:rPr>
              <a:t>Healthy seafood recipes for New Years resolutions; </a:t>
            </a:r>
            <a:r>
              <a:rPr lang="en-US" sz="1600" dirty="0" smtClean="0">
                <a:solidFill>
                  <a:srgbClr val="FFFFFF"/>
                </a:solidFill>
                <a:effectLst>
                  <a:outerShdw blurRad="50800" dist="38100" dir="2700000" algn="tl" rotWithShape="0">
                    <a:srgbClr val="000000">
                      <a:alpha val="43000"/>
                    </a:srgbClr>
                  </a:outerShdw>
                </a:effectLst>
              </a:rPr>
              <a:t>seafood nutrition; </a:t>
            </a:r>
            <a:r>
              <a:rPr lang="en-US" sz="1600" dirty="0">
                <a:solidFill>
                  <a:srgbClr val="FFFFFF"/>
                </a:solidFill>
                <a:effectLst>
                  <a:outerShdw blurRad="50800" dist="38100" dir="2700000" algn="tl" rotWithShape="0">
                    <a:srgbClr val="000000">
                      <a:alpha val="43000"/>
                    </a:srgbClr>
                  </a:outerShdw>
                </a:effectLst>
              </a:rPr>
              <a:t>Lent  </a:t>
            </a:r>
            <a:endParaRPr lang="en-US" sz="1600" b="1" dirty="0">
              <a:solidFill>
                <a:srgbClr val="FFFFFF"/>
              </a:solidFill>
              <a:effectLst>
                <a:outerShdw blurRad="50800" dist="38100" dir="2700000" algn="tl" rotWithShape="0">
                  <a:srgbClr val="000000">
                    <a:alpha val="43000"/>
                  </a:srgbClr>
                </a:outerShdw>
              </a:effectLst>
            </a:endParaRPr>
          </a:p>
          <a:p>
            <a:pPr lvl="1"/>
            <a:r>
              <a:rPr lang="en-US" sz="1600" b="1" dirty="0">
                <a:solidFill>
                  <a:srgbClr val="FFFFFF"/>
                </a:solidFill>
                <a:effectLst>
                  <a:outerShdw blurRad="50800" dist="38100" dir="2700000" algn="tl" rotWithShape="0">
                    <a:srgbClr val="000000">
                      <a:alpha val="43000"/>
                    </a:srgbClr>
                  </a:outerShdw>
                </a:effectLst>
              </a:rPr>
              <a:t>March – April 2016: </a:t>
            </a:r>
            <a:r>
              <a:rPr lang="en-US" sz="1600" dirty="0" smtClean="0">
                <a:solidFill>
                  <a:srgbClr val="FFFFFF"/>
                </a:solidFill>
                <a:effectLst>
                  <a:outerShdw blurRad="50800" dist="38100" dir="2700000" algn="tl" rotWithShape="0">
                    <a:srgbClr val="000000">
                      <a:alpha val="43000"/>
                    </a:srgbClr>
                  </a:outerShdw>
                </a:effectLst>
              </a:rPr>
              <a:t>Lent; Easter </a:t>
            </a:r>
            <a:r>
              <a:rPr lang="en-US" sz="1600" dirty="0">
                <a:solidFill>
                  <a:srgbClr val="FFFFFF"/>
                </a:solidFill>
                <a:effectLst>
                  <a:outerShdw blurRad="50800" dist="38100" dir="2700000" algn="tl" rotWithShape="0">
                    <a:srgbClr val="000000">
                      <a:alpha val="43000"/>
                    </a:srgbClr>
                  </a:outerShdw>
                </a:effectLst>
              </a:rPr>
              <a:t>and spring favorites; halibut and  black cod harvesting season begins </a:t>
            </a:r>
            <a:endParaRPr lang="en-US" sz="1600" b="1" dirty="0">
              <a:solidFill>
                <a:srgbClr val="FFFFFF"/>
              </a:solidFill>
              <a:effectLst>
                <a:outerShdw blurRad="50800" dist="38100" dir="2700000" algn="tl" rotWithShape="0">
                  <a:srgbClr val="000000">
                    <a:alpha val="43000"/>
                  </a:srgbClr>
                </a:outerShdw>
              </a:effectLst>
            </a:endParaRPr>
          </a:p>
          <a:p>
            <a:pPr lvl="1"/>
            <a:r>
              <a:rPr lang="en-US" sz="1600" b="1" dirty="0">
                <a:solidFill>
                  <a:srgbClr val="FFFFFF"/>
                </a:solidFill>
                <a:effectLst>
                  <a:outerShdw blurRad="50800" dist="38100" dir="2700000" algn="tl" rotWithShape="0">
                    <a:srgbClr val="000000">
                      <a:alpha val="43000"/>
                    </a:srgbClr>
                  </a:outerShdw>
                </a:effectLst>
              </a:rPr>
              <a:t>May – June 2016: </a:t>
            </a:r>
            <a:r>
              <a:rPr lang="en-US" sz="1600" dirty="0">
                <a:solidFill>
                  <a:srgbClr val="FFFFFF"/>
                </a:solidFill>
                <a:effectLst>
                  <a:outerShdw blurRad="50800" dist="38100" dir="2700000" algn="tl" rotWithShape="0">
                    <a:srgbClr val="000000">
                      <a:alpha val="43000"/>
                    </a:srgbClr>
                  </a:outerShdw>
                </a:effectLst>
              </a:rPr>
              <a:t>Summer entertaining and grilling; salmon harvest season begins</a:t>
            </a:r>
            <a:endParaRPr lang="en-US" sz="1600" b="1" dirty="0">
              <a:solidFill>
                <a:srgbClr val="FFFFFF"/>
              </a:solidFill>
              <a:effectLst>
                <a:outerShdw blurRad="50800" dist="38100" dir="2700000" algn="tl" rotWithShape="0">
                  <a:srgbClr val="000000">
                    <a:alpha val="43000"/>
                  </a:srgbClr>
                </a:outerShdw>
              </a:effectLst>
            </a:endParaRPr>
          </a:p>
          <a:p>
            <a:pPr marL="0" indent="0">
              <a:buNone/>
            </a:pPr>
            <a:endParaRPr lang="en-US" sz="1600" b="1" dirty="0" smtClean="0">
              <a:solidFill>
                <a:srgbClr val="FFFFFF"/>
              </a:solidFill>
              <a:effectLst>
                <a:outerShdw blurRad="50800" dist="38100" dir="2700000" algn="tl" rotWithShape="0">
                  <a:srgbClr val="000000">
                    <a:alpha val="43000"/>
                  </a:srgbClr>
                </a:outerShdw>
              </a:effectLst>
            </a:endParaRPr>
          </a:p>
        </p:txBody>
      </p:sp>
      <p:sp>
        <p:nvSpPr>
          <p:cNvPr id="3" name="Slide Number Placeholder 2"/>
          <p:cNvSpPr>
            <a:spLocks noGrp="1"/>
          </p:cNvSpPr>
          <p:nvPr>
            <p:ph type="sldNum" sz="quarter" idx="12"/>
          </p:nvPr>
        </p:nvSpPr>
        <p:spPr/>
        <p:txBody>
          <a:bodyPr/>
          <a:lstStyle/>
          <a:p>
            <a:fld id="{2C1F6A56-C1C3-174E-AC7D-888E9B0BC0DF}" type="slidenum">
              <a:rPr lang="en-US" smtClean="0"/>
              <a:t>19</a:t>
            </a:fld>
            <a:endParaRPr lang="en-US" dirty="0"/>
          </a:p>
        </p:txBody>
      </p:sp>
    </p:spTree>
    <p:extLst>
      <p:ext uri="{BB962C8B-B14F-4D97-AF65-F5344CB8AC3E}">
        <p14:creationId xmlns:p14="http://schemas.microsoft.com/office/powerpoint/2010/main" val="3098222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369" y="-15429"/>
            <a:ext cx="12327431" cy="6990660"/>
            <a:chOff x="-53369" y="-15429"/>
            <a:chExt cx="9250739" cy="6890142"/>
          </a:xfrm>
        </p:grpSpPr>
        <p:pic>
          <p:nvPicPr>
            <p:cNvPr id="8" name="Picture 7" descr="Screen Shot 2014-09-06 at 1.30.28 PM.png"/>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674" r="5794"/>
            <a:stretch/>
          </p:blipFill>
          <p:spPr>
            <a:xfrm>
              <a:off x="0" y="-15429"/>
              <a:ext cx="9144000" cy="6888858"/>
            </a:xfrm>
            <a:prstGeom prst="rect">
              <a:avLst/>
            </a:prstGeom>
          </p:spPr>
        </p:pic>
        <p:sp>
          <p:nvSpPr>
            <p:cNvPr id="9" name="Rectangle 8"/>
            <p:cNvSpPr/>
            <p:nvPr/>
          </p:nvSpPr>
          <p:spPr>
            <a:xfrm>
              <a:off x="-53369" y="0"/>
              <a:ext cx="9250739" cy="6874713"/>
            </a:xfrm>
            <a:prstGeom prst="rect">
              <a:avLst/>
            </a:prstGeom>
            <a:gradFill flip="none" rotWithShape="1">
              <a:gsLst>
                <a:gs pos="0">
                  <a:srgbClr val="174967">
                    <a:alpha val="89000"/>
                  </a:srgbClr>
                </a:gs>
                <a:gs pos="100000">
                  <a:srgbClr val="174967">
                    <a:alpha val="89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smtClean="0">
                <a:solidFill>
                  <a:schemeClr val="bg1"/>
                </a:solidFill>
                <a:effectLst>
                  <a:outerShdw blurRad="38100" dist="38100" dir="2700000" algn="tl">
                    <a:srgbClr val="000000">
                      <a:alpha val="43137"/>
                    </a:srgbClr>
                  </a:outerShdw>
                </a:effectLst>
              </a:rPr>
              <a:t>FY’15: Objectives</a:t>
            </a:r>
            <a:endParaRPr lang="en-US" dirty="0">
              <a:solidFill>
                <a:schemeClr val="bg1"/>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normAutofit/>
          </a:bodyPr>
          <a:lstStyle/>
          <a:p>
            <a:pPr>
              <a:spcAft>
                <a:spcPts val="1200"/>
              </a:spcAft>
            </a:pPr>
            <a:r>
              <a:rPr lang="en-US" sz="1600" dirty="0" smtClean="0">
                <a:solidFill>
                  <a:schemeClr val="bg1"/>
                </a:solidFill>
                <a:effectLst>
                  <a:outerShdw blurRad="38100" dist="38100" dir="2700000" algn="tl">
                    <a:srgbClr val="000000">
                      <a:alpha val="43137"/>
                    </a:srgbClr>
                  </a:outerShdw>
                </a:effectLst>
              </a:rPr>
              <a:t>Drive increased brand recognition and preference for Alaska Seafood.</a:t>
            </a:r>
          </a:p>
          <a:p>
            <a:pPr>
              <a:spcAft>
                <a:spcPts val="1200"/>
              </a:spcAft>
            </a:pPr>
            <a:r>
              <a:rPr lang="en-US" sz="1600" dirty="0" smtClean="0">
                <a:solidFill>
                  <a:schemeClr val="bg1"/>
                </a:solidFill>
                <a:effectLst>
                  <a:outerShdw blurRad="38100" dist="38100" dir="2700000" algn="tl">
                    <a:srgbClr val="000000">
                      <a:alpha val="43137"/>
                    </a:srgbClr>
                  </a:outerShdw>
                </a:effectLst>
              </a:rPr>
              <a:t>Tell the Alaska story: illustrate that Alaska is the amazingly pristine place with the highest standards in sustainability – the place you WANT your food to come from. </a:t>
            </a:r>
          </a:p>
          <a:p>
            <a:pPr>
              <a:spcAft>
                <a:spcPts val="1200"/>
              </a:spcAft>
            </a:pPr>
            <a:r>
              <a:rPr lang="en-US" sz="1600" dirty="0" smtClean="0">
                <a:solidFill>
                  <a:schemeClr val="bg1"/>
                </a:solidFill>
                <a:effectLst>
                  <a:outerShdw blurRad="38100" dist="38100" dir="2700000" algn="tl">
                    <a:srgbClr val="000000">
                      <a:alpha val="43137"/>
                    </a:srgbClr>
                  </a:outerShdw>
                </a:effectLst>
              </a:rPr>
              <a:t>Integrate “Alaska” into foodie discussions, recipes and vernacular among culinary tastemakers and culinary focused media.</a:t>
            </a:r>
          </a:p>
          <a:p>
            <a:pPr>
              <a:spcAft>
                <a:spcPts val="1200"/>
              </a:spcAft>
            </a:pPr>
            <a:r>
              <a:rPr lang="en-US" sz="1600" dirty="0" smtClean="0">
                <a:solidFill>
                  <a:schemeClr val="bg1"/>
                </a:solidFill>
                <a:effectLst>
                  <a:outerShdw blurRad="38100" dist="38100" dir="2700000" algn="tl">
                    <a:srgbClr val="000000">
                      <a:alpha val="43137"/>
                    </a:srgbClr>
                  </a:outerShdw>
                </a:effectLst>
              </a:rPr>
              <a:t>Stress nutrition messaging to further awareness around the benefits of eating Alaska seafood.</a:t>
            </a:r>
          </a:p>
          <a:p>
            <a:pPr>
              <a:spcAft>
                <a:spcPts val="1200"/>
              </a:spcAft>
            </a:pPr>
            <a:r>
              <a:rPr lang="en-US" sz="1600" dirty="0" smtClean="0">
                <a:solidFill>
                  <a:schemeClr val="bg1"/>
                </a:solidFill>
                <a:effectLst>
                  <a:outerShdw blurRad="38100" dist="38100" dir="2700000" algn="tl">
                    <a:srgbClr val="000000">
                      <a:alpha val="43137"/>
                    </a:srgbClr>
                  </a:outerShdw>
                </a:effectLst>
              </a:rPr>
              <a:t>Educate and influence consumers through media relations placements to drive increased seafood consumption inside and outside of the home.</a:t>
            </a:r>
          </a:p>
          <a:p>
            <a:pPr>
              <a:spcAft>
                <a:spcPts val="1200"/>
              </a:spcAft>
            </a:pPr>
            <a:r>
              <a:rPr lang="en-US" sz="1600" dirty="0" smtClean="0">
                <a:solidFill>
                  <a:schemeClr val="bg1"/>
                </a:solidFill>
                <a:effectLst>
                  <a:outerShdw blurRad="38100" dist="38100" dir="2700000" algn="tl">
                    <a:srgbClr val="000000">
                      <a:alpha val="43137"/>
                    </a:srgbClr>
                  </a:outerShdw>
                </a:effectLst>
              </a:rPr>
              <a:t>Target a younger and more diversified consumer. </a:t>
            </a:r>
          </a:p>
          <a:p>
            <a:pPr marL="0" indent="0">
              <a:spcAft>
                <a:spcPts val="1200"/>
              </a:spcAft>
              <a:buNone/>
            </a:pPr>
            <a:r>
              <a:rPr lang="en-US" sz="2400" dirty="0"/>
              <a:t> </a:t>
            </a:r>
            <a:endParaRPr lang="en-US" sz="2400" dirty="0" smtClean="0">
              <a:solidFill>
                <a:schemeClr val="bg1"/>
              </a:solidFill>
              <a:effectLst>
                <a:outerShdw blurRad="38100" dist="38100" dir="2700000" algn="tl">
                  <a:srgbClr val="000000">
                    <a:alpha val="43137"/>
                  </a:srgbClr>
                </a:outerShdw>
              </a:effectLst>
            </a:endParaRPr>
          </a:p>
          <a:p>
            <a:pPr>
              <a:spcAft>
                <a:spcPts val="1200"/>
              </a:spcAft>
            </a:pPr>
            <a:endParaRPr lang="en-US" sz="2400" dirty="0">
              <a:solidFill>
                <a:schemeClr val="bg1"/>
              </a:solidFill>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2C1F6A56-C1C3-174E-AC7D-888E9B0BC0DF}" type="slidenum">
              <a:rPr lang="en-US" smtClean="0"/>
              <a:pPr/>
              <a:t>2</a:t>
            </a:fld>
            <a:endParaRPr lang="en-US" dirty="0"/>
          </a:p>
        </p:txBody>
      </p:sp>
    </p:spTree>
    <p:extLst>
      <p:ext uri="{BB962C8B-B14F-4D97-AF65-F5344CB8AC3E}">
        <p14:creationId xmlns:p14="http://schemas.microsoft.com/office/powerpoint/2010/main" val="228516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369" y="-15429"/>
            <a:ext cx="12327431" cy="6990660"/>
            <a:chOff x="-53369" y="-15429"/>
            <a:chExt cx="9250739" cy="6890142"/>
          </a:xfrm>
        </p:grpSpPr>
        <p:pic>
          <p:nvPicPr>
            <p:cNvPr id="8" name="Picture 7" descr="Screen Shot 2014-09-06 at 1.30.28 PM.png"/>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674" r="5794"/>
            <a:stretch/>
          </p:blipFill>
          <p:spPr>
            <a:xfrm>
              <a:off x="0" y="-15429"/>
              <a:ext cx="9144000" cy="6888858"/>
            </a:xfrm>
            <a:prstGeom prst="rect">
              <a:avLst/>
            </a:prstGeom>
          </p:spPr>
        </p:pic>
        <p:sp>
          <p:nvSpPr>
            <p:cNvPr id="9" name="Rectangle 8"/>
            <p:cNvSpPr/>
            <p:nvPr/>
          </p:nvSpPr>
          <p:spPr>
            <a:xfrm>
              <a:off x="-53369" y="0"/>
              <a:ext cx="9250739" cy="6874713"/>
            </a:xfrm>
            <a:prstGeom prst="rect">
              <a:avLst/>
            </a:prstGeom>
            <a:gradFill flip="none" rotWithShape="1">
              <a:gsLst>
                <a:gs pos="0">
                  <a:srgbClr val="174967">
                    <a:alpha val="89000"/>
                  </a:srgbClr>
                </a:gs>
                <a:gs pos="100000">
                  <a:srgbClr val="174967">
                    <a:alpha val="89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z="3600" dirty="0" smtClean="0">
                <a:solidFill>
                  <a:schemeClr val="bg1"/>
                </a:solidFill>
              </a:rPr>
              <a:t>Program Recommendations: Tactics</a:t>
            </a:r>
            <a:r>
              <a:rPr lang="en-US" b="1" dirty="0">
                <a:solidFill>
                  <a:schemeClr val="bg1"/>
                </a:solidFill>
              </a:rPr>
              <a:t/>
            </a:r>
            <a:br>
              <a:rPr lang="en-US" b="1" dirty="0">
                <a:solidFill>
                  <a:schemeClr val="bg1"/>
                </a:solidFill>
              </a:rPr>
            </a:br>
            <a:endParaRPr lang="en-US" dirty="0">
              <a:solidFill>
                <a:schemeClr val="bg1"/>
              </a:solidFill>
            </a:endParaRPr>
          </a:p>
        </p:txBody>
      </p:sp>
      <p:sp>
        <p:nvSpPr>
          <p:cNvPr id="5" name="Content Placeholder 4"/>
          <p:cNvSpPr>
            <a:spLocks noGrp="1"/>
          </p:cNvSpPr>
          <p:nvPr>
            <p:ph idx="1"/>
          </p:nvPr>
        </p:nvSpPr>
        <p:spPr>
          <a:xfrm>
            <a:off x="609600" y="1016001"/>
            <a:ext cx="10972800" cy="5255164"/>
          </a:xfrm>
        </p:spPr>
        <p:txBody>
          <a:bodyPr>
            <a:noAutofit/>
          </a:bodyPr>
          <a:lstStyle/>
          <a:p>
            <a:pPr marL="0" indent="0">
              <a:buNone/>
            </a:pPr>
            <a:r>
              <a:rPr lang="en-US" sz="1600" b="1" dirty="0" smtClean="0">
                <a:solidFill>
                  <a:schemeClr val="bg1"/>
                </a:solidFill>
              </a:rPr>
              <a:t>SEAFOOD EVENTS NATIONWIDE: </a:t>
            </a:r>
            <a:endParaRPr lang="en-US" sz="1600" b="1" dirty="0">
              <a:solidFill>
                <a:schemeClr val="bg1"/>
              </a:solidFill>
            </a:endParaRPr>
          </a:p>
          <a:p>
            <a:r>
              <a:rPr lang="en-US" sz="1600" dirty="0" smtClean="0">
                <a:solidFill>
                  <a:srgbClr val="FFFFFF"/>
                </a:solidFill>
                <a:effectLst>
                  <a:outerShdw blurRad="50800" dist="38100" dir="2700000" algn="tl" rotWithShape="0">
                    <a:srgbClr val="000000">
                      <a:alpha val="43000"/>
                    </a:srgbClr>
                  </a:outerShdw>
                </a:effectLst>
              </a:rPr>
              <a:t>Host an Alaska </a:t>
            </a:r>
            <a:r>
              <a:rPr lang="en-US" sz="1600" dirty="0">
                <a:solidFill>
                  <a:srgbClr val="FFFFFF"/>
                </a:solidFill>
                <a:effectLst>
                  <a:outerShdw blurRad="50800" dist="38100" dir="2700000" algn="tl" rotWithShape="0">
                    <a:srgbClr val="000000">
                      <a:alpha val="43000"/>
                    </a:srgbClr>
                  </a:outerShdw>
                </a:effectLst>
              </a:rPr>
              <a:t>seafood </a:t>
            </a:r>
            <a:r>
              <a:rPr lang="en-US" sz="1600" dirty="0" smtClean="0">
                <a:solidFill>
                  <a:srgbClr val="FFFFFF"/>
                </a:solidFill>
                <a:effectLst>
                  <a:outerShdw blurRad="50800" dist="38100" dir="2700000" algn="tl" rotWithShape="0">
                    <a:srgbClr val="000000">
                      <a:alpha val="43000"/>
                    </a:srgbClr>
                  </a:outerShdw>
                </a:effectLst>
              </a:rPr>
              <a:t>dinner/tasting event for </a:t>
            </a:r>
            <a:r>
              <a:rPr lang="en-US" sz="1600" dirty="0">
                <a:solidFill>
                  <a:srgbClr val="FFFFFF"/>
                </a:solidFill>
                <a:effectLst>
                  <a:outerShdw blurRad="50800" dist="38100" dir="2700000" algn="tl" rotWithShape="0">
                    <a:srgbClr val="000000">
                      <a:alpha val="43000"/>
                    </a:srgbClr>
                  </a:outerShdw>
                </a:effectLst>
              </a:rPr>
              <a:t>media and influencers in </a:t>
            </a:r>
            <a:r>
              <a:rPr lang="en-US" sz="1600" dirty="0" smtClean="0">
                <a:solidFill>
                  <a:srgbClr val="FFFFFF"/>
                </a:solidFill>
                <a:effectLst>
                  <a:outerShdw blurRad="50800" dist="38100" dir="2700000" algn="tl" rotWithShape="0">
                    <a:srgbClr val="000000">
                      <a:alpha val="43000"/>
                    </a:srgbClr>
                  </a:outerShdw>
                </a:effectLst>
              </a:rPr>
              <a:t>NYC. </a:t>
            </a:r>
          </a:p>
          <a:p>
            <a:r>
              <a:rPr lang="en-US" sz="1600" dirty="0" smtClean="0">
                <a:solidFill>
                  <a:srgbClr val="FFFFFF"/>
                </a:solidFill>
                <a:effectLst>
                  <a:outerShdw blurRad="50800" dist="38100" dir="2700000" algn="tl" rotWithShape="0">
                    <a:srgbClr val="000000">
                      <a:alpha val="43000"/>
                    </a:srgbClr>
                  </a:outerShdw>
                </a:effectLst>
              </a:rPr>
              <a:t>Introduce more media and influencers to Alaska seafood with events in foodie cities </a:t>
            </a:r>
            <a:r>
              <a:rPr lang="en-US" sz="1600" dirty="0">
                <a:solidFill>
                  <a:srgbClr val="FFFFFF"/>
                </a:solidFill>
                <a:effectLst>
                  <a:outerShdw blurRad="50800" dist="38100" dir="2700000" algn="tl" rotWithShape="0">
                    <a:srgbClr val="000000">
                      <a:alpha val="43000"/>
                    </a:srgbClr>
                  </a:outerShdw>
                </a:effectLst>
              </a:rPr>
              <a:t>nationwide – Los Angeles, Chicago, Charleston/Atlanta, </a:t>
            </a:r>
            <a:r>
              <a:rPr lang="en-US" sz="1600" dirty="0" smtClean="0">
                <a:solidFill>
                  <a:srgbClr val="FFFFFF"/>
                </a:solidFill>
                <a:effectLst>
                  <a:outerShdw blurRad="50800" dist="38100" dir="2700000" algn="tl" rotWithShape="0">
                    <a:srgbClr val="000000">
                      <a:alpha val="43000"/>
                    </a:srgbClr>
                  </a:outerShdw>
                </a:effectLst>
              </a:rPr>
              <a:t>Seattle. </a:t>
            </a:r>
            <a:r>
              <a:rPr lang="en-US" sz="1200" i="1" dirty="0" smtClean="0">
                <a:solidFill>
                  <a:srgbClr val="FFFFFF"/>
                </a:solidFill>
                <a:effectLst>
                  <a:outerShdw blurRad="50800" dist="38100" dir="2700000" algn="tl" rotWithShape="0">
                    <a:srgbClr val="000000">
                      <a:alpha val="43000"/>
                    </a:srgbClr>
                  </a:outerShdw>
                </a:effectLst>
              </a:rPr>
              <a:t>*multiple events would require additional budget</a:t>
            </a:r>
            <a:endParaRPr lang="en-US" sz="1200" i="1" dirty="0">
              <a:solidFill>
                <a:srgbClr val="FFFFFF"/>
              </a:solidFill>
              <a:effectLst>
                <a:outerShdw blurRad="50800" dist="38100" dir="2700000" algn="tl" rotWithShape="0">
                  <a:srgbClr val="000000">
                    <a:alpha val="43000"/>
                  </a:srgbClr>
                </a:outerShdw>
              </a:effectLst>
            </a:endParaRPr>
          </a:p>
          <a:p>
            <a:r>
              <a:rPr lang="en-US" sz="1600" dirty="0" smtClean="0">
                <a:solidFill>
                  <a:schemeClr val="bg1"/>
                </a:solidFill>
              </a:rPr>
              <a:t>Hold </a:t>
            </a:r>
            <a:r>
              <a:rPr lang="en-US" sz="1600" dirty="0">
                <a:solidFill>
                  <a:schemeClr val="bg1"/>
                </a:solidFill>
              </a:rPr>
              <a:t>frozen vs. fresh blind seafood taste test events around the country for media and </a:t>
            </a:r>
            <a:r>
              <a:rPr lang="en-US" sz="1600" dirty="0" smtClean="0">
                <a:solidFill>
                  <a:schemeClr val="bg1"/>
                </a:solidFill>
              </a:rPr>
              <a:t>consumers. Collaborate with new and existing chef partners to deliver frozen messaging and demos. </a:t>
            </a:r>
            <a:r>
              <a:rPr lang="en-US" sz="1200" i="1" dirty="0" smtClean="0">
                <a:solidFill>
                  <a:schemeClr val="bg1"/>
                </a:solidFill>
              </a:rPr>
              <a:t>*would require additional budget</a:t>
            </a:r>
            <a:endParaRPr lang="en-US" sz="1200" i="1" dirty="0">
              <a:solidFill>
                <a:schemeClr val="bg1"/>
              </a:solidFill>
            </a:endParaRPr>
          </a:p>
          <a:p>
            <a:r>
              <a:rPr lang="en-US" sz="1600" dirty="0" smtClean="0">
                <a:solidFill>
                  <a:schemeClr val="bg1"/>
                </a:solidFill>
              </a:rPr>
              <a:t>Secure </a:t>
            </a:r>
            <a:r>
              <a:rPr lang="en-US" sz="1600" dirty="0">
                <a:solidFill>
                  <a:schemeClr val="bg1"/>
                </a:solidFill>
              </a:rPr>
              <a:t>placement at nutritional </a:t>
            </a:r>
            <a:r>
              <a:rPr lang="en-US" sz="1600" dirty="0" smtClean="0">
                <a:solidFill>
                  <a:schemeClr val="bg1"/>
                </a:solidFill>
              </a:rPr>
              <a:t>focused </a:t>
            </a:r>
            <a:r>
              <a:rPr lang="en-US" sz="1600" dirty="0">
                <a:solidFill>
                  <a:schemeClr val="bg1"/>
                </a:solidFill>
              </a:rPr>
              <a:t>events like </a:t>
            </a:r>
            <a:r>
              <a:rPr lang="en-US" sz="1600" dirty="0" smtClean="0">
                <a:solidFill>
                  <a:schemeClr val="bg1"/>
                </a:solidFill>
              </a:rPr>
              <a:t>FNCE to reach health editors and RDs; Focus </a:t>
            </a:r>
            <a:r>
              <a:rPr lang="en-US" sz="1600" dirty="0">
                <a:solidFill>
                  <a:schemeClr val="bg1"/>
                </a:solidFill>
              </a:rPr>
              <a:t>on National Seafood Month as a major news </a:t>
            </a:r>
            <a:r>
              <a:rPr lang="en-US" sz="1600" dirty="0" smtClean="0">
                <a:solidFill>
                  <a:schemeClr val="bg1"/>
                </a:solidFill>
              </a:rPr>
              <a:t>peg </a:t>
            </a:r>
            <a:r>
              <a:rPr lang="en-US" sz="1600" dirty="0">
                <a:solidFill>
                  <a:schemeClr val="bg1"/>
                </a:solidFill>
              </a:rPr>
              <a:t>for events this </a:t>
            </a:r>
            <a:r>
              <a:rPr lang="en-US" sz="1600" dirty="0" smtClean="0">
                <a:solidFill>
                  <a:schemeClr val="bg1"/>
                </a:solidFill>
              </a:rPr>
              <a:t>fall</a:t>
            </a:r>
            <a:r>
              <a:rPr lang="en-US" sz="1600" dirty="0">
                <a:solidFill>
                  <a:schemeClr val="bg1"/>
                </a:solidFill>
              </a:rPr>
              <a:t> </a:t>
            </a:r>
            <a:r>
              <a:rPr lang="en-US" sz="1600" dirty="0" smtClean="0">
                <a:solidFill>
                  <a:schemeClr val="bg1"/>
                </a:solidFill>
              </a:rPr>
              <a:t>focused on nutrition. </a:t>
            </a:r>
          </a:p>
          <a:p>
            <a:pPr marL="0" indent="0">
              <a:buNone/>
            </a:pPr>
            <a:endParaRPr lang="en-US" sz="1600" b="1" dirty="0">
              <a:solidFill>
                <a:schemeClr val="bg1"/>
              </a:solidFill>
            </a:endParaRPr>
          </a:p>
          <a:p>
            <a:pPr marL="0" indent="0">
              <a:buNone/>
            </a:pPr>
            <a:r>
              <a:rPr lang="en-US" sz="1600" b="1" dirty="0" smtClean="0">
                <a:solidFill>
                  <a:schemeClr val="bg1"/>
                </a:solidFill>
              </a:rPr>
              <a:t>SPEAKERS BUREAU:</a:t>
            </a:r>
            <a:r>
              <a:rPr lang="en-US" sz="1600" dirty="0">
                <a:solidFill>
                  <a:schemeClr val="bg1"/>
                </a:solidFill>
              </a:rPr>
              <a:t> </a:t>
            </a:r>
            <a:r>
              <a:rPr lang="en-US" sz="1600" dirty="0" smtClean="0">
                <a:solidFill>
                  <a:schemeClr val="bg1"/>
                </a:solidFill>
              </a:rPr>
              <a:t>Develop </a:t>
            </a:r>
            <a:r>
              <a:rPr lang="en-US" sz="1600" dirty="0">
                <a:solidFill>
                  <a:schemeClr val="bg1"/>
                </a:solidFill>
              </a:rPr>
              <a:t>a </a:t>
            </a:r>
            <a:r>
              <a:rPr lang="en-US" sz="1600" dirty="0" smtClean="0">
                <a:solidFill>
                  <a:schemeClr val="bg1"/>
                </a:solidFill>
              </a:rPr>
              <a:t>speakers </a:t>
            </a:r>
            <a:r>
              <a:rPr lang="en-US" sz="1600" dirty="0">
                <a:solidFill>
                  <a:schemeClr val="bg1"/>
                </a:solidFill>
              </a:rPr>
              <a:t>bureau </a:t>
            </a:r>
            <a:r>
              <a:rPr lang="en-US" sz="1600" dirty="0" smtClean="0">
                <a:solidFill>
                  <a:schemeClr val="bg1"/>
                </a:solidFill>
              </a:rPr>
              <a:t>program featuring nutrition, sustainability, culinary experts as </a:t>
            </a:r>
            <a:r>
              <a:rPr lang="en-US" sz="1600" dirty="0">
                <a:solidFill>
                  <a:schemeClr val="bg1"/>
                </a:solidFill>
              </a:rPr>
              <a:t>the voice of </a:t>
            </a:r>
            <a:r>
              <a:rPr lang="en-US" sz="1600" dirty="0" smtClean="0">
                <a:solidFill>
                  <a:schemeClr val="bg1"/>
                </a:solidFill>
              </a:rPr>
              <a:t>seafood </a:t>
            </a:r>
            <a:r>
              <a:rPr lang="en-US" sz="1600" dirty="0">
                <a:solidFill>
                  <a:schemeClr val="bg1"/>
                </a:solidFill>
              </a:rPr>
              <a:t>nationwide.</a:t>
            </a:r>
          </a:p>
          <a:p>
            <a:r>
              <a:rPr lang="en-US" sz="1600" dirty="0" smtClean="0">
                <a:solidFill>
                  <a:schemeClr val="bg1"/>
                </a:solidFill>
              </a:rPr>
              <a:t>Work </a:t>
            </a:r>
            <a:r>
              <a:rPr lang="en-US" sz="1600" dirty="0">
                <a:solidFill>
                  <a:schemeClr val="bg1"/>
                </a:solidFill>
              </a:rPr>
              <a:t>with existing RDs and new RDs to tell the Seafood Nutrition story and pitch health focused media; </a:t>
            </a:r>
            <a:r>
              <a:rPr lang="en-US" sz="1600" dirty="0" smtClean="0">
                <a:solidFill>
                  <a:schemeClr val="bg1"/>
                </a:solidFill>
              </a:rPr>
              <a:t>Continue </a:t>
            </a:r>
            <a:r>
              <a:rPr lang="en-US" sz="1600" dirty="0">
                <a:solidFill>
                  <a:schemeClr val="bg1"/>
                </a:solidFill>
              </a:rPr>
              <a:t>to work with athletes like Ryan and Sara </a:t>
            </a:r>
            <a:r>
              <a:rPr lang="en-US" sz="1600" dirty="0" smtClean="0">
                <a:solidFill>
                  <a:schemeClr val="bg1"/>
                </a:solidFill>
              </a:rPr>
              <a:t>Hall and </a:t>
            </a:r>
            <a:r>
              <a:rPr lang="en-US" sz="1600" dirty="0" err="1" smtClean="0">
                <a:solidFill>
                  <a:schemeClr val="bg1"/>
                </a:solidFill>
              </a:rPr>
              <a:t>Kikkan</a:t>
            </a:r>
            <a:r>
              <a:rPr lang="en-US" sz="1600" dirty="0" smtClean="0">
                <a:solidFill>
                  <a:schemeClr val="bg1"/>
                </a:solidFill>
              </a:rPr>
              <a:t> Randall to tell the nutrition/training </a:t>
            </a:r>
            <a:r>
              <a:rPr lang="en-US" sz="1600" dirty="0">
                <a:solidFill>
                  <a:schemeClr val="bg1"/>
                </a:solidFill>
              </a:rPr>
              <a:t>story.</a:t>
            </a:r>
          </a:p>
          <a:p>
            <a:r>
              <a:rPr lang="en-US" sz="1600" dirty="0" smtClean="0">
                <a:solidFill>
                  <a:srgbClr val="FFFFFF"/>
                </a:solidFill>
              </a:rPr>
              <a:t>Create </a:t>
            </a:r>
            <a:r>
              <a:rPr lang="en-US" sz="1600" dirty="0">
                <a:solidFill>
                  <a:srgbClr val="FFFFFF"/>
                </a:solidFill>
              </a:rPr>
              <a:t>sustainable panel discussion at Martha Stewart American Made event in NYC in November to include ASMI </a:t>
            </a:r>
            <a:r>
              <a:rPr lang="en-US" sz="1600" dirty="0" smtClean="0">
                <a:solidFill>
                  <a:srgbClr val="FFFFFF"/>
                </a:solidFill>
              </a:rPr>
              <a:t>representatives</a:t>
            </a:r>
            <a:r>
              <a:rPr lang="en-US" sz="1600" dirty="0">
                <a:solidFill>
                  <a:srgbClr val="FFFFFF"/>
                </a:solidFill>
              </a:rPr>
              <a:t>.</a:t>
            </a:r>
          </a:p>
          <a:p>
            <a:pPr marL="0" indent="0">
              <a:spcAft>
                <a:spcPts val="700"/>
              </a:spcAft>
              <a:buNone/>
            </a:pPr>
            <a:endParaRPr lang="en-US" sz="1600" dirty="0"/>
          </a:p>
        </p:txBody>
      </p:sp>
      <p:sp>
        <p:nvSpPr>
          <p:cNvPr id="3" name="Slide Number Placeholder 2"/>
          <p:cNvSpPr>
            <a:spLocks noGrp="1"/>
          </p:cNvSpPr>
          <p:nvPr>
            <p:ph type="sldNum" sz="quarter" idx="12"/>
          </p:nvPr>
        </p:nvSpPr>
        <p:spPr/>
        <p:txBody>
          <a:bodyPr/>
          <a:lstStyle/>
          <a:p>
            <a:fld id="{2C1F6A56-C1C3-174E-AC7D-888E9B0BC0DF}" type="slidenum">
              <a:rPr lang="en-US" smtClean="0"/>
              <a:t>20</a:t>
            </a:fld>
            <a:endParaRPr lang="en-US" dirty="0"/>
          </a:p>
        </p:txBody>
      </p:sp>
    </p:spTree>
    <p:extLst>
      <p:ext uri="{BB962C8B-B14F-4D97-AF65-F5344CB8AC3E}">
        <p14:creationId xmlns:p14="http://schemas.microsoft.com/office/powerpoint/2010/main" val="378387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369" y="-15429"/>
            <a:ext cx="12327431" cy="6990660"/>
            <a:chOff x="-53369" y="-15429"/>
            <a:chExt cx="9250739" cy="6890142"/>
          </a:xfrm>
        </p:grpSpPr>
        <p:pic>
          <p:nvPicPr>
            <p:cNvPr id="8" name="Picture 7" descr="Screen Shot 2014-09-06 at 1.30.28 PM.png"/>
            <p:cNvPicPr>
              <a:picLocks noChangeAspect="1"/>
            </p:cNvPicPr>
            <p:nvPr/>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674" r="5794"/>
            <a:stretch/>
          </p:blipFill>
          <p:spPr>
            <a:xfrm>
              <a:off x="0" y="-15429"/>
              <a:ext cx="9144000" cy="6888858"/>
            </a:xfrm>
            <a:prstGeom prst="rect">
              <a:avLst/>
            </a:prstGeom>
          </p:spPr>
        </p:pic>
        <p:sp>
          <p:nvSpPr>
            <p:cNvPr id="9" name="Rectangle 8"/>
            <p:cNvSpPr/>
            <p:nvPr/>
          </p:nvSpPr>
          <p:spPr>
            <a:xfrm>
              <a:off x="-53369" y="0"/>
              <a:ext cx="9250739" cy="6874713"/>
            </a:xfrm>
            <a:prstGeom prst="rect">
              <a:avLst/>
            </a:prstGeom>
            <a:gradFill flip="none" rotWithShape="1">
              <a:gsLst>
                <a:gs pos="0">
                  <a:srgbClr val="174967">
                    <a:alpha val="89000"/>
                  </a:srgbClr>
                </a:gs>
                <a:gs pos="100000">
                  <a:srgbClr val="174967">
                    <a:alpha val="89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z="3600" dirty="0" smtClean="0">
                <a:solidFill>
                  <a:schemeClr val="bg1"/>
                </a:solidFill>
              </a:rPr>
              <a:t>Program Recommendations: Tactics</a:t>
            </a:r>
            <a:endParaRPr lang="en-US" sz="3600" dirty="0">
              <a:solidFill>
                <a:schemeClr val="bg1"/>
              </a:solidFill>
            </a:endParaRPr>
          </a:p>
        </p:txBody>
      </p:sp>
      <p:sp>
        <p:nvSpPr>
          <p:cNvPr id="5" name="Content Placeholder 4"/>
          <p:cNvSpPr>
            <a:spLocks noGrp="1"/>
          </p:cNvSpPr>
          <p:nvPr>
            <p:ph idx="1"/>
          </p:nvPr>
        </p:nvSpPr>
        <p:spPr>
          <a:xfrm>
            <a:off x="609600" y="1153175"/>
            <a:ext cx="10972800" cy="5325837"/>
          </a:xfrm>
        </p:spPr>
        <p:txBody>
          <a:bodyPr>
            <a:normAutofit/>
          </a:bodyPr>
          <a:lstStyle/>
          <a:p>
            <a:pPr marL="0" indent="0">
              <a:lnSpc>
                <a:spcPct val="128000"/>
              </a:lnSpc>
              <a:buNone/>
            </a:pPr>
            <a:r>
              <a:rPr lang="en-US" sz="1600" b="1" dirty="0" smtClean="0">
                <a:solidFill>
                  <a:schemeClr val="bg1"/>
                </a:solidFill>
              </a:rPr>
              <a:t>INFLUENCERS AND CHEF RELATIONSHIPS:</a:t>
            </a:r>
          </a:p>
          <a:p>
            <a:r>
              <a:rPr lang="en-US" sz="1600" dirty="0" smtClean="0">
                <a:solidFill>
                  <a:schemeClr val="bg1"/>
                </a:solidFill>
              </a:rPr>
              <a:t>Engage with chefs and </a:t>
            </a:r>
            <a:r>
              <a:rPr lang="en-US" sz="1600" dirty="0">
                <a:solidFill>
                  <a:schemeClr val="bg1"/>
                </a:solidFill>
              </a:rPr>
              <a:t>influencers </a:t>
            </a:r>
            <a:r>
              <a:rPr lang="en-US" sz="1600" dirty="0" smtClean="0">
                <a:solidFill>
                  <a:schemeClr val="bg1"/>
                </a:solidFill>
              </a:rPr>
              <a:t>who appeal </a:t>
            </a:r>
            <a:r>
              <a:rPr lang="en-US" sz="1600" dirty="0">
                <a:solidFill>
                  <a:schemeClr val="bg1"/>
                </a:solidFill>
              </a:rPr>
              <a:t>to </a:t>
            </a:r>
            <a:r>
              <a:rPr lang="en-US" sz="1600" dirty="0" smtClean="0">
                <a:solidFill>
                  <a:schemeClr val="bg1"/>
                </a:solidFill>
              </a:rPr>
              <a:t>media, millennials </a:t>
            </a:r>
            <a:r>
              <a:rPr lang="en-US" sz="1600" dirty="0">
                <a:solidFill>
                  <a:schemeClr val="bg1"/>
                </a:solidFill>
              </a:rPr>
              <a:t>and </a:t>
            </a:r>
            <a:r>
              <a:rPr lang="en-US" sz="1600" dirty="0" smtClean="0">
                <a:solidFill>
                  <a:schemeClr val="bg1"/>
                </a:solidFill>
              </a:rPr>
              <a:t>boomers to raise awareness for Alaska seafood.</a:t>
            </a:r>
            <a:endParaRPr lang="en-US" sz="1600" dirty="0">
              <a:solidFill>
                <a:schemeClr val="bg1"/>
              </a:solidFill>
            </a:endParaRPr>
          </a:p>
          <a:p>
            <a:pPr marL="0" indent="0">
              <a:buNone/>
            </a:pPr>
            <a:endParaRPr lang="en-US" sz="1600" dirty="0">
              <a:solidFill>
                <a:schemeClr val="bg1"/>
              </a:solidFill>
            </a:endParaRPr>
          </a:p>
          <a:p>
            <a:pPr marL="0" indent="0">
              <a:buNone/>
            </a:pPr>
            <a:r>
              <a:rPr lang="en-US" sz="1600" b="1" dirty="0" smtClean="0">
                <a:solidFill>
                  <a:schemeClr val="bg1"/>
                </a:solidFill>
              </a:rPr>
              <a:t>THE ALASKA STORY – Events, Media Relations and Story Telling:</a:t>
            </a:r>
          </a:p>
          <a:p>
            <a:r>
              <a:rPr lang="en-US" sz="1600" dirty="0" smtClean="0">
                <a:solidFill>
                  <a:schemeClr val="bg1"/>
                </a:solidFill>
              </a:rPr>
              <a:t>Collaborate </a:t>
            </a:r>
            <a:r>
              <a:rPr lang="en-US" sz="1600" dirty="0">
                <a:solidFill>
                  <a:schemeClr val="bg1"/>
                </a:solidFill>
              </a:rPr>
              <a:t>with in-state team to execute Summer ‘15 trips and book </a:t>
            </a:r>
            <a:r>
              <a:rPr lang="en-US" sz="1600" dirty="0" smtClean="0">
                <a:solidFill>
                  <a:schemeClr val="bg1"/>
                </a:solidFill>
              </a:rPr>
              <a:t>Summer </a:t>
            </a:r>
            <a:r>
              <a:rPr lang="en-US" sz="1600" dirty="0">
                <a:solidFill>
                  <a:schemeClr val="bg1"/>
                </a:solidFill>
              </a:rPr>
              <a:t>‘16 FAM </a:t>
            </a:r>
            <a:r>
              <a:rPr lang="en-US" sz="1600" dirty="0" smtClean="0">
                <a:solidFill>
                  <a:schemeClr val="bg1"/>
                </a:solidFill>
              </a:rPr>
              <a:t>trips to educate more chefs, media and influencers about Alaska seafood. </a:t>
            </a:r>
            <a:r>
              <a:rPr lang="en-US" sz="1200" i="1" dirty="0" smtClean="0">
                <a:solidFill>
                  <a:schemeClr val="bg1"/>
                </a:solidFill>
              </a:rPr>
              <a:t>*travel for media and chefs not included in budget</a:t>
            </a:r>
            <a:endParaRPr lang="en-US" sz="1200" i="1" dirty="0">
              <a:solidFill>
                <a:schemeClr val="bg1"/>
              </a:solidFill>
            </a:endParaRPr>
          </a:p>
          <a:p>
            <a:r>
              <a:rPr lang="en-US" sz="1600" dirty="0">
                <a:solidFill>
                  <a:schemeClr val="bg1"/>
                </a:solidFill>
              </a:rPr>
              <a:t>Coordinate with Alaska tourism groups for </a:t>
            </a:r>
            <a:r>
              <a:rPr lang="en-US" sz="1600" dirty="0" smtClean="0">
                <a:solidFill>
                  <a:schemeClr val="bg1"/>
                </a:solidFill>
              </a:rPr>
              <a:t>larger seafood focus at events </a:t>
            </a:r>
            <a:r>
              <a:rPr lang="en-US" sz="1600" dirty="0">
                <a:solidFill>
                  <a:schemeClr val="bg1"/>
                </a:solidFill>
              </a:rPr>
              <a:t>in New York and </a:t>
            </a:r>
            <a:r>
              <a:rPr lang="en-US" sz="1600" dirty="0" smtClean="0">
                <a:solidFill>
                  <a:schemeClr val="bg1"/>
                </a:solidFill>
              </a:rPr>
              <a:t>California.</a:t>
            </a:r>
            <a:endParaRPr lang="en-US" sz="1600" dirty="0">
              <a:solidFill>
                <a:schemeClr val="bg1"/>
              </a:solidFill>
            </a:endParaRPr>
          </a:p>
          <a:p>
            <a:r>
              <a:rPr lang="en-US" sz="1600" dirty="0">
                <a:solidFill>
                  <a:schemeClr val="bg1"/>
                </a:solidFill>
              </a:rPr>
              <a:t>E</a:t>
            </a:r>
            <a:r>
              <a:rPr lang="en-US" sz="1600" dirty="0" smtClean="0">
                <a:solidFill>
                  <a:schemeClr val="bg1"/>
                </a:solidFill>
              </a:rPr>
              <a:t>mphasize </a:t>
            </a:r>
            <a:r>
              <a:rPr lang="en-US" sz="1600" dirty="0">
                <a:solidFill>
                  <a:schemeClr val="bg1"/>
                </a:solidFill>
              </a:rPr>
              <a:t>“what local means to Alaska” through interviews with </a:t>
            </a:r>
            <a:r>
              <a:rPr lang="en-US" sz="1600" dirty="0" smtClean="0">
                <a:solidFill>
                  <a:schemeClr val="bg1"/>
                </a:solidFill>
              </a:rPr>
              <a:t>fishermen </a:t>
            </a:r>
            <a:r>
              <a:rPr lang="en-US" sz="1600" dirty="0">
                <a:solidFill>
                  <a:schemeClr val="bg1"/>
                </a:solidFill>
              </a:rPr>
              <a:t>and </a:t>
            </a:r>
            <a:r>
              <a:rPr lang="en-US" sz="1600" dirty="0" smtClean="0">
                <a:solidFill>
                  <a:schemeClr val="bg1"/>
                </a:solidFill>
              </a:rPr>
              <a:t>fishing </a:t>
            </a:r>
            <a:r>
              <a:rPr lang="en-US" sz="1600" dirty="0">
                <a:solidFill>
                  <a:schemeClr val="bg1"/>
                </a:solidFill>
              </a:rPr>
              <a:t>families. </a:t>
            </a:r>
          </a:p>
          <a:p>
            <a:r>
              <a:rPr lang="en-US" sz="1600" dirty="0" smtClean="0">
                <a:solidFill>
                  <a:schemeClr val="bg1"/>
                </a:solidFill>
              </a:rPr>
              <a:t>Share the </a:t>
            </a:r>
            <a:r>
              <a:rPr lang="en-US" sz="1600" dirty="0">
                <a:solidFill>
                  <a:schemeClr val="bg1"/>
                </a:solidFill>
              </a:rPr>
              <a:t>fishing business story </a:t>
            </a:r>
            <a:r>
              <a:rPr lang="en-US" sz="1600" dirty="0" smtClean="0">
                <a:solidFill>
                  <a:schemeClr val="bg1"/>
                </a:solidFill>
              </a:rPr>
              <a:t>through </a:t>
            </a:r>
            <a:r>
              <a:rPr lang="en-US" sz="1600" dirty="0">
                <a:solidFill>
                  <a:schemeClr val="bg1"/>
                </a:solidFill>
              </a:rPr>
              <a:t>infographics </a:t>
            </a:r>
            <a:r>
              <a:rPr lang="en-US" sz="1600" dirty="0" smtClean="0">
                <a:solidFill>
                  <a:schemeClr val="bg1"/>
                </a:solidFill>
              </a:rPr>
              <a:t>that show impact </a:t>
            </a:r>
            <a:r>
              <a:rPr lang="en-US" sz="1600" dirty="0">
                <a:solidFill>
                  <a:schemeClr val="bg1"/>
                </a:solidFill>
              </a:rPr>
              <a:t>of Alaska on the rest of US businesses.</a:t>
            </a:r>
          </a:p>
          <a:p>
            <a:pPr marL="0" indent="0">
              <a:lnSpc>
                <a:spcPct val="128000"/>
              </a:lnSpc>
              <a:buNone/>
            </a:pPr>
            <a:endParaRPr lang="en-US" sz="2900" b="1" dirty="0" smtClean="0">
              <a:solidFill>
                <a:schemeClr val="bg1"/>
              </a:solidFill>
            </a:endParaRPr>
          </a:p>
        </p:txBody>
      </p:sp>
      <p:sp>
        <p:nvSpPr>
          <p:cNvPr id="3" name="Slide Number Placeholder 2"/>
          <p:cNvSpPr>
            <a:spLocks noGrp="1"/>
          </p:cNvSpPr>
          <p:nvPr>
            <p:ph type="sldNum" sz="quarter" idx="12"/>
          </p:nvPr>
        </p:nvSpPr>
        <p:spPr/>
        <p:txBody>
          <a:bodyPr/>
          <a:lstStyle/>
          <a:p>
            <a:fld id="{2C1F6A56-C1C3-174E-AC7D-888E9B0BC0DF}" type="slidenum">
              <a:rPr lang="en-US" smtClean="0"/>
              <a:t>21</a:t>
            </a:fld>
            <a:endParaRPr lang="en-US" dirty="0"/>
          </a:p>
        </p:txBody>
      </p:sp>
    </p:spTree>
    <p:extLst>
      <p:ext uri="{BB962C8B-B14F-4D97-AF65-F5344CB8AC3E}">
        <p14:creationId xmlns:p14="http://schemas.microsoft.com/office/powerpoint/2010/main" val="359389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3369" y="-15429"/>
            <a:ext cx="12327431" cy="6990660"/>
            <a:chOff x="-53369" y="-15429"/>
            <a:chExt cx="9250739" cy="6890142"/>
          </a:xfrm>
        </p:grpSpPr>
        <p:pic>
          <p:nvPicPr>
            <p:cNvPr id="8" name="Picture 7" descr="Screen Shot 2014-09-06 at 1.30.28 PM.png"/>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674" r="5794"/>
            <a:stretch/>
          </p:blipFill>
          <p:spPr>
            <a:xfrm>
              <a:off x="0" y="-15429"/>
              <a:ext cx="9144000" cy="6888858"/>
            </a:xfrm>
            <a:prstGeom prst="rect">
              <a:avLst/>
            </a:prstGeom>
          </p:spPr>
        </p:pic>
        <p:sp>
          <p:nvSpPr>
            <p:cNvPr id="9" name="Rectangle 8"/>
            <p:cNvSpPr/>
            <p:nvPr/>
          </p:nvSpPr>
          <p:spPr>
            <a:xfrm>
              <a:off x="-53369" y="0"/>
              <a:ext cx="9250739" cy="6874713"/>
            </a:xfrm>
            <a:prstGeom prst="rect">
              <a:avLst/>
            </a:prstGeom>
            <a:gradFill flip="none" rotWithShape="1">
              <a:gsLst>
                <a:gs pos="0">
                  <a:srgbClr val="174967">
                    <a:alpha val="89000"/>
                  </a:srgbClr>
                </a:gs>
                <a:gs pos="100000">
                  <a:srgbClr val="174967">
                    <a:alpha val="89000"/>
                  </a:srgb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z="3600" dirty="0">
                <a:solidFill>
                  <a:schemeClr val="bg1"/>
                </a:solidFill>
              </a:rPr>
              <a:t>Program Recommendations: </a:t>
            </a:r>
            <a:r>
              <a:rPr lang="en-US" sz="3600" dirty="0" smtClean="0">
                <a:solidFill>
                  <a:schemeClr val="bg1"/>
                </a:solidFill>
              </a:rPr>
              <a:t>Tactics</a:t>
            </a:r>
            <a:endParaRPr lang="en-US" sz="3600" dirty="0">
              <a:solidFill>
                <a:schemeClr val="bg1"/>
              </a:solidFill>
            </a:endParaRPr>
          </a:p>
        </p:txBody>
      </p:sp>
      <p:sp>
        <p:nvSpPr>
          <p:cNvPr id="5" name="Content Placeholder 4"/>
          <p:cNvSpPr>
            <a:spLocks noGrp="1"/>
          </p:cNvSpPr>
          <p:nvPr>
            <p:ph idx="1"/>
          </p:nvPr>
        </p:nvSpPr>
        <p:spPr>
          <a:xfrm>
            <a:off x="609600" y="1143412"/>
            <a:ext cx="10972800" cy="5212939"/>
          </a:xfrm>
        </p:spPr>
        <p:txBody>
          <a:bodyPr>
            <a:normAutofit/>
          </a:bodyPr>
          <a:lstStyle/>
          <a:p>
            <a:pPr marL="0" indent="0">
              <a:buNone/>
            </a:pPr>
            <a:endParaRPr lang="en-US" sz="2800" dirty="0">
              <a:solidFill>
                <a:srgbClr val="FFFFFF"/>
              </a:solidFill>
              <a:effectLst>
                <a:outerShdw blurRad="50800" dist="38100" dir="2700000" algn="tl" rotWithShape="0">
                  <a:srgbClr val="000000">
                    <a:alpha val="43000"/>
                  </a:srgbClr>
                </a:outerShdw>
              </a:effectLst>
            </a:endParaRPr>
          </a:p>
          <a:p>
            <a:pPr marL="0" indent="0">
              <a:buNone/>
            </a:pPr>
            <a:endParaRPr lang="en-US" sz="2500" b="1" dirty="0" smtClean="0">
              <a:solidFill>
                <a:schemeClr val="bg1"/>
              </a:solidFill>
            </a:endParaRPr>
          </a:p>
          <a:p>
            <a:endParaRPr lang="en-US" sz="2500" b="1" dirty="0" smtClean="0">
              <a:solidFill>
                <a:schemeClr val="bg1"/>
              </a:solidFill>
            </a:endParaRPr>
          </a:p>
          <a:p>
            <a:endParaRPr lang="en-US" sz="2000" dirty="0"/>
          </a:p>
        </p:txBody>
      </p:sp>
      <p:sp>
        <p:nvSpPr>
          <p:cNvPr id="3" name="Slide Number Placeholder 2"/>
          <p:cNvSpPr>
            <a:spLocks noGrp="1"/>
          </p:cNvSpPr>
          <p:nvPr>
            <p:ph type="sldNum" sz="quarter" idx="12"/>
          </p:nvPr>
        </p:nvSpPr>
        <p:spPr/>
        <p:txBody>
          <a:bodyPr/>
          <a:lstStyle/>
          <a:p>
            <a:fld id="{2C1F6A56-C1C3-174E-AC7D-888E9B0BC0DF}" type="slidenum">
              <a:rPr lang="en-US" smtClean="0"/>
              <a:t>22</a:t>
            </a:fld>
            <a:endParaRPr lang="en-US" dirty="0"/>
          </a:p>
        </p:txBody>
      </p:sp>
      <p:sp>
        <p:nvSpPr>
          <p:cNvPr id="11" name="Content Placeholder 4"/>
          <p:cNvSpPr txBox="1">
            <a:spLocks/>
          </p:cNvSpPr>
          <p:nvPr/>
        </p:nvSpPr>
        <p:spPr>
          <a:xfrm>
            <a:off x="762000" y="1295812"/>
            <a:ext cx="10972800" cy="5562188"/>
          </a:xfrm>
          <a:prstGeom prst="rect">
            <a:avLst/>
          </a:prstGeom>
        </p:spPr>
        <p:txBody>
          <a:bodyPr vert="horz" lIns="91440" tIns="45720" rIns="91440" bIns="45720" rtlCol="0">
            <a:normAutofit fontScale="77500" lnSpcReduction="20000"/>
          </a:bodyPr>
          <a:lstStyle>
            <a:lvl1pPr marL="173038" indent="-173038" algn="l" defTabSz="457200" rtl="0" eaLnBrk="1" latinLnBrk="0" hangingPunct="1">
              <a:lnSpc>
                <a:spcPct val="108000"/>
              </a:lnSpc>
              <a:spcBef>
                <a:spcPts val="0"/>
              </a:spcBef>
              <a:spcAft>
                <a:spcPts val="800"/>
              </a:spcAft>
              <a:buFont typeface="Arial"/>
              <a:buChar char="•"/>
              <a:defRPr sz="1400" kern="1200">
                <a:solidFill>
                  <a:schemeClr val="tx1">
                    <a:lumMod val="65000"/>
                    <a:lumOff val="35000"/>
                  </a:schemeClr>
                </a:solidFill>
                <a:latin typeface="Century Gothic" panose="020B0502020202020204" pitchFamily="34" charset="0"/>
                <a:ea typeface="+mn-ea"/>
                <a:cs typeface="+mn-cs"/>
              </a:defRPr>
            </a:lvl1pPr>
            <a:lvl2pPr marL="628650" indent="-173038" algn="l" defTabSz="457200" rtl="0" eaLnBrk="1" latinLnBrk="0" hangingPunct="1">
              <a:lnSpc>
                <a:spcPct val="108000"/>
              </a:lnSpc>
              <a:spcBef>
                <a:spcPts val="0"/>
              </a:spcBef>
              <a:spcAft>
                <a:spcPts val="800"/>
              </a:spcAft>
              <a:buFont typeface="Arial"/>
              <a:buChar char="•"/>
              <a:defRPr sz="1400" kern="1200">
                <a:solidFill>
                  <a:schemeClr val="tx1">
                    <a:lumMod val="65000"/>
                    <a:lumOff val="35000"/>
                  </a:schemeClr>
                </a:solidFill>
                <a:latin typeface="Century Gothic" panose="020B0502020202020204" pitchFamily="34" charset="0"/>
                <a:ea typeface="+mn-ea"/>
                <a:cs typeface="+mn-cs"/>
              </a:defRPr>
            </a:lvl2pPr>
            <a:lvl3pPr marL="1084263" indent="-171450" algn="l" defTabSz="457200" rtl="0" eaLnBrk="1" latinLnBrk="0" hangingPunct="1">
              <a:lnSpc>
                <a:spcPct val="108000"/>
              </a:lnSpc>
              <a:spcBef>
                <a:spcPts val="0"/>
              </a:spcBef>
              <a:spcAft>
                <a:spcPts val="800"/>
              </a:spcAft>
              <a:buFont typeface="Arial"/>
              <a:buChar char="•"/>
              <a:defRPr sz="1400" kern="1200">
                <a:solidFill>
                  <a:schemeClr val="tx1">
                    <a:lumMod val="65000"/>
                    <a:lumOff val="35000"/>
                  </a:schemeClr>
                </a:solidFill>
                <a:latin typeface="Century Gothic" panose="020B0502020202020204" pitchFamily="34" charset="0"/>
                <a:ea typeface="+mn-ea"/>
                <a:cs typeface="+mn-cs"/>
              </a:defRPr>
            </a:lvl3pPr>
            <a:lvl4pPr marL="1541463" indent="-173038" algn="l" defTabSz="457200" rtl="0" eaLnBrk="1" latinLnBrk="0" hangingPunct="1">
              <a:lnSpc>
                <a:spcPct val="108000"/>
              </a:lnSpc>
              <a:spcBef>
                <a:spcPts val="0"/>
              </a:spcBef>
              <a:spcAft>
                <a:spcPts val="800"/>
              </a:spcAft>
              <a:buFont typeface="Arial"/>
              <a:buChar char="•"/>
              <a:defRPr sz="1400" kern="1200">
                <a:solidFill>
                  <a:schemeClr val="tx1">
                    <a:lumMod val="65000"/>
                    <a:lumOff val="35000"/>
                  </a:schemeClr>
                </a:solidFill>
                <a:latin typeface="Century Gothic" panose="020B0502020202020204" pitchFamily="34" charset="0"/>
                <a:ea typeface="+mn-ea"/>
                <a:cs typeface="+mn-cs"/>
              </a:defRPr>
            </a:lvl4pPr>
            <a:lvl5pPr marL="1997075" indent="-171450" algn="l" defTabSz="457200" rtl="0" eaLnBrk="1" latinLnBrk="0" hangingPunct="1">
              <a:lnSpc>
                <a:spcPct val="108000"/>
              </a:lnSpc>
              <a:spcBef>
                <a:spcPts val="0"/>
              </a:spcBef>
              <a:spcAft>
                <a:spcPts val="800"/>
              </a:spcAft>
              <a:buFont typeface="Arial"/>
              <a:buChar char="•"/>
              <a:defRPr sz="1400" kern="1200">
                <a:solidFill>
                  <a:schemeClr val="tx1">
                    <a:lumMod val="65000"/>
                    <a:lumOff val="35000"/>
                  </a:schemeClr>
                </a:solidFill>
                <a:latin typeface="Century Gothic" panose="020B0502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100" b="1" dirty="0">
                <a:solidFill>
                  <a:srgbClr val="FFFFFF"/>
                </a:solidFill>
                <a:effectLst>
                  <a:outerShdw blurRad="50800" dist="38100" dir="2700000" algn="tl" rotWithShape="0">
                    <a:srgbClr val="000000">
                      <a:alpha val="43000"/>
                    </a:srgbClr>
                  </a:outerShdw>
                </a:effectLst>
              </a:rPr>
              <a:t>ONGOING </a:t>
            </a:r>
            <a:r>
              <a:rPr lang="en-US" sz="2100" b="1" dirty="0" smtClean="0">
                <a:solidFill>
                  <a:srgbClr val="FFFFFF"/>
                </a:solidFill>
                <a:effectLst>
                  <a:outerShdw blurRad="50800" dist="38100" dir="2700000" algn="tl" rotWithShape="0">
                    <a:srgbClr val="000000">
                      <a:alpha val="43000"/>
                    </a:srgbClr>
                  </a:outerShdw>
                </a:effectLst>
              </a:rPr>
              <a:t>DIGITAL AND SOCIAL MEDIA EFFORTS:</a:t>
            </a:r>
          </a:p>
          <a:p>
            <a:pPr marL="0" indent="0">
              <a:buNone/>
            </a:pPr>
            <a:endParaRPr lang="en-US" sz="2100" b="1" dirty="0">
              <a:solidFill>
                <a:schemeClr val="bg1"/>
              </a:solidFill>
            </a:endParaRPr>
          </a:p>
          <a:p>
            <a:pPr marL="0" indent="0">
              <a:buNone/>
            </a:pPr>
            <a:r>
              <a:rPr lang="en-US" sz="2100" b="1" dirty="0">
                <a:solidFill>
                  <a:schemeClr val="bg1"/>
                </a:solidFill>
              </a:rPr>
              <a:t>Strategy-Driven Community Management and Content Creation:</a:t>
            </a:r>
          </a:p>
          <a:p>
            <a:r>
              <a:rPr lang="en-US" sz="2100" dirty="0" smtClean="0">
                <a:solidFill>
                  <a:schemeClr val="bg1"/>
                </a:solidFill>
              </a:rPr>
              <a:t>Develop passionate </a:t>
            </a:r>
            <a:r>
              <a:rPr lang="en-US" sz="2100" dirty="0">
                <a:solidFill>
                  <a:schemeClr val="bg1"/>
                </a:solidFill>
              </a:rPr>
              <a:t>Facebook, Twitter, Instagram </a:t>
            </a:r>
            <a:r>
              <a:rPr lang="en-US" sz="2100" dirty="0" smtClean="0">
                <a:solidFill>
                  <a:schemeClr val="bg1"/>
                </a:solidFill>
              </a:rPr>
              <a:t>communities </a:t>
            </a:r>
            <a:r>
              <a:rPr lang="en-US" sz="2100" dirty="0">
                <a:solidFill>
                  <a:schemeClr val="bg1"/>
                </a:solidFill>
              </a:rPr>
              <a:t>through engaging social </a:t>
            </a:r>
            <a:r>
              <a:rPr lang="en-US" sz="2100" dirty="0" smtClean="0">
                <a:solidFill>
                  <a:schemeClr val="bg1"/>
                </a:solidFill>
              </a:rPr>
              <a:t>content.</a:t>
            </a:r>
          </a:p>
          <a:p>
            <a:pPr marL="0" indent="0">
              <a:buNone/>
            </a:pPr>
            <a:endParaRPr lang="en-US" sz="2100" dirty="0" smtClean="0">
              <a:solidFill>
                <a:schemeClr val="bg1"/>
              </a:solidFill>
            </a:endParaRPr>
          </a:p>
          <a:p>
            <a:pPr marL="0" indent="0">
              <a:buNone/>
            </a:pPr>
            <a:r>
              <a:rPr lang="en-US" sz="2100" b="1" dirty="0" smtClean="0">
                <a:solidFill>
                  <a:schemeClr val="bg1"/>
                </a:solidFill>
              </a:rPr>
              <a:t>Surprise </a:t>
            </a:r>
            <a:r>
              <a:rPr lang="en-US" sz="2100" b="1" dirty="0">
                <a:solidFill>
                  <a:schemeClr val="bg1"/>
                </a:solidFill>
              </a:rPr>
              <a:t>and Delight:</a:t>
            </a:r>
          </a:p>
          <a:p>
            <a:r>
              <a:rPr lang="en-US" sz="2100" dirty="0" smtClean="0">
                <a:solidFill>
                  <a:schemeClr val="bg1"/>
                </a:solidFill>
              </a:rPr>
              <a:t>Pinpoint social Alaska </a:t>
            </a:r>
            <a:r>
              <a:rPr lang="en-US" sz="2100" dirty="0">
                <a:solidFill>
                  <a:schemeClr val="bg1"/>
                </a:solidFill>
              </a:rPr>
              <a:t>seafood lovers </a:t>
            </a:r>
            <a:r>
              <a:rPr lang="en-US" sz="2100" dirty="0" smtClean="0">
                <a:solidFill>
                  <a:schemeClr val="bg1"/>
                </a:solidFill>
              </a:rPr>
              <a:t>and surprise </a:t>
            </a:r>
            <a:r>
              <a:rPr lang="en-US" sz="2100" dirty="0">
                <a:solidFill>
                  <a:schemeClr val="bg1"/>
                </a:solidFill>
              </a:rPr>
              <a:t>on a weekly basis with Alaska Seafood </a:t>
            </a:r>
            <a:r>
              <a:rPr lang="en-US" sz="2100" dirty="0" smtClean="0">
                <a:solidFill>
                  <a:schemeClr val="bg1"/>
                </a:solidFill>
              </a:rPr>
              <a:t>swag.</a:t>
            </a:r>
          </a:p>
          <a:p>
            <a:pPr marL="0" indent="0">
              <a:buNone/>
            </a:pPr>
            <a:r>
              <a:rPr lang="en-US" sz="2100" dirty="0" smtClean="0">
                <a:solidFill>
                  <a:schemeClr val="bg1"/>
                </a:solidFill>
              </a:rPr>
              <a:t> </a:t>
            </a:r>
          </a:p>
          <a:p>
            <a:pPr marL="0" indent="0">
              <a:buNone/>
            </a:pPr>
            <a:r>
              <a:rPr lang="en-US" sz="2100" b="1" dirty="0">
                <a:solidFill>
                  <a:schemeClr val="bg1"/>
                </a:solidFill>
              </a:rPr>
              <a:t>Blogger/Social Influencer </a:t>
            </a:r>
            <a:r>
              <a:rPr lang="en-US" sz="2100" b="1" dirty="0" smtClean="0">
                <a:solidFill>
                  <a:schemeClr val="bg1"/>
                </a:solidFill>
              </a:rPr>
              <a:t>Program:</a:t>
            </a:r>
            <a:endParaRPr lang="en-US" sz="2100" b="1" dirty="0">
              <a:solidFill>
                <a:schemeClr val="bg1"/>
              </a:solidFill>
            </a:endParaRPr>
          </a:p>
          <a:p>
            <a:r>
              <a:rPr lang="en-US" sz="2100" dirty="0">
                <a:solidFill>
                  <a:schemeClr val="bg1"/>
                </a:solidFill>
              </a:rPr>
              <a:t>Partner with influencers to create content that will also be targeted (paid support) to ASMI’s key audiences.</a:t>
            </a:r>
          </a:p>
          <a:p>
            <a:pPr marL="0" indent="0">
              <a:buNone/>
            </a:pPr>
            <a:endParaRPr lang="en-US" sz="2100" b="1" dirty="0">
              <a:solidFill>
                <a:schemeClr val="bg1"/>
              </a:solidFill>
            </a:endParaRPr>
          </a:p>
          <a:p>
            <a:pPr marL="0" indent="0">
              <a:buNone/>
            </a:pPr>
            <a:r>
              <a:rPr lang="en-US" sz="2100" b="1" dirty="0">
                <a:solidFill>
                  <a:schemeClr val="bg1"/>
                </a:solidFill>
              </a:rPr>
              <a:t>Paid Media</a:t>
            </a:r>
            <a:r>
              <a:rPr lang="en-US" sz="2100" b="1" dirty="0" smtClean="0">
                <a:solidFill>
                  <a:schemeClr val="bg1"/>
                </a:solidFill>
              </a:rPr>
              <a:t>: </a:t>
            </a:r>
            <a:r>
              <a:rPr lang="en-US" sz="2100" i="1" dirty="0" smtClean="0">
                <a:solidFill>
                  <a:schemeClr val="bg1"/>
                </a:solidFill>
              </a:rPr>
              <a:t>*</a:t>
            </a:r>
            <a:r>
              <a:rPr lang="en-US" sz="2100" i="1" dirty="0">
                <a:solidFill>
                  <a:schemeClr val="bg1"/>
                </a:solidFill>
              </a:rPr>
              <a:t>would require additional budget</a:t>
            </a:r>
            <a:endParaRPr lang="en-US" sz="2100" b="1" dirty="0">
              <a:solidFill>
                <a:schemeClr val="bg1"/>
              </a:solidFill>
            </a:endParaRPr>
          </a:p>
          <a:p>
            <a:r>
              <a:rPr lang="en-US" sz="2100" dirty="0">
                <a:solidFill>
                  <a:schemeClr val="bg1"/>
                </a:solidFill>
              </a:rPr>
              <a:t>Boost top-performing content </a:t>
            </a:r>
            <a:r>
              <a:rPr lang="en-US" sz="2100" dirty="0" smtClean="0">
                <a:solidFill>
                  <a:schemeClr val="bg1"/>
                </a:solidFill>
              </a:rPr>
              <a:t>to </a:t>
            </a:r>
            <a:r>
              <a:rPr lang="en-US" sz="2100" dirty="0">
                <a:solidFill>
                  <a:schemeClr val="bg1"/>
                </a:solidFill>
              </a:rPr>
              <a:t>maximize post engagement with the Alaska Seafood social community.</a:t>
            </a:r>
          </a:p>
          <a:p>
            <a:r>
              <a:rPr lang="en-US" sz="2100" dirty="0">
                <a:solidFill>
                  <a:schemeClr val="bg1"/>
                </a:solidFill>
              </a:rPr>
              <a:t>Roll out </a:t>
            </a:r>
            <a:r>
              <a:rPr lang="en-US" sz="2100" dirty="0" smtClean="0">
                <a:solidFill>
                  <a:schemeClr val="bg1"/>
                </a:solidFill>
              </a:rPr>
              <a:t>a paid </a:t>
            </a:r>
            <a:r>
              <a:rPr lang="en-US" sz="2100" dirty="0">
                <a:solidFill>
                  <a:schemeClr val="bg1"/>
                </a:solidFill>
              </a:rPr>
              <a:t>media plan to guarantee social reach, drive </a:t>
            </a:r>
            <a:r>
              <a:rPr lang="en-US" sz="2100" dirty="0" smtClean="0">
                <a:solidFill>
                  <a:schemeClr val="bg1"/>
                </a:solidFill>
              </a:rPr>
              <a:t>fan </a:t>
            </a:r>
            <a:r>
              <a:rPr lang="en-US" sz="2100" dirty="0">
                <a:solidFill>
                  <a:schemeClr val="bg1"/>
                </a:solidFill>
              </a:rPr>
              <a:t>acquisition and drive website traffic. </a:t>
            </a:r>
          </a:p>
          <a:p>
            <a:pPr marL="0" indent="0">
              <a:buFont typeface="Arial"/>
              <a:buNone/>
            </a:pPr>
            <a:endParaRPr lang="en-US" sz="2000" dirty="0" smtClean="0">
              <a:solidFill>
                <a:srgbClr val="FFFFFF"/>
              </a:solidFill>
              <a:effectLst>
                <a:outerShdw blurRad="50800" dist="38100" dir="2700000" algn="tl" rotWithShape="0">
                  <a:srgbClr val="000000">
                    <a:alpha val="43000"/>
                  </a:srgbClr>
                </a:outerShdw>
              </a:effectLst>
            </a:endParaRPr>
          </a:p>
          <a:p>
            <a:pPr marL="0" indent="0">
              <a:buFont typeface="Arial"/>
              <a:buNone/>
            </a:pPr>
            <a:endParaRPr lang="en-US" sz="2800" dirty="0" smtClean="0">
              <a:solidFill>
                <a:srgbClr val="FFFFFF"/>
              </a:solidFill>
              <a:effectLst>
                <a:outerShdw blurRad="50800" dist="38100" dir="2700000" algn="tl" rotWithShape="0">
                  <a:srgbClr val="000000">
                    <a:alpha val="43000"/>
                  </a:srgbClr>
                </a:outerShdw>
              </a:effectLst>
            </a:endParaRPr>
          </a:p>
          <a:p>
            <a:pPr marL="0" indent="0">
              <a:buFont typeface="Arial"/>
              <a:buNone/>
            </a:pPr>
            <a:endParaRPr lang="en-US" sz="2500" b="1" dirty="0" smtClean="0">
              <a:solidFill>
                <a:schemeClr val="bg1"/>
              </a:solidFill>
            </a:endParaRPr>
          </a:p>
          <a:p>
            <a:endParaRPr lang="en-US" sz="2500" b="1" dirty="0" smtClean="0">
              <a:solidFill>
                <a:schemeClr val="bg1"/>
              </a:solidFill>
            </a:endParaRPr>
          </a:p>
          <a:p>
            <a:endParaRPr lang="en-US" sz="2000" dirty="0"/>
          </a:p>
        </p:txBody>
      </p:sp>
    </p:spTree>
    <p:extLst>
      <p:ext uri="{BB962C8B-B14F-4D97-AF65-F5344CB8AC3E}">
        <p14:creationId xmlns:p14="http://schemas.microsoft.com/office/powerpoint/2010/main" val="48762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Estimated Budget</a:t>
            </a:r>
            <a:endParaRPr lang="en-US" sz="3600" dirty="0"/>
          </a:p>
        </p:txBody>
      </p:sp>
      <p:sp>
        <p:nvSpPr>
          <p:cNvPr id="3" name="Content Placeholder 2"/>
          <p:cNvSpPr>
            <a:spLocks noGrp="1"/>
          </p:cNvSpPr>
          <p:nvPr>
            <p:ph idx="1"/>
          </p:nvPr>
        </p:nvSpPr>
        <p:spPr>
          <a:xfrm>
            <a:off x="609600" y="1027093"/>
            <a:ext cx="10972800" cy="4702629"/>
          </a:xfrm>
        </p:spPr>
        <p:txBody>
          <a:bodyPr>
            <a:normAutofit/>
          </a:bodyPr>
          <a:lstStyle/>
          <a:p>
            <a:pPr marL="0" indent="0">
              <a:buNone/>
            </a:pPr>
            <a:r>
              <a:rPr lang="en-US" sz="1600" dirty="0" smtClean="0"/>
              <a:t>Recommend $69,000 monthly retainer/fee to cover consumer and social efforts</a:t>
            </a:r>
          </a:p>
        </p:txBody>
      </p:sp>
      <p:sp>
        <p:nvSpPr>
          <p:cNvPr id="4" name="Slide Number Placeholder 3"/>
          <p:cNvSpPr>
            <a:spLocks noGrp="1"/>
          </p:cNvSpPr>
          <p:nvPr>
            <p:ph type="sldNum" sz="quarter" idx="12"/>
          </p:nvPr>
        </p:nvSpPr>
        <p:spPr/>
        <p:txBody>
          <a:bodyPr/>
          <a:lstStyle/>
          <a:p>
            <a:fld id="{2C1F6A56-C1C3-174E-AC7D-888E9B0BC0DF}" type="slidenum">
              <a:rPr lang="en-US" smtClean="0">
                <a:solidFill>
                  <a:schemeClr val="tx1"/>
                </a:solidFill>
              </a:rPr>
              <a:t>23</a:t>
            </a:fld>
            <a:endParaRPr lang="en-US" dirty="0">
              <a:solidFill>
                <a:schemeClr val="tx1"/>
              </a:solidFill>
            </a:endParaRPr>
          </a:p>
        </p:txBody>
      </p:sp>
      <p:graphicFrame>
        <p:nvGraphicFramePr>
          <p:cNvPr id="6" name="Table 5"/>
          <p:cNvGraphicFramePr>
            <a:graphicFrameLocks noGrp="1"/>
          </p:cNvGraphicFramePr>
          <p:nvPr>
            <p:extLst/>
          </p:nvPr>
        </p:nvGraphicFramePr>
        <p:xfrm>
          <a:off x="1171312" y="1453536"/>
          <a:ext cx="9849376" cy="4521200"/>
        </p:xfrm>
        <a:graphic>
          <a:graphicData uri="http://schemas.openxmlformats.org/drawingml/2006/table">
            <a:tbl>
              <a:tblPr firstRow="1" bandRow="1">
                <a:tableStyleId>{5C22544A-7EE6-4342-B048-85BDC9FD1C3A}</a:tableStyleId>
              </a:tblPr>
              <a:tblGrid>
                <a:gridCol w="2734898"/>
                <a:gridCol w="4984595"/>
                <a:gridCol w="2129883"/>
              </a:tblGrid>
              <a:tr h="370840">
                <a:tc gridSpan="3">
                  <a:txBody>
                    <a:bodyPr/>
                    <a:lstStyle/>
                    <a:p>
                      <a:r>
                        <a:rPr lang="en-US" sz="1400" dirty="0" smtClean="0">
                          <a:solidFill>
                            <a:schemeClr val="tx1">
                              <a:lumMod val="65000"/>
                              <a:lumOff val="35000"/>
                            </a:schemeClr>
                          </a:solidFill>
                          <a:latin typeface="Century Gothic" panose="020B0502020202020204" pitchFamily="34" charset="0"/>
                        </a:rPr>
                        <a:t>Consumer PR and Digital/Social: July ‘15 – June ‘16</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hMerge="1">
                  <a:txBody>
                    <a:bodyPr/>
                    <a:lstStyle/>
                    <a:p>
                      <a:endParaRPr lang="en-US" dirty="0"/>
                    </a:p>
                  </a:txBody>
                  <a:tcPr/>
                </a:tc>
                <a:tc hMerge="1">
                  <a:txBody>
                    <a:bodyPr/>
                    <a:lstStyle/>
                    <a:p>
                      <a:endParaRPr lang="en-US" dirty="0"/>
                    </a:p>
                  </a:txBody>
                  <a:tcPr/>
                </a:tc>
              </a:tr>
              <a:tr h="370840">
                <a:tc>
                  <a:txBody>
                    <a:bodyPr/>
                    <a:lstStyle/>
                    <a:p>
                      <a:pPr algn="ctr"/>
                      <a:r>
                        <a:rPr lang="en-US" sz="1200" b="1" dirty="0" smtClean="0">
                          <a:solidFill>
                            <a:schemeClr val="tx1">
                              <a:lumMod val="65000"/>
                              <a:lumOff val="35000"/>
                            </a:schemeClr>
                          </a:solidFill>
                          <a:latin typeface="Century Gothic" panose="020B0502020202020204" pitchFamily="34" charset="0"/>
                        </a:rPr>
                        <a:t>PROGRAM</a:t>
                      </a:r>
                      <a:endParaRPr lang="en-US" sz="1200" b="1"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b="1" dirty="0" smtClean="0">
                          <a:solidFill>
                            <a:schemeClr val="tx1">
                              <a:lumMod val="65000"/>
                              <a:lumOff val="35000"/>
                            </a:schemeClr>
                          </a:solidFill>
                          <a:latin typeface="Century Gothic" panose="020B0502020202020204" pitchFamily="34" charset="0"/>
                        </a:rPr>
                        <a:t>TACTIC</a:t>
                      </a:r>
                      <a:endParaRPr lang="en-US" sz="1200" b="1"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200" b="1" dirty="0" smtClean="0">
                          <a:solidFill>
                            <a:schemeClr val="tx1">
                              <a:lumMod val="65000"/>
                              <a:lumOff val="35000"/>
                            </a:schemeClr>
                          </a:solidFill>
                          <a:latin typeface="Century Gothic" panose="020B0502020202020204" pitchFamily="34" charset="0"/>
                        </a:rPr>
                        <a:t>ESTIMATED</a:t>
                      </a:r>
                      <a:r>
                        <a:rPr lang="en-US" sz="1200" b="1" baseline="0" dirty="0" smtClean="0">
                          <a:solidFill>
                            <a:schemeClr val="tx1">
                              <a:lumMod val="65000"/>
                              <a:lumOff val="35000"/>
                            </a:schemeClr>
                          </a:solidFill>
                          <a:latin typeface="Century Gothic" panose="020B0502020202020204" pitchFamily="34" charset="0"/>
                        </a:rPr>
                        <a:t> SUBTOTAL</a:t>
                      </a:r>
                      <a:endParaRPr lang="en-US" sz="1200" b="1"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r>
              <a:tr h="370840">
                <a:tc>
                  <a:txBody>
                    <a:bodyPr/>
                    <a:lstStyle/>
                    <a:p>
                      <a:r>
                        <a:rPr lang="en-US" sz="1400" dirty="0" smtClean="0">
                          <a:solidFill>
                            <a:schemeClr val="tx1">
                              <a:lumMod val="65000"/>
                              <a:lumOff val="35000"/>
                            </a:schemeClr>
                          </a:solidFill>
                          <a:latin typeface="Century Gothic" panose="020B0502020202020204" pitchFamily="34" charset="0"/>
                        </a:rPr>
                        <a:t>Monthly PR Retainer</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US" sz="1400" dirty="0" smtClean="0">
                          <a:solidFill>
                            <a:schemeClr val="tx1">
                              <a:lumMod val="65000"/>
                              <a:lumOff val="35000"/>
                            </a:schemeClr>
                          </a:solidFill>
                          <a:latin typeface="Century Gothic" panose="020B0502020202020204" pitchFamily="34" charset="0"/>
                        </a:rPr>
                        <a:t>Consumer PR</a:t>
                      </a:r>
                      <a:r>
                        <a:rPr lang="en-US" sz="1400" baseline="0" dirty="0" smtClean="0">
                          <a:solidFill>
                            <a:schemeClr val="tx1">
                              <a:lumMod val="65000"/>
                              <a:lumOff val="35000"/>
                            </a:schemeClr>
                          </a:solidFill>
                          <a:latin typeface="Century Gothic" panose="020B0502020202020204" pitchFamily="34" charset="0"/>
                        </a:rPr>
                        <a:t>, Digital and Social planning, strategy and execution</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lang="en-US" sz="1400" dirty="0" smtClean="0">
                          <a:solidFill>
                            <a:schemeClr val="tx1">
                              <a:lumMod val="65000"/>
                              <a:lumOff val="35000"/>
                            </a:schemeClr>
                          </a:solidFill>
                          <a:latin typeface="Century Gothic" panose="020B0502020202020204" pitchFamily="34" charset="0"/>
                        </a:rPr>
                        <a:t>$69,000/month</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lumMod val="65000"/>
                              <a:lumOff val="35000"/>
                            </a:schemeClr>
                          </a:solidFill>
                          <a:latin typeface="Century Gothic" panose="020B0502020202020204" pitchFamily="34" charset="0"/>
                        </a:rPr>
                        <a:t>Press</a:t>
                      </a:r>
                      <a:r>
                        <a:rPr lang="en-US" sz="1400" baseline="0" dirty="0" smtClean="0">
                          <a:solidFill>
                            <a:schemeClr val="tx1">
                              <a:lumMod val="65000"/>
                              <a:lumOff val="35000"/>
                            </a:schemeClr>
                          </a:solidFill>
                          <a:latin typeface="Century Gothic" panose="020B0502020202020204" pitchFamily="34" charset="0"/>
                        </a:rPr>
                        <a:t> Materials</a:t>
                      </a:r>
                      <a:endParaRPr lang="en-US" sz="1400" dirty="0" smtClean="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US" sz="1400" dirty="0" smtClean="0">
                          <a:solidFill>
                            <a:schemeClr val="tx1">
                              <a:lumMod val="65000"/>
                              <a:lumOff val="35000"/>
                            </a:schemeClr>
                          </a:solidFill>
                          <a:latin typeface="Century Gothic" panose="020B0502020202020204" pitchFamily="34" charset="0"/>
                        </a:rPr>
                        <a:t>Design</a:t>
                      </a:r>
                      <a:r>
                        <a:rPr lang="en-US" sz="1400" baseline="0" dirty="0" smtClean="0">
                          <a:solidFill>
                            <a:schemeClr val="tx1">
                              <a:lumMod val="65000"/>
                              <a:lumOff val="35000"/>
                            </a:schemeClr>
                          </a:solidFill>
                          <a:latin typeface="Century Gothic" panose="020B0502020202020204" pitchFamily="34" charset="0"/>
                        </a:rPr>
                        <a:t> and distribution of new materials </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lang="en-US" sz="1400" dirty="0" smtClean="0">
                          <a:solidFill>
                            <a:schemeClr val="tx1">
                              <a:lumMod val="65000"/>
                              <a:lumOff val="35000"/>
                            </a:schemeClr>
                          </a:solidFill>
                          <a:latin typeface="Century Gothic" panose="020B0502020202020204" pitchFamily="34" charset="0"/>
                        </a:rPr>
                        <a:t>$15,000</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r>
              <a:tr h="370840">
                <a:tc>
                  <a:txBody>
                    <a:bodyPr/>
                    <a:lstStyle/>
                    <a:p>
                      <a:r>
                        <a:rPr lang="en-US" sz="1400" dirty="0" smtClean="0">
                          <a:solidFill>
                            <a:schemeClr val="tx1">
                              <a:lumMod val="65000"/>
                              <a:lumOff val="35000"/>
                            </a:schemeClr>
                          </a:solidFill>
                          <a:latin typeface="Century Gothic" panose="020B0502020202020204" pitchFamily="34" charset="0"/>
                        </a:rPr>
                        <a:t>Paid Social Media</a:t>
                      </a:r>
                      <a:r>
                        <a:rPr lang="en-US" sz="1400" baseline="0" dirty="0" smtClean="0">
                          <a:solidFill>
                            <a:schemeClr val="tx1">
                              <a:lumMod val="65000"/>
                              <a:lumOff val="35000"/>
                            </a:schemeClr>
                          </a:solidFill>
                          <a:latin typeface="Century Gothic" panose="020B0502020202020204" pitchFamily="34" charset="0"/>
                        </a:rPr>
                        <a:t> Programs</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US" sz="1400" dirty="0" smtClean="0">
                          <a:solidFill>
                            <a:schemeClr val="tx1">
                              <a:lumMod val="65000"/>
                              <a:lumOff val="35000"/>
                            </a:schemeClr>
                          </a:solidFill>
                          <a:latin typeface="Century Gothic" panose="020B0502020202020204" pitchFamily="34" charset="0"/>
                        </a:rPr>
                        <a:t>Blogger network program; basic social amplification</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lang="en-US" sz="1400" dirty="0" smtClean="0">
                          <a:solidFill>
                            <a:schemeClr val="tx1">
                              <a:lumMod val="65000"/>
                              <a:lumOff val="35000"/>
                            </a:schemeClr>
                          </a:solidFill>
                          <a:latin typeface="Century Gothic" panose="020B0502020202020204" pitchFamily="34" charset="0"/>
                        </a:rPr>
                        <a:t>$35,000</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r>
              <a:tr h="370840">
                <a:tc>
                  <a:txBody>
                    <a:bodyPr/>
                    <a:lstStyle/>
                    <a:p>
                      <a:r>
                        <a:rPr lang="en-US" sz="1400" dirty="0" smtClean="0">
                          <a:solidFill>
                            <a:schemeClr val="tx1">
                              <a:lumMod val="65000"/>
                              <a:lumOff val="35000"/>
                            </a:schemeClr>
                          </a:solidFill>
                          <a:latin typeface="Century Gothic" panose="020B0502020202020204" pitchFamily="34" charset="0"/>
                        </a:rPr>
                        <a:t>NYC Event</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US" sz="1400" dirty="0" smtClean="0">
                          <a:solidFill>
                            <a:schemeClr val="tx1">
                              <a:lumMod val="65000"/>
                              <a:lumOff val="35000"/>
                            </a:schemeClr>
                          </a:solidFill>
                          <a:latin typeface="Century Gothic" panose="020B0502020202020204" pitchFamily="34" charset="0"/>
                        </a:rPr>
                        <a:t>NYC culinary media event</a:t>
                      </a:r>
                      <a:r>
                        <a:rPr lang="en-US" sz="1400" baseline="0" dirty="0" smtClean="0">
                          <a:solidFill>
                            <a:schemeClr val="tx1">
                              <a:lumMod val="65000"/>
                              <a:lumOff val="35000"/>
                            </a:schemeClr>
                          </a:solidFill>
                          <a:latin typeface="Century Gothic" panose="020B0502020202020204" pitchFamily="34" charset="0"/>
                        </a:rPr>
                        <a:t>/activities</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lang="en-US" sz="1400" dirty="0" smtClean="0">
                          <a:solidFill>
                            <a:schemeClr val="tx1">
                              <a:lumMod val="65000"/>
                              <a:lumOff val="35000"/>
                            </a:schemeClr>
                          </a:solidFill>
                          <a:latin typeface="Century Gothic" panose="020B0502020202020204" pitchFamily="34" charset="0"/>
                        </a:rPr>
                        <a:t>$70,000</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r>
              <a:tr h="370840">
                <a:tc>
                  <a:txBody>
                    <a:bodyPr/>
                    <a:lstStyle/>
                    <a:p>
                      <a:r>
                        <a:rPr lang="en-US" sz="1400" dirty="0" smtClean="0">
                          <a:solidFill>
                            <a:schemeClr val="tx1">
                              <a:lumMod val="65000"/>
                              <a:lumOff val="35000"/>
                            </a:schemeClr>
                          </a:solidFill>
                          <a:latin typeface="Century Gothic" panose="020B0502020202020204" pitchFamily="34" charset="0"/>
                        </a:rPr>
                        <a:t>Speaking</a:t>
                      </a:r>
                      <a:r>
                        <a:rPr lang="en-US" sz="1400" baseline="0" dirty="0" smtClean="0">
                          <a:solidFill>
                            <a:schemeClr val="tx1">
                              <a:lumMod val="65000"/>
                              <a:lumOff val="35000"/>
                            </a:schemeClr>
                          </a:solidFill>
                          <a:latin typeface="Century Gothic" panose="020B0502020202020204" pitchFamily="34" charset="0"/>
                        </a:rPr>
                        <a:t> Engagement/Trade Shows</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US" sz="1400" dirty="0" smtClean="0">
                          <a:solidFill>
                            <a:schemeClr val="tx1">
                              <a:lumMod val="65000"/>
                              <a:lumOff val="35000"/>
                            </a:schemeClr>
                          </a:solidFill>
                          <a:latin typeface="Century Gothic" panose="020B0502020202020204" pitchFamily="34" charset="0"/>
                        </a:rPr>
                        <a:t>Speaker</a:t>
                      </a:r>
                      <a:r>
                        <a:rPr lang="en-US" sz="1400" baseline="0" dirty="0" smtClean="0">
                          <a:solidFill>
                            <a:schemeClr val="tx1">
                              <a:lumMod val="65000"/>
                              <a:lumOff val="35000"/>
                            </a:schemeClr>
                          </a:solidFill>
                          <a:latin typeface="Century Gothic" panose="020B0502020202020204" pitchFamily="34" charset="0"/>
                        </a:rPr>
                        <a:t> travel, demo costs</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lang="en-US" sz="1400" dirty="0" smtClean="0">
                          <a:solidFill>
                            <a:schemeClr val="tx1">
                              <a:lumMod val="65000"/>
                              <a:lumOff val="35000"/>
                            </a:schemeClr>
                          </a:solidFill>
                          <a:latin typeface="Century Gothic" panose="020B0502020202020204" pitchFamily="34" charset="0"/>
                        </a:rPr>
                        <a:t>$27,000</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r>
              <a:tr h="370840">
                <a:tc>
                  <a:txBody>
                    <a:bodyPr/>
                    <a:lstStyle/>
                    <a:p>
                      <a:r>
                        <a:rPr lang="en-US" sz="1400" dirty="0" smtClean="0">
                          <a:solidFill>
                            <a:schemeClr val="tx1">
                              <a:lumMod val="65000"/>
                              <a:lumOff val="35000"/>
                            </a:schemeClr>
                          </a:solidFill>
                          <a:latin typeface="Century Gothic" panose="020B0502020202020204" pitchFamily="34" charset="0"/>
                        </a:rPr>
                        <a:t>Travel </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r>
                        <a:rPr lang="en-US" sz="1400" dirty="0" smtClean="0">
                          <a:solidFill>
                            <a:schemeClr val="tx1">
                              <a:lumMod val="65000"/>
                              <a:lumOff val="35000"/>
                            </a:schemeClr>
                          </a:solidFill>
                          <a:latin typeface="Century Gothic" panose="020B0502020202020204" pitchFamily="34" charset="0"/>
                        </a:rPr>
                        <a:t>Travel to staff NYC event,</a:t>
                      </a:r>
                      <a:r>
                        <a:rPr lang="en-US" sz="1400" baseline="0" dirty="0" smtClean="0">
                          <a:solidFill>
                            <a:schemeClr val="tx1">
                              <a:lumMod val="65000"/>
                              <a:lumOff val="35000"/>
                            </a:schemeClr>
                          </a:solidFill>
                          <a:latin typeface="Century Gothic" panose="020B0502020202020204" pitchFamily="34" charset="0"/>
                        </a:rPr>
                        <a:t> speaking engagements and FAM trips</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c>
                  <a:txBody>
                    <a:bodyPr/>
                    <a:lstStyle/>
                    <a:p>
                      <a:pPr algn="r"/>
                      <a:r>
                        <a:rPr lang="en-US" sz="1400" dirty="0" smtClean="0">
                          <a:solidFill>
                            <a:schemeClr val="tx1">
                              <a:lumMod val="65000"/>
                              <a:lumOff val="35000"/>
                            </a:schemeClr>
                          </a:solidFill>
                          <a:latin typeface="Century Gothic" panose="020B0502020202020204" pitchFamily="34" charset="0"/>
                        </a:rPr>
                        <a:t>$25,000</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solidFill>
                  </a:tcPr>
                </a:tc>
              </a:tr>
              <a:tr h="370840">
                <a:tc gridSpan="2">
                  <a:txBody>
                    <a:bodyPr/>
                    <a:lstStyle/>
                    <a:p>
                      <a:r>
                        <a:rPr lang="en-US" sz="1400" dirty="0" smtClean="0">
                          <a:solidFill>
                            <a:schemeClr val="tx1">
                              <a:lumMod val="65000"/>
                              <a:lumOff val="35000"/>
                            </a:schemeClr>
                          </a:solidFill>
                          <a:latin typeface="Century Gothic" panose="020B0502020202020204" pitchFamily="34" charset="0"/>
                        </a:rPr>
                        <a:t>Total Consumer PR OOPs</a:t>
                      </a:r>
                      <a:endParaRPr lang="en-US" sz="1400" dirty="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hMerge="1">
                  <a:txBody>
                    <a:bodyPr/>
                    <a:lstStyle/>
                    <a:p>
                      <a:endParaRPr lang="en-US" sz="1400" dirty="0">
                        <a:solidFill>
                          <a:schemeClr val="tx1">
                            <a:lumMod val="65000"/>
                            <a:lumOff val="35000"/>
                          </a:schemeClr>
                        </a:solidFill>
                        <a:latin typeface="Century Gothic" panose="020B0502020202020204" pitchFamily="34" charset="0"/>
                      </a:endParaRPr>
                    </a:p>
                  </a:txBody>
                  <a:tcPr anchor="ct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85000"/>
                      </a:schemeClr>
                    </a:solidFill>
                  </a:tcPr>
                </a:tc>
                <a:tc>
                  <a:txBody>
                    <a:bodyPr/>
                    <a:lstStyle/>
                    <a:p>
                      <a:pPr algn="r"/>
                      <a:r>
                        <a:rPr lang="en-US" sz="1400" dirty="0" smtClean="0">
                          <a:solidFill>
                            <a:schemeClr val="tx1">
                              <a:lumMod val="65000"/>
                              <a:lumOff val="35000"/>
                            </a:schemeClr>
                          </a:solidFill>
                          <a:latin typeface="Century Gothic" panose="020B0502020202020204" pitchFamily="34" charset="0"/>
                        </a:rPr>
                        <a:t>$172,000</a:t>
                      </a:r>
                      <a:endParaRPr lang="en-US" sz="1400" dirty="0">
                        <a:solidFill>
                          <a:schemeClr val="tx1">
                            <a:lumMod val="65000"/>
                            <a:lumOff val="35000"/>
                          </a:schemeClr>
                        </a:solidFill>
                        <a:latin typeface="Century Gothic" panose="020B0502020202020204" pitchFamily="34" charset="0"/>
                      </a:endParaRPr>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r>
              <a:tr h="370840">
                <a:tc gridSpan="2">
                  <a:txBody>
                    <a:bodyPr/>
                    <a:lstStyle/>
                    <a:p>
                      <a:r>
                        <a:rPr lang="en-US" sz="1400" dirty="0" smtClean="0">
                          <a:solidFill>
                            <a:schemeClr val="tx1">
                              <a:lumMod val="65000"/>
                              <a:lumOff val="35000"/>
                            </a:schemeClr>
                          </a:solidFill>
                          <a:latin typeface="Century Gothic" panose="020B0502020202020204" pitchFamily="34" charset="0"/>
                        </a:rPr>
                        <a:t>Total</a:t>
                      </a:r>
                      <a:r>
                        <a:rPr lang="en-US" sz="1400" baseline="0" dirty="0" smtClean="0">
                          <a:solidFill>
                            <a:schemeClr val="tx1">
                              <a:lumMod val="65000"/>
                              <a:lumOff val="35000"/>
                            </a:schemeClr>
                          </a:solidFill>
                          <a:latin typeface="Century Gothic" panose="020B0502020202020204" pitchFamily="34" charset="0"/>
                        </a:rPr>
                        <a:t> Fees – Consumer PR and Social/Digital – $69,000/month</a:t>
                      </a:r>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hMerge="1">
                  <a:txBody>
                    <a:bodyPr/>
                    <a:lstStyle/>
                    <a:p>
                      <a:endParaRPr lang="en-US" dirty="0"/>
                    </a:p>
                  </a:txBody>
                  <a:tcPr/>
                </a:tc>
                <a:tc>
                  <a:txBody>
                    <a:bodyPr/>
                    <a:lstStyle/>
                    <a:p>
                      <a:pPr algn="r"/>
                      <a:r>
                        <a:rPr lang="en-US" sz="1400" dirty="0" smtClean="0">
                          <a:solidFill>
                            <a:schemeClr val="tx1">
                              <a:lumMod val="65000"/>
                              <a:lumOff val="35000"/>
                            </a:schemeClr>
                          </a:solidFill>
                          <a:latin typeface="Century Gothic" panose="020B0502020202020204" pitchFamily="34" charset="0"/>
                        </a:rPr>
                        <a:t>$828,000</a:t>
                      </a:r>
                      <a:endParaRPr lang="en-US" sz="1400" dirty="0">
                        <a:solidFill>
                          <a:schemeClr val="tx1">
                            <a:lumMod val="65000"/>
                            <a:lumOff val="35000"/>
                          </a:schemeClr>
                        </a:solidFill>
                        <a:latin typeface="Century Gothic" panose="020B0502020202020204" pitchFamily="34" charset="0"/>
                      </a:endParaRPr>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r>
              <a:tr h="370840">
                <a:tc gridSpan="2">
                  <a:txBody>
                    <a:bodyPr/>
                    <a:lstStyle/>
                    <a:p>
                      <a:endParaRPr lang="en-US" sz="1400" baseline="0" dirty="0" smtClean="0">
                        <a:solidFill>
                          <a:schemeClr val="tx1">
                            <a:lumMod val="65000"/>
                            <a:lumOff val="35000"/>
                          </a:schemeClr>
                        </a:solidFill>
                        <a:latin typeface="Century Gothic" panose="020B0502020202020204" pitchFamily="34" charset="0"/>
                      </a:endParaRPr>
                    </a:p>
                  </a:txBody>
                  <a:tcPr anchor="ctr">
                    <a:lnL w="6350" cap="flat" cmpd="sng" algn="ctr">
                      <a:solidFill>
                        <a:schemeClr val="bg1">
                          <a:lumMod val="65000"/>
                        </a:schemeClr>
                      </a:solidFill>
                      <a:prstDash val="solid"/>
                      <a:round/>
                      <a:headEnd type="none" w="med" len="med"/>
                      <a:tailEnd type="none" w="med" len="med"/>
                    </a:lnL>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85000"/>
                      </a:schemeClr>
                    </a:solidFill>
                  </a:tcPr>
                </a:tc>
                <a:tc hMerge="1">
                  <a:txBody>
                    <a:bodyPr/>
                    <a:lstStyle/>
                    <a:p>
                      <a:endParaRPr lang="en-US"/>
                    </a:p>
                  </a:txBody>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400" b="1" dirty="0" smtClean="0">
                          <a:solidFill>
                            <a:schemeClr val="tx1">
                              <a:lumMod val="65000"/>
                              <a:lumOff val="35000"/>
                            </a:schemeClr>
                          </a:solidFill>
                          <a:latin typeface="Century Gothic" panose="020B0502020202020204" pitchFamily="34" charset="0"/>
                        </a:rPr>
                        <a:t>$1,000,000</a:t>
                      </a:r>
                    </a:p>
                  </a:txBody>
                  <a:tcPr anchor="ctr">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85000"/>
                      </a:schemeClr>
                    </a:solidFill>
                  </a:tcPr>
                </a:tc>
              </a:tr>
            </a:tbl>
          </a:graphicData>
        </a:graphic>
      </p:graphicFrame>
      <p:sp>
        <p:nvSpPr>
          <p:cNvPr id="5" name="TextBox 4"/>
          <p:cNvSpPr txBox="1"/>
          <p:nvPr/>
        </p:nvSpPr>
        <p:spPr>
          <a:xfrm>
            <a:off x="725714" y="6015693"/>
            <a:ext cx="10294974" cy="523220"/>
          </a:xfrm>
          <a:prstGeom prst="rect">
            <a:avLst/>
          </a:prstGeom>
          <a:noFill/>
        </p:spPr>
        <p:txBody>
          <a:bodyPr wrap="square" rtlCol="0">
            <a:spAutoFit/>
          </a:bodyPr>
          <a:lstStyle/>
          <a:p>
            <a:r>
              <a:rPr lang="en-US" sz="1400" i="1" dirty="0" smtClean="0"/>
              <a:t>*Additional OOP budget required for events outside of NYC, speaking engagements, FAM travel for media/chefs and paid </a:t>
            </a:r>
            <a:r>
              <a:rPr lang="en-US" sz="1400" i="1" dirty="0"/>
              <a:t>social </a:t>
            </a:r>
            <a:r>
              <a:rPr lang="en-US" sz="1400" i="1" dirty="0" smtClean="0"/>
              <a:t>optimization/management</a:t>
            </a:r>
            <a:endParaRPr lang="en-US" sz="1400" i="1" dirty="0"/>
          </a:p>
        </p:txBody>
      </p:sp>
    </p:spTree>
    <p:extLst>
      <p:ext uri="{BB962C8B-B14F-4D97-AF65-F5344CB8AC3E}">
        <p14:creationId xmlns:p14="http://schemas.microsoft.com/office/powerpoint/2010/main" val="52448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618" y="255919"/>
            <a:ext cx="10972800" cy="594359"/>
          </a:xfrm>
        </p:spPr>
        <p:txBody>
          <a:bodyPr>
            <a:normAutofit/>
          </a:bodyPr>
          <a:lstStyle/>
          <a:p>
            <a:r>
              <a:rPr lang="en-US" dirty="0" smtClean="0"/>
              <a:t>AUDIENCE: FY’15 and FY‘16</a:t>
            </a:r>
            <a:endParaRPr lang="en-US" dirty="0"/>
          </a:p>
        </p:txBody>
      </p:sp>
      <p:sp>
        <p:nvSpPr>
          <p:cNvPr id="18" name="Slide Number Placeholder 17"/>
          <p:cNvSpPr>
            <a:spLocks noGrp="1"/>
          </p:cNvSpPr>
          <p:nvPr>
            <p:ph type="sldNum" sz="quarter" idx="12"/>
          </p:nvPr>
        </p:nvSpPr>
        <p:spPr/>
        <p:txBody>
          <a:bodyPr/>
          <a:lstStyle/>
          <a:p>
            <a:fld id="{2C1F6A56-C1C3-174E-AC7D-888E9B0BC0DF}" type="slidenum">
              <a:rPr lang="en-US" smtClean="0">
                <a:solidFill>
                  <a:schemeClr val="tx1"/>
                </a:solidFill>
              </a:rPr>
              <a:pPr/>
              <a:t>3</a:t>
            </a:fld>
            <a:endParaRPr lang="en-US" dirty="0">
              <a:solidFill>
                <a:schemeClr val="tx1"/>
              </a:solidFill>
            </a:endParaRPr>
          </a:p>
        </p:txBody>
      </p:sp>
      <p:grpSp>
        <p:nvGrpSpPr>
          <p:cNvPr id="3" name="Group 2"/>
          <p:cNvGrpSpPr/>
          <p:nvPr/>
        </p:nvGrpSpPr>
        <p:grpSpPr>
          <a:xfrm>
            <a:off x="1030621" y="972263"/>
            <a:ext cx="10144856" cy="3131564"/>
            <a:chOff x="1388220" y="1586314"/>
            <a:chExt cx="9316913" cy="3657161"/>
          </a:xfrm>
        </p:grpSpPr>
        <p:sp>
          <p:nvSpPr>
            <p:cNvPr id="6" name="Oval 5"/>
            <p:cNvSpPr/>
            <p:nvPr/>
          </p:nvSpPr>
          <p:spPr>
            <a:xfrm>
              <a:off x="1388220" y="1586314"/>
              <a:ext cx="5029200" cy="3657152"/>
            </a:xfrm>
            <a:prstGeom prst="ellipse">
              <a:avLst/>
            </a:prstGeom>
            <a:solidFill>
              <a:schemeClr val="tx2">
                <a:lumMod val="75000"/>
                <a:alpha val="6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sp>
          <p:nvSpPr>
            <p:cNvPr id="15" name="Oval 14"/>
            <p:cNvSpPr/>
            <p:nvPr/>
          </p:nvSpPr>
          <p:spPr>
            <a:xfrm>
              <a:off x="5683636" y="1586314"/>
              <a:ext cx="5021497" cy="3657161"/>
            </a:xfrm>
            <a:prstGeom prst="ellipse">
              <a:avLst/>
            </a:prstGeom>
            <a:solidFill>
              <a:schemeClr val="accent1">
                <a:lumMod val="75000"/>
                <a:alpha val="6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noFill/>
              </a:endParaRPr>
            </a:p>
          </p:txBody>
        </p:sp>
      </p:grpSp>
      <p:sp>
        <p:nvSpPr>
          <p:cNvPr id="9" name="TextBox 8"/>
          <p:cNvSpPr txBox="1"/>
          <p:nvPr/>
        </p:nvSpPr>
        <p:spPr>
          <a:xfrm>
            <a:off x="1215586" y="1179561"/>
            <a:ext cx="5029200" cy="2787430"/>
          </a:xfrm>
          <a:prstGeom prst="rect">
            <a:avLst/>
          </a:prstGeom>
          <a:noFill/>
        </p:spPr>
        <p:txBody>
          <a:bodyPr wrap="square" rtlCol="0">
            <a:spAutoFit/>
          </a:bodyPr>
          <a:lstStyle/>
          <a:p>
            <a:pPr algn="ctr"/>
            <a:r>
              <a:rPr lang="en-US" sz="1600" b="1" dirty="0">
                <a:solidFill>
                  <a:schemeClr val="bg1"/>
                </a:solidFill>
                <a:effectLst>
                  <a:outerShdw blurRad="50800" dist="38100" dir="2700000" algn="tl" rotWithShape="0">
                    <a:prstClr val="black">
                      <a:alpha val="40000"/>
                    </a:prstClr>
                  </a:outerShdw>
                </a:effectLst>
                <a:latin typeface="Century Gothic"/>
                <a:cs typeface="Century Gothic"/>
              </a:rPr>
              <a:t>MILLENIALS, XERS (18-36)</a:t>
            </a:r>
          </a:p>
          <a:p>
            <a:pPr algn="ctr">
              <a:spcAft>
                <a:spcPts val="1200"/>
              </a:spcAft>
            </a:pPr>
            <a:r>
              <a:rPr lang="en-US" sz="1600" b="1" dirty="0">
                <a:solidFill>
                  <a:schemeClr val="bg1"/>
                </a:solidFill>
                <a:effectLst>
                  <a:outerShdw blurRad="50800" dist="38100" dir="2700000" algn="tl" rotWithShape="0">
                    <a:prstClr val="black">
                      <a:alpha val="40000"/>
                    </a:prstClr>
                  </a:outerShdw>
                </a:effectLst>
                <a:latin typeface="Century Gothic"/>
                <a:cs typeface="Century Gothic"/>
              </a:rPr>
              <a:t>Driver: </a:t>
            </a:r>
            <a:r>
              <a:rPr lang="en-US" sz="1600" b="1" dirty="0" smtClean="0">
                <a:solidFill>
                  <a:schemeClr val="bg1"/>
                </a:solidFill>
                <a:effectLst>
                  <a:outerShdw blurRad="50800" dist="38100" dir="2700000" algn="tl" rotWithShape="0">
                    <a:prstClr val="black">
                      <a:alpha val="40000"/>
                    </a:prstClr>
                  </a:outerShdw>
                </a:effectLst>
                <a:latin typeface="Century Gothic"/>
                <a:cs typeface="Century Gothic"/>
              </a:rPr>
              <a:t>Healthy lifestyle, </a:t>
            </a:r>
            <a:br>
              <a:rPr lang="en-US" sz="1600" b="1" dirty="0" smtClean="0">
                <a:solidFill>
                  <a:schemeClr val="bg1"/>
                </a:solidFill>
                <a:effectLst>
                  <a:outerShdw blurRad="50800" dist="38100" dir="2700000" algn="tl" rotWithShape="0">
                    <a:prstClr val="black">
                      <a:alpha val="40000"/>
                    </a:prstClr>
                  </a:outerShdw>
                </a:effectLst>
                <a:latin typeface="Century Gothic"/>
                <a:cs typeface="Century Gothic"/>
              </a:rPr>
            </a:br>
            <a:r>
              <a:rPr lang="en-US" sz="1600" b="1" dirty="0" smtClean="0">
                <a:solidFill>
                  <a:schemeClr val="bg1"/>
                </a:solidFill>
                <a:effectLst>
                  <a:outerShdw blurRad="50800" dist="38100" dir="2700000" algn="tl" rotWithShape="0">
                    <a:prstClr val="black">
                      <a:alpha val="40000"/>
                    </a:prstClr>
                  </a:outerShdw>
                </a:effectLst>
                <a:latin typeface="Century Gothic"/>
                <a:cs typeface="Century Gothic"/>
              </a:rPr>
              <a:t>foodie mentality</a:t>
            </a:r>
            <a:endParaRPr lang="en-US" sz="1400" dirty="0">
              <a:solidFill>
                <a:schemeClr val="bg1"/>
              </a:solidFill>
              <a:effectLst>
                <a:outerShdw blurRad="50800" dist="38100" dir="2700000" algn="tl" rotWithShape="0">
                  <a:prstClr val="black">
                    <a:alpha val="40000"/>
                  </a:prstClr>
                </a:outerShdw>
              </a:effectLst>
              <a:latin typeface="Century Gothic"/>
              <a:cs typeface="Century Gothic"/>
            </a:endParaRPr>
          </a:p>
          <a:p>
            <a:pPr algn="ctr">
              <a:lnSpc>
                <a:spcPct val="120000"/>
              </a:lnSpc>
            </a:pPr>
            <a:r>
              <a:rPr lang="en-US" sz="1400" dirty="0">
                <a:solidFill>
                  <a:schemeClr val="bg1"/>
                </a:solidFill>
                <a:effectLst>
                  <a:outerShdw blurRad="50800" dist="38100" dir="2700000" algn="tl" rotWithShape="0">
                    <a:prstClr val="black">
                      <a:alpha val="40000"/>
                    </a:prstClr>
                  </a:outerShdw>
                </a:effectLst>
                <a:latin typeface="Century Gothic"/>
                <a:cs typeface="Century Gothic"/>
              </a:rPr>
              <a:t>75 Million </a:t>
            </a:r>
          </a:p>
          <a:p>
            <a:pPr algn="ctr">
              <a:lnSpc>
                <a:spcPct val="120000"/>
              </a:lnSpc>
            </a:pPr>
            <a:r>
              <a:rPr lang="en-US" sz="1400" dirty="0">
                <a:solidFill>
                  <a:schemeClr val="bg1"/>
                </a:solidFill>
                <a:effectLst>
                  <a:outerShdw blurRad="50800" dist="38100" dir="2700000" algn="tl" rotWithShape="0">
                    <a:prstClr val="black">
                      <a:alpha val="40000"/>
                    </a:prstClr>
                  </a:outerShdw>
                </a:effectLst>
                <a:latin typeface="Century Gothic"/>
                <a:cs typeface="Century Gothic"/>
              </a:rPr>
              <a:t>Intrigue of Alaska</a:t>
            </a:r>
          </a:p>
          <a:p>
            <a:pPr algn="ctr">
              <a:lnSpc>
                <a:spcPct val="120000"/>
              </a:lnSpc>
            </a:pPr>
            <a:r>
              <a:rPr lang="en-US" sz="1400" dirty="0">
                <a:solidFill>
                  <a:schemeClr val="bg1"/>
                </a:solidFill>
                <a:effectLst>
                  <a:outerShdw blurRad="50800" dist="38100" dir="2700000" algn="tl" rotWithShape="0">
                    <a:prstClr val="black">
                      <a:alpha val="40000"/>
                    </a:prstClr>
                  </a:outerShdw>
                </a:effectLst>
                <a:latin typeface="Century Gothic"/>
                <a:cs typeface="Century Gothic"/>
              </a:rPr>
              <a:t>Adventurous </a:t>
            </a:r>
            <a:r>
              <a:rPr lang="en-US" sz="1400" dirty="0" smtClean="0">
                <a:solidFill>
                  <a:schemeClr val="bg1"/>
                </a:solidFill>
                <a:effectLst>
                  <a:outerShdw blurRad="50800" dist="38100" dir="2700000" algn="tl" rotWithShape="0">
                    <a:prstClr val="black">
                      <a:alpha val="40000"/>
                    </a:prstClr>
                  </a:outerShdw>
                </a:effectLst>
                <a:latin typeface="Century Gothic"/>
                <a:cs typeface="Century Gothic"/>
              </a:rPr>
              <a:t>eaters and culinary supporters</a:t>
            </a:r>
            <a:endParaRPr lang="en-US" sz="1400" dirty="0">
              <a:solidFill>
                <a:schemeClr val="bg1"/>
              </a:solidFill>
              <a:effectLst>
                <a:outerShdw blurRad="50800" dist="38100" dir="2700000" algn="tl" rotWithShape="0">
                  <a:prstClr val="black">
                    <a:alpha val="40000"/>
                  </a:prstClr>
                </a:outerShdw>
              </a:effectLst>
              <a:latin typeface="Century Gothic"/>
              <a:cs typeface="Century Gothic"/>
            </a:endParaRPr>
          </a:p>
          <a:p>
            <a:pPr algn="ctr">
              <a:lnSpc>
                <a:spcPct val="120000"/>
              </a:lnSpc>
            </a:pPr>
            <a:r>
              <a:rPr lang="en-US" sz="1400" dirty="0">
                <a:solidFill>
                  <a:schemeClr val="bg1"/>
                </a:solidFill>
                <a:effectLst>
                  <a:outerShdw blurRad="50800" dist="38100" dir="2700000" algn="tl" rotWithShape="0">
                    <a:prstClr val="black">
                      <a:alpha val="40000"/>
                    </a:prstClr>
                  </a:outerShdw>
                </a:effectLst>
                <a:latin typeface="Century Gothic"/>
                <a:cs typeface="Century Gothic"/>
              </a:rPr>
              <a:t>Motivated to do what’s best</a:t>
            </a:r>
          </a:p>
          <a:p>
            <a:pPr algn="ctr">
              <a:lnSpc>
                <a:spcPct val="120000"/>
              </a:lnSpc>
            </a:pPr>
            <a:r>
              <a:rPr lang="en-US" sz="1400" dirty="0">
                <a:solidFill>
                  <a:schemeClr val="bg1"/>
                </a:solidFill>
                <a:effectLst>
                  <a:outerShdw blurRad="50800" dist="38100" dir="2700000" algn="tl" rotWithShape="0">
                    <a:prstClr val="black">
                      <a:alpha val="40000"/>
                    </a:prstClr>
                  </a:outerShdw>
                </a:effectLst>
                <a:latin typeface="Century Gothic"/>
                <a:cs typeface="Century Gothic"/>
              </a:rPr>
              <a:t>Sustainable practices important</a:t>
            </a:r>
          </a:p>
          <a:p>
            <a:pPr algn="ctr">
              <a:lnSpc>
                <a:spcPct val="120000"/>
              </a:lnSpc>
            </a:pPr>
            <a:r>
              <a:rPr lang="en-US" sz="1400" dirty="0">
                <a:solidFill>
                  <a:schemeClr val="bg1"/>
                </a:solidFill>
                <a:effectLst>
                  <a:outerShdw blurRad="50800" dist="38100" dir="2700000" algn="tl" rotWithShape="0">
                    <a:prstClr val="black">
                      <a:alpha val="40000"/>
                    </a:prstClr>
                  </a:outerShdw>
                </a:effectLst>
                <a:latin typeface="Century Gothic"/>
                <a:cs typeface="Century Gothic"/>
              </a:rPr>
              <a:t>Looking for value; smart </a:t>
            </a:r>
            <a:r>
              <a:rPr lang="en-US" sz="1400" dirty="0" smtClean="0">
                <a:solidFill>
                  <a:schemeClr val="bg1"/>
                </a:solidFill>
                <a:effectLst>
                  <a:outerShdw blurRad="50800" dist="38100" dir="2700000" algn="tl" rotWithShape="0">
                    <a:prstClr val="black">
                      <a:alpha val="40000"/>
                    </a:prstClr>
                  </a:outerShdw>
                </a:effectLst>
                <a:latin typeface="Century Gothic"/>
                <a:cs typeface="Century Gothic"/>
              </a:rPr>
              <a:t>purchase</a:t>
            </a:r>
          </a:p>
          <a:p>
            <a:pPr algn="ctr">
              <a:lnSpc>
                <a:spcPct val="120000"/>
              </a:lnSpc>
            </a:pPr>
            <a:r>
              <a:rPr lang="en-US" sz="1400" dirty="0" smtClean="0">
                <a:solidFill>
                  <a:schemeClr val="bg1"/>
                </a:solidFill>
                <a:effectLst>
                  <a:outerShdw blurRad="50800" dist="38100" dir="2700000" algn="tl" rotWithShape="0">
                    <a:prstClr val="black">
                      <a:alpha val="40000"/>
                    </a:prstClr>
                  </a:outerShdw>
                </a:effectLst>
                <a:latin typeface="Century Gothic"/>
                <a:cs typeface="Century Gothic"/>
              </a:rPr>
              <a:t>Aspiring home chefs</a:t>
            </a:r>
            <a:endParaRPr lang="en-US" sz="1400" dirty="0">
              <a:solidFill>
                <a:schemeClr val="bg1"/>
              </a:solidFill>
              <a:effectLst>
                <a:outerShdw blurRad="50800" dist="38100" dir="2700000" algn="tl" rotWithShape="0">
                  <a:prstClr val="black">
                    <a:alpha val="40000"/>
                  </a:prstClr>
                </a:outerShdw>
              </a:effectLst>
              <a:latin typeface="Century Gothic"/>
              <a:cs typeface="Century Gothic"/>
            </a:endParaRPr>
          </a:p>
        </p:txBody>
      </p:sp>
      <p:sp>
        <p:nvSpPr>
          <p:cNvPr id="10" name="TextBox 9"/>
          <p:cNvSpPr txBox="1"/>
          <p:nvPr/>
        </p:nvSpPr>
        <p:spPr>
          <a:xfrm>
            <a:off x="6898116" y="1187669"/>
            <a:ext cx="3145412" cy="2548390"/>
          </a:xfrm>
          <a:prstGeom prst="rect">
            <a:avLst/>
          </a:prstGeom>
          <a:noFill/>
        </p:spPr>
        <p:txBody>
          <a:bodyPr wrap="none" rtlCol="0">
            <a:spAutoFit/>
          </a:bodyPr>
          <a:lstStyle/>
          <a:p>
            <a:pPr algn="ctr"/>
            <a:r>
              <a:rPr lang="en-US" sz="1600" b="1" dirty="0">
                <a:solidFill>
                  <a:schemeClr val="bg1"/>
                </a:solidFill>
                <a:effectLst>
                  <a:outerShdw blurRad="50800" dist="38100" dir="2700000" algn="tl" rotWithShape="0">
                    <a:prstClr val="black">
                      <a:alpha val="40000"/>
                    </a:prstClr>
                  </a:outerShdw>
                </a:effectLst>
                <a:latin typeface="Century Gothic"/>
                <a:cs typeface="Century Gothic"/>
              </a:rPr>
              <a:t>BABY BOOMERS (50+)</a:t>
            </a:r>
          </a:p>
          <a:p>
            <a:pPr algn="ctr">
              <a:spcAft>
                <a:spcPts val="1200"/>
              </a:spcAft>
            </a:pPr>
            <a:r>
              <a:rPr lang="en-US" sz="1600" b="1" dirty="0">
                <a:solidFill>
                  <a:schemeClr val="bg1"/>
                </a:solidFill>
                <a:effectLst>
                  <a:outerShdw blurRad="50800" dist="38100" dir="2700000" algn="tl" rotWithShape="0">
                    <a:prstClr val="black">
                      <a:alpha val="40000"/>
                    </a:prstClr>
                  </a:outerShdw>
                </a:effectLst>
                <a:latin typeface="Century Gothic"/>
                <a:cs typeface="Century Gothic"/>
              </a:rPr>
              <a:t>Driver: Long life, good looks</a:t>
            </a:r>
            <a:endParaRPr lang="en-US" sz="1400" dirty="0">
              <a:solidFill>
                <a:schemeClr val="bg1"/>
              </a:solidFill>
              <a:effectLst>
                <a:outerShdw blurRad="50800" dist="38100" dir="2700000" algn="tl" rotWithShape="0">
                  <a:prstClr val="black">
                    <a:alpha val="40000"/>
                  </a:prstClr>
                </a:outerShdw>
              </a:effectLst>
              <a:latin typeface="Century Gothic"/>
              <a:cs typeface="Century Gothic"/>
            </a:endParaRPr>
          </a:p>
          <a:p>
            <a:pPr algn="ctr">
              <a:lnSpc>
                <a:spcPct val="120000"/>
              </a:lnSpc>
            </a:pPr>
            <a:endParaRPr lang="en-US" sz="1400" dirty="0" smtClean="0">
              <a:solidFill>
                <a:schemeClr val="bg1"/>
              </a:solidFill>
              <a:effectLst>
                <a:outerShdw blurRad="50800" dist="38100" dir="2700000" algn="tl" rotWithShape="0">
                  <a:prstClr val="black">
                    <a:alpha val="40000"/>
                  </a:prstClr>
                </a:outerShdw>
              </a:effectLst>
              <a:latin typeface="Century Gothic"/>
              <a:cs typeface="Century Gothic"/>
            </a:endParaRPr>
          </a:p>
          <a:p>
            <a:pPr algn="ctr">
              <a:lnSpc>
                <a:spcPct val="120000"/>
              </a:lnSpc>
            </a:pPr>
            <a:r>
              <a:rPr lang="en-US" sz="1400" dirty="0" smtClean="0">
                <a:solidFill>
                  <a:schemeClr val="bg1"/>
                </a:solidFill>
                <a:effectLst>
                  <a:outerShdw blurRad="50800" dist="38100" dir="2700000" algn="tl" rotWithShape="0">
                    <a:prstClr val="black">
                      <a:alpha val="40000"/>
                    </a:prstClr>
                  </a:outerShdw>
                </a:effectLst>
                <a:latin typeface="Century Gothic"/>
                <a:cs typeface="Century Gothic"/>
              </a:rPr>
              <a:t>75 Million </a:t>
            </a:r>
            <a:endParaRPr lang="en-US" sz="1400" dirty="0">
              <a:solidFill>
                <a:schemeClr val="bg1"/>
              </a:solidFill>
              <a:effectLst>
                <a:outerShdw blurRad="50800" dist="38100" dir="2700000" algn="tl" rotWithShape="0">
                  <a:prstClr val="black">
                    <a:alpha val="40000"/>
                  </a:prstClr>
                </a:outerShdw>
              </a:effectLst>
              <a:latin typeface="Century Gothic"/>
              <a:cs typeface="Century Gothic"/>
            </a:endParaRPr>
          </a:p>
          <a:p>
            <a:pPr algn="ctr">
              <a:lnSpc>
                <a:spcPct val="120000"/>
              </a:lnSpc>
            </a:pPr>
            <a:r>
              <a:rPr lang="en-US" sz="1400" dirty="0">
                <a:solidFill>
                  <a:schemeClr val="bg1"/>
                </a:solidFill>
                <a:effectLst>
                  <a:outerShdw blurRad="50800" dist="38100" dir="2700000" algn="tl" rotWithShape="0">
                    <a:prstClr val="black">
                      <a:alpha val="40000"/>
                    </a:prstClr>
                  </a:outerShdw>
                </a:effectLst>
                <a:latin typeface="Century Gothic"/>
                <a:cs typeface="Century Gothic"/>
              </a:rPr>
              <a:t>Intrigue of Alaska </a:t>
            </a:r>
          </a:p>
          <a:p>
            <a:pPr algn="ctr">
              <a:lnSpc>
                <a:spcPct val="120000"/>
              </a:lnSpc>
            </a:pPr>
            <a:r>
              <a:rPr lang="en-US" sz="1400" dirty="0">
                <a:solidFill>
                  <a:schemeClr val="bg1"/>
                </a:solidFill>
                <a:effectLst>
                  <a:outerShdw blurRad="50800" dist="38100" dir="2700000" algn="tl" rotWithShape="0">
                    <a:prstClr val="black">
                      <a:alpha val="40000"/>
                    </a:prstClr>
                  </a:outerShdw>
                </a:effectLst>
                <a:latin typeface="Century Gothic"/>
                <a:cs typeface="Century Gothic"/>
              </a:rPr>
              <a:t>Taste is important</a:t>
            </a:r>
          </a:p>
          <a:p>
            <a:pPr algn="ctr">
              <a:lnSpc>
                <a:spcPct val="120000"/>
              </a:lnSpc>
            </a:pPr>
            <a:r>
              <a:rPr lang="en-US" sz="1400" dirty="0">
                <a:solidFill>
                  <a:schemeClr val="bg1"/>
                </a:solidFill>
                <a:effectLst>
                  <a:outerShdw blurRad="50800" dist="38100" dir="2700000" algn="tl" rotWithShape="0">
                    <a:prstClr val="black">
                      <a:alpha val="40000"/>
                    </a:prstClr>
                  </a:outerShdw>
                </a:effectLst>
                <a:latin typeface="Century Gothic"/>
                <a:cs typeface="Century Gothic"/>
              </a:rPr>
              <a:t>Red meat alternative</a:t>
            </a:r>
          </a:p>
          <a:p>
            <a:pPr algn="ctr">
              <a:lnSpc>
                <a:spcPct val="120000"/>
              </a:lnSpc>
            </a:pPr>
            <a:r>
              <a:rPr lang="en-US" sz="1400" dirty="0">
                <a:solidFill>
                  <a:schemeClr val="bg1"/>
                </a:solidFill>
                <a:effectLst>
                  <a:outerShdw blurRad="50800" dist="38100" dir="2700000" algn="tl" rotWithShape="0">
                    <a:prstClr val="black">
                      <a:alpha val="40000"/>
                    </a:prstClr>
                  </a:outerShdw>
                </a:effectLst>
                <a:latin typeface="Century Gothic"/>
                <a:cs typeface="Century Gothic"/>
              </a:rPr>
              <a:t>Right for the environment</a:t>
            </a:r>
          </a:p>
          <a:p>
            <a:pPr algn="ctr">
              <a:lnSpc>
                <a:spcPct val="120000"/>
              </a:lnSpc>
            </a:pPr>
            <a:r>
              <a:rPr lang="en-US" sz="1400" dirty="0">
                <a:solidFill>
                  <a:schemeClr val="bg1"/>
                </a:solidFill>
                <a:effectLst>
                  <a:outerShdw blurRad="50800" dist="38100" dir="2700000" algn="tl" rotWithShape="0">
                    <a:prstClr val="black">
                      <a:alpha val="40000"/>
                    </a:prstClr>
                  </a:outerShdw>
                </a:effectLst>
                <a:latin typeface="Century Gothic"/>
                <a:cs typeface="Century Gothic"/>
              </a:rPr>
              <a:t> I look good when I serve to others</a:t>
            </a:r>
          </a:p>
        </p:txBody>
      </p:sp>
      <p:cxnSp>
        <p:nvCxnSpPr>
          <p:cNvPr id="12" name="Straight Arrow Connector 11"/>
          <p:cNvCxnSpPr/>
          <p:nvPr/>
        </p:nvCxnSpPr>
        <p:spPr>
          <a:xfrm>
            <a:off x="6096000" y="2649083"/>
            <a:ext cx="0" cy="1385805"/>
          </a:xfrm>
          <a:prstGeom prst="straightConnector1">
            <a:avLst/>
          </a:prstGeom>
          <a:ln>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21347" y="4127970"/>
            <a:ext cx="11780308" cy="1282402"/>
          </a:xfrm>
          <a:prstGeom prst="rect">
            <a:avLst/>
          </a:prstGeom>
          <a:noFill/>
        </p:spPr>
        <p:txBody>
          <a:bodyPr wrap="square" rtlCol="0">
            <a:spAutoFit/>
          </a:bodyPr>
          <a:lstStyle/>
          <a:p>
            <a:pPr algn="ctr">
              <a:spcBef>
                <a:spcPts val="800"/>
              </a:spcBef>
            </a:pPr>
            <a:r>
              <a:rPr lang="en-US" sz="1600" dirty="0">
                <a:solidFill>
                  <a:prstClr val="black">
                    <a:lumMod val="65000"/>
                    <a:lumOff val="35000"/>
                  </a:prstClr>
                </a:solidFill>
                <a:latin typeface="Century Gothic"/>
                <a:cs typeface="Century Gothic"/>
              </a:rPr>
              <a:t>S</a:t>
            </a:r>
            <a:r>
              <a:rPr lang="en-US" sz="1600" dirty="0" smtClean="0">
                <a:solidFill>
                  <a:prstClr val="black">
                    <a:lumMod val="65000"/>
                    <a:lumOff val="35000"/>
                  </a:prstClr>
                </a:solidFill>
                <a:latin typeface="Century Gothic"/>
                <a:cs typeface="Century Gothic"/>
              </a:rPr>
              <a:t>eafood </a:t>
            </a:r>
            <a:r>
              <a:rPr lang="en-US" sz="1600" dirty="0">
                <a:solidFill>
                  <a:prstClr val="black">
                    <a:lumMod val="65000"/>
                    <a:lumOff val="35000"/>
                  </a:prstClr>
                </a:solidFill>
                <a:latin typeface="Century Gothic"/>
                <a:cs typeface="Century Gothic"/>
              </a:rPr>
              <a:t>lovers seeking tasteful, healthy proteins</a:t>
            </a:r>
          </a:p>
          <a:p>
            <a:pPr algn="ctr">
              <a:spcBef>
                <a:spcPts val="800"/>
              </a:spcBef>
            </a:pPr>
            <a:r>
              <a:rPr lang="en-US" sz="1600" dirty="0">
                <a:solidFill>
                  <a:prstClr val="black">
                    <a:lumMod val="65000"/>
                    <a:lumOff val="35000"/>
                  </a:prstClr>
                </a:solidFill>
                <a:latin typeface="Century Gothic"/>
                <a:cs typeface="Century Gothic"/>
              </a:rPr>
              <a:t>Younger audiences want healthy, yet responsible food </a:t>
            </a:r>
            <a:r>
              <a:rPr lang="en-US" sz="1600" dirty="0" smtClean="0">
                <a:solidFill>
                  <a:prstClr val="black">
                    <a:lumMod val="65000"/>
                    <a:lumOff val="35000"/>
                  </a:prstClr>
                </a:solidFill>
                <a:latin typeface="Century Gothic"/>
                <a:cs typeface="Century Gothic"/>
              </a:rPr>
              <a:t>adventures, </a:t>
            </a:r>
            <a:br>
              <a:rPr lang="en-US" sz="1600" dirty="0" smtClean="0">
                <a:solidFill>
                  <a:prstClr val="black">
                    <a:lumMod val="65000"/>
                    <a:lumOff val="35000"/>
                  </a:prstClr>
                </a:solidFill>
                <a:latin typeface="Century Gothic"/>
                <a:cs typeface="Century Gothic"/>
              </a:rPr>
            </a:br>
            <a:r>
              <a:rPr lang="en-US" sz="1600" dirty="0" smtClean="0">
                <a:solidFill>
                  <a:prstClr val="black">
                    <a:lumMod val="65000"/>
                    <a:lumOff val="35000"/>
                  </a:prstClr>
                </a:solidFill>
                <a:latin typeface="Century Gothic"/>
                <a:cs typeface="Century Gothic"/>
              </a:rPr>
              <a:t>they </a:t>
            </a:r>
            <a:r>
              <a:rPr lang="en-US" sz="1600" dirty="0">
                <a:solidFill>
                  <a:prstClr val="black">
                    <a:lumMod val="65000"/>
                    <a:lumOff val="35000"/>
                  </a:prstClr>
                </a:solidFill>
                <a:latin typeface="Century Gothic"/>
                <a:cs typeface="Century Gothic"/>
              </a:rPr>
              <a:t>are cooking </a:t>
            </a:r>
            <a:r>
              <a:rPr lang="en-US" sz="1600" dirty="0" smtClean="0">
                <a:solidFill>
                  <a:prstClr val="black">
                    <a:lumMod val="65000"/>
                    <a:lumOff val="35000"/>
                  </a:prstClr>
                </a:solidFill>
                <a:latin typeface="Century Gothic"/>
                <a:cs typeface="Century Gothic"/>
              </a:rPr>
              <a:t>more, and they rely on digital and social media for information</a:t>
            </a:r>
            <a:endParaRPr lang="en-US" sz="1600" dirty="0">
              <a:solidFill>
                <a:prstClr val="black">
                  <a:lumMod val="65000"/>
                  <a:lumOff val="35000"/>
                </a:prstClr>
              </a:solidFill>
              <a:latin typeface="Century Gothic"/>
              <a:cs typeface="Century Gothic"/>
            </a:endParaRPr>
          </a:p>
          <a:p>
            <a:pPr algn="ctr">
              <a:spcBef>
                <a:spcPts val="800"/>
              </a:spcBef>
            </a:pPr>
            <a:r>
              <a:rPr lang="en-US" sz="1600" dirty="0">
                <a:solidFill>
                  <a:prstClr val="black">
                    <a:lumMod val="65000"/>
                    <a:lumOff val="35000"/>
                  </a:prstClr>
                </a:solidFill>
                <a:latin typeface="Century Gothic"/>
                <a:cs typeface="Century Gothic"/>
              </a:rPr>
              <a:t>Boomers eating healthy want to stay that way, look good, extend life</a:t>
            </a:r>
          </a:p>
        </p:txBody>
      </p:sp>
      <p:grpSp>
        <p:nvGrpSpPr>
          <p:cNvPr id="25" name="Group 24"/>
          <p:cNvGrpSpPr/>
          <p:nvPr/>
        </p:nvGrpSpPr>
        <p:grpSpPr>
          <a:xfrm>
            <a:off x="2525973" y="5475045"/>
            <a:ext cx="7140054" cy="1232738"/>
            <a:chOff x="1800281" y="5249513"/>
            <a:chExt cx="7140054" cy="1232738"/>
          </a:xfrm>
        </p:grpSpPr>
        <p:pic>
          <p:nvPicPr>
            <p:cNvPr id="20" name="Picture 19" descr="eating out 2.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33666" y="5256503"/>
              <a:ext cx="1406669" cy="1225748"/>
            </a:xfrm>
            <a:prstGeom prst="rect">
              <a:avLst/>
            </a:prstGeom>
            <a:ln>
              <a:noFill/>
            </a:ln>
            <a:effectLst/>
          </p:spPr>
        </p:pic>
        <p:pic>
          <p:nvPicPr>
            <p:cNvPr id="22" name="Picture 21" descr="man-and-woman-talking-2.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85434" y="5256503"/>
              <a:ext cx="1346813" cy="1225748"/>
            </a:xfrm>
            <a:prstGeom prst="rect">
              <a:avLst/>
            </a:prstGeom>
            <a:ln>
              <a:noFill/>
            </a:ln>
            <a:effectLst/>
          </p:spPr>
        </p:pic>
        <p:pic>
          <p:nvPicPr>
            <p:cNvPr id="24" name="Picture 23" descr="resizer.jpe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800281" y="5249513"/>
              <a:ext cx="1478786" cy="1232738"/>
            </a:xfrm>
            <a:prstGeom prst="rect">
              <a:avLst/>
            </a:prstGeom>
            <a:ln>
              <a:noFill/>
            </a:ln>
            <a:effectLst/>
          </p:spPr>
        </p:pic>
        <p:pic>
          <p:nvPicPr>
            <p:cNvPr id="11" name="Picture 10" descr="Screen Shot 2014-10-14 at 1.11.48 P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78730" y="5249513"/>
              <a:ext cx="1406669" cy="1232738"/>
            </a:xfrm>
            <a:prstGeom prst="rect">
              <a:avLst/>
            </a:prstGeom>
          </p:spPr>
        </p:pic>
      </p:grpSp>
      <p:pic>
        <p:nvPicPr>
          <p:cNvPr id="19" name="Picture 18" descr="happy-senior-couple-cooking-summer-barbecue-20391337.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094830" y="5482035"/>
            <a:ext cx="1277508" cy="1225748"/>
          </a:xfrm>
          <a:prstGeom prst="rect">
            <a:avLst/>
          </a:prstGeom>
        </p:spPr>
      </p:pic>
    </p:spTree>
    <p:extLst>
      <p:ext uri="{BB962C8B-B14F-4D97-AF65-F5344CB8AC3E}">
        <p14:creationId xmlns:p14="http://schemas.microsoft.com/office/powerpoint/2010/main" val="421585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laska_Waters1.JPG"/>
          <p:cNvPicPr>
            <a:picLocks noChangeAspect="1"/>
          </p:cNvPicPr>
          <p:nvPr/>
        </p:nvPicPr>
        <p:blipFill rotWithShape="1">
          <a:blip r:embed="rId3" cstate="print">
            <a:alphaModFix/>
            <a:extLst>
              <a:ext uri="{28A0092B-C50C-407E-A947-70E740481C1C}">
                <a14:useLocalDpi xmlns:a14="http://schemas.microsoft.com/office/drawing/2010/main"/>
              </a:ext>
            </a:extLst>
          </a:blip>
          <a:srcRect/>
          <a:stretch/>
        </p:blipFill>
        <p:spPr>
          <a:xfrm>
            <a:off x="-4572" y="0"/>
            <a:ext cx="12201144" cy="6864858"/>
          </a:xfrm>
          <a:prstGeom prst="rect">
            <a:avLst/>
          </a:prstGeom>
        </p:spPr>
      </p:pic>
      <p:sp>
        <p:nvSpPr>
          <p:cNvPr id="15" name="Rectangle 14"/>
          <p:cNvSpPr/>
          <p:nvPr/>
        </p:nvSpPr>
        <p:spPr>
          <a:xfrm>
            <a:off x="358140" y="936046"/>
            <a:ext cx="11475720" cy="5475169"/>
          </a:xfrm>
          <a:prstGeom prst="rect">
            <a:avLst/>
          </a:prstGeom>
          <a:solidFill>
            <a:schemeClr val="accent1">
              <a:lumMod val="7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FY’15: STRATEGIES: WHERE WE HAVE BEEN FOCUSING</a:t>
            </a:r>
            <a:endParaRPr lang="en-US" dirty="0"/>
          </a:p>
        </p:txBody>
      </p:sp>
      <p:sp>
        <p:nvSpPr>
          <p:cNvPr id="3" name="Content Placeholder 2"/>
          <p:cNvSpPr>
            <a:spLocks noGrp="1"/>
          </p:cNvSpPr>
          <p:nvPr>
            <p:ph idx="1"/>
          </p:nvPr>
        </p:nvSpPr>
        <p:spPr>
          <a:xfrm>
            <a:off x="609600" y="1148372"/>
            <a:ext cx="7601712" cy="4965743"/>
          </a:xfrm>
        </p:spPr>
        <p:txBody>
          <a:bodyPr>
            <a:normAutofit/>
          </a:bodyPr>
          <a:lstStyle/>
          <a:p>
            <a:pPr marL="0" indent="0">
              <a:spcAft>
                <a:spcPts val="600"/>
              </a:spcAft>
              <a:buNone/>
            </a:pPr>
            <a:r>
              <a:rPr lang="en-US" sz="1600" dirty="0" smtClean="0">
                <a:solidFill>
                  <a:schemeClr val="bg1"/>
                </a:solidFill>
              </a:rPr>
              <a:t>TELLING THE ALASKA STORY: WHERE YOU FIND THE PUREST, WILD SEAFOOD ON THE PLANET</a:t>
            </a:r>
          </a:p>
          <a:p>
            <a:pPr>
              <a:spcAft>
                <a:spcPts val="600"/>
              </a:spcAft>
            </a:pPr>
            <a:r>
              <a:rPr lang="en-US" sz="1600" dirty="0" smtClean="0">
                <a:solidFill>
                  <a:schemeClr val="bg1"/>
                </a:solidFill>
              </a:rPr>
              <a:t>Media relations, events, social media management</a:t>
            </a:r>
          </a:p>
          <a:p>
            <a:pPr>
              <a:spcAft>
                <a:spcPts val="600"/>
              </a:spcAft>
            </a:pPr>
            <a:r>
              <a:rPr lang="en-US" sz="1600" dirty="0" smtClean="0">
                <a:solidFill>
                  <a:schemeClr val="bg1"/>
                </a:solidFill>
              </a:rPr>
              <a:t>Booking </a:t>
            </a:r>
            <a:r>
              <a:rPr lang="en-US" sz="1600" dirty="0">
                <a:solidFill>
                  <a:schemeClr val="bg1"/>
                </a:solidFill>
              </a:rPr>
              <a:t>media and chefs for FAM trips</a:t>
            </a:r>
          </a:p>
          <a:p>
            <a:pPr marL="0" indent="0">
              <a:spcAft>
                <a:spcPts val="600"/>
              </a:spcAft>
              <a:buNone/>
            </a:pPr>
            <a:endParaRPr lang="en-US" sz="1600" dirty="0" smtClean="0">
              <a:solidFill>
                <a:schemeClr val="bg1"/>
              </a:solidFill>
            </a:endParaRPr>
          </a:p>
          <a:p>
            <a:pPr marL="0" indent="0">
              <a:spcAft>
                <a:spcPts val="600"/>
              </a:spcAft>
              <a:buNone/>
            </a:pPr>
            <a:r>
              <a:rPr lang="en-US" sz="1600" dirty="0" smtClean="0">
                <a:solidFill>
                  <a:schemeClr val="bg1"/>
                </a:solidFill>
              </a:rPr>
              <a:t>EMPHASING THE SUPERIOR TASTE OF ALASKA SEAFOOD TO CULINARY </a:t>
            </a:r>
            <a:br>
              <a:rPr lang="en-US" sz="1600" dirty="0" smtClean="0">
                <a:solidFill>
                  <a:schemeClr val="bg1"/>
                </a:solidFill>
              </a:rPr>
            </a:br>
            <a:r>
              <a:rPr lang="en-US" sz="1600" dirty="0" smtClean="0">
                <a:solidFill>
                  <a:schemeClr val="bg1"/>
                </a:solidFill>
              </a:rPr>
              <a:t>and ELITE MEDIA</a:t>
            </a:r>
          </a:p>
          <a:p>
            <a:pPr>
              <a:spcAft>
                <a:spcPts val="600"/>
              </a:spcAft>
            </a:pPr>
            <a:r>
              <a:rPr lang="en-US" sz="1600" dirty="0" smtClean="0">
                <a:solidFill>
                  <a:schemeClr val="bg1"/>
                </a:solidFill>
              </a:rPr>
              <a:t>Media relations, social media efforts</a:t>
            </a:r>
          </a:p>
          <a:p>
            <a:pPr>
              <a:spcAft>
                <a:spcPts val="600"/>
              </a:spcAft>
            </a:pPr>
            <a:r>
              <a:rPr lang="en-US" sz="1600" dirty="0" smtClean="0">
                <a:solidFill>
                  <a:schemeClr val="bg1"/>
                </a:solidFill>
              </a:rPr>
              <a:t>NYC events – Tasting Table, Food Network test kitchen</a:t>
            </a:r>
          </a:p>
          <a:p>
            <a:pPr>
              <a:spcAft>
                <a:spcPts val="2200"/>
              </a:spcAft>
            </a:pPr>
            <a:r>
              <a:rPr lang="en-US" sz="1600" dirty="0" smtClean="0">
                <a:solidFill>
                  <a:schemeClr val="bg1"/>
                </a:solidFill>
              </a:rPr>
              <a:t>New collateral – Seafood for All Seasons guide, Salmon guide</a:t>
            </a:r>
            <a:endParaRPr lang="en-US" sz="1600" dirty="0">
              <a:solidFill>
                <a:schemeClr val="bg1"/>
              </a:solidFill>
            </a:endParaRPr>
          </a:p>
          <a:p>
            <a:pPr marL="0" indent="0">
              <a:spcAft>
                <a:spcPts val="0"/>
              </a:spcAft>
              <a:buNone/>
            </a:pPr>
            <a:r>
              <a:rPr lang="en-US" sz="1600" dirty="0" smtClean="0">
                <a:solidFill>
                  <a:schemeClr val="bg1"/>
                </a:solidFill>
              </a:rPr>
              <a:t>HIGHLIGHTING NUTRITIONAL INFORMATION TO ILLUSTRATE THE BENEFITS OF EATING ALASKA SEAFOOD</a:t>
            </a:r>
          </a:p>
          <a:p>
            <a:pPr>
              <a:spcAft>
                <a:spcPts val="0"/>
              </a:spcAft>
            </a:pPr>
            <a:r>
              <a:rPr lang="en-US" sz="1600" dirty="0" smtClean="0">
                <a:solidFill>
                  <a:schemeClr val="bg1"/>
                </a:solidFill>
              </a:rPr>
              <a:t>Media relations, social media efforts</a:t>
            </a:r>
          </a:p>
          <a:p>
            <a:pPr>
              <a:spcAft>
                <a:spcPts val="0"/>
              </a:spcAft>
            </a:pPr>
            <a:r>
              <a:rPr lang="en-US" sz="1600" dirty="0" smtClean="0">
                <a:solidFill>
                  <a:schemeClr val="bg1"/>
                </a:solidFill>
              </a:rPr>
              <a:t>Uber </a:t>
            </a:r>
            <a:r>
              <a:rPr lang="en-US" sz="1600" dirty="0">
                <a:solidFill>
                  <a:schemeClr val="bg1"/>
                </a:solidFill>
              </a:rPr>
              <a:t>Athlete Program – securing media opportunities for Ryan and </a:t>
            </a:r>
            <a:br>
              <a:rPr lang="en-US" sz="1600" dirty="0">
                <a:solidFill>
                  <a:schemeClr val="bg1"/>
                </a:solidFill>
              </a:rPr>
            </a:br>
            <a:r>
              <a:rPr lang="en-US" sz="1600" dirty="0">
                <a:solidFill>
                  <a:schemeClr val="bg1"/>
                </a:solidFill>
              </a:rPr>
              <a:t>Sara Hall</a:t>
            </a:r>
          </a:p>
          <a:p>
            <a:pPr marL="0" indent="0">
              <a:spcAft>
                <a:spcPts val="2200"/>
              </a:spcAft>
              <a:buNone/>
            </a:pPr>
            <a:endParaRPr lang="en-US" sz="1600" dirty="0" smtClean="0">
              <a:solidFill>
                <a:schemeClr val="bg1"/>
              </a:solidFill>
            </a:endParaRPr>
          </a:p>
        </p:txBody>
      </p:sp>
      <p:sp>
        <p:nvSpPr>
          <p:cNvPr id="8" name="Slide Number Placeholder 7"/>
          <p:cNvSpPr>
            <a:spLocks noGrp="1"/>
          </p:cNvSpPr>
          <p:nvPr>
            <p:ph type="sldNum" sz="quarter" idx="12"/>
          </p:nvPr>
        </p:nvSpPr>
        <p:spPr/>
        <p:txBody>
          <a:bodyPr/>
          <a:lstStyle/>
          <a:p>
            <a:fld id="{2C1F6A56-C1C3-174E-AC7D-888E9B0BC0DF}" type="slidenum">
              <a:rPr lang="en-US" smtClean="0"/>
              <a:pPr/>
              <a:t>4</a:t>
            </a:fld>
            <a:endParaRPr lang="en-US" dirty="0"/>
          </a:p>
        </p:txBody>
      </p:sp>
      <p:grpSp>
        <p:nvGrpSpPr>
          <p:cNvPr id="18" name="Group 17"/>
          <p:cNvGrpSpPr/>
          <p:nvPr/>
        </p:nvGrpSpPr>
        <p:grpSpPr>
          <a:xfrm>
            <a:off x="8207474" y="1146518"/>
            <a:ext cx="3393792" cy="5062805"/>
            <a:chOff x="8184877" y="1538556"/>
            <a:chExt cx="3186891" cy="4285557"/>
          </a:xfrm>
        </p:grpSpPr>
        <p:pic>
          <p:nvPicPr>
            <p:cNvPr id="9" name="Picture 8" descr="Screen Shot 2014-08-05 at 2.07.32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68934" y="4486350"/>
              <a:ext cx="1502834" cy="1337763"/>
            </a:xfrm>
            <a:prstGeom prst="rect">
              <a:avLst/>
            </a:prstGeom>
          </p:spPr>
        </p:pic>
        <p:pic>
          <p:nvPicPr>
            <p:cNvPr id="10" name="Picture 9" descr="Screen Shot 2014-08-05 at 2.08.20 PM.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84877" y="4486350"/>
              <a:ext cx="1504946" cy="1337763"/>
            </a:xfrm>
            <a:prstGeom prst="rect">
              <a:avLst/>
            </a:prstGeom>
          </p:spPr>
        </p:pic>
        <p:pic>
          <p:nvPicPr>
            <p:cNvPr id="11" name="Picture 10" descr="Screen Shot 2014-08-05 at 2.09.04 P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184877" y="3012453"/>
              <a:ext cx="1507070" cy="1337763"/>
            </a:xfrm>
            <a:prstGeom prst="rect">
              <a:avLst/>
            </a:prstGeom>
          </p:spPr>
        </p:pic>
        <p:pic>
          <p:nvPicPr>
            <p:cNvPr id="12" name="Picture 11" descr="Screen Shot 2014-08-06 at 8.18.13 AM.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863008" y="3012454"/>
              <a:ext cx="1508760" cy="1337763"/>
            </a:xfrm>
            <a:prstGeom prst="rect">
              <a:avLst/>
            </a:prstGeom>
          </p:spPr>
        </p:pic>
        <p:pic>
          <p:nvPicPr>
            <p:cNvPr id="16" name="Picture 15" descr="Screen Shot 2014-08-06 at 8.15.55 AM.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184877" y="1538556"/>
              <a:ext cx="1508760" cy="1337763"/>
            </a:xfrm>
            <a:prstGeom prst="rect">
              <a:avLst/>
            </a:prstGeom>
          </p:spPr>
        </p:pic>
        <p:pic>
          <p:nvPicPr>
            <p:cNvPr id="17" name="Picture 16" descr="Screen Shot 2014-08-06 at 8.20.16 AM.pn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863008" y="1538556"/>
              <a:ext cx="1508760" cy="1337763"/>
            </a:xfrm>
            <a:prstGeom prst="rect">
              <a:avLst/>
            </a:prstGeom>
          </p:spPr>
        </p:pic>
      </p:grpSp>
    </p:spTree>
    <p:extLst>
      <p:ext uri="{BB962C8B-B14F-4D97-AF65-F5344CB8AC3E}">
        <p14:creationId xmlns:p14="http://schemas.microsoft.com/office/powerpoint/2010/main" val="106882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FY ‘15 – Results to Date (February </a:t>
            </a:r>
            <a:r>
              <a:rPr lang="en-US" dirty="0"/>
              <a:t>– </a:t>
            </a:r>
            <a:r>
              <a:rPr lang="en-US" dirty="0" smtClean="0"/>
              <a:t>April</a:t>
            </a:r>
            <a:r>
              <a:rPr lang="en-US" dirty="0"/>
              <a:t>)</a:t>
            </a:r>
            <a:br>
              <a:rPr lang="en-US" dirty="0"/>
            </a:br>
            <a:endParaRPr lang="en-US" dirty="0"/>
          </a:p>
        </p:txBody>
      </p:sp>
      <p:sp>
        <p:nvSpPr>
          <p:cNvPr id="7" name="Content Placeholder 6"/>
          <p:cNvSpPr>
            <a:spLocks noGrp="1"/>
          </p:cNvSpPr>
          <p:nvPr>
            <p:ph idx="1"/>
          </p:nvPr>
        </p:nvSpPr>
        <p:spPr>
          <a:xfrm>
            <a:off x="609601" y="1237957"/>
            <a:ext cx="6442106" cy="5483519"/>
          </a:xfrm>
        </p:spPr>
        <p:txBody>
          <a:bodyPr>
            <a:normAutofit/>
          </a:bodyPr>
          <a:lstStyle/>
          <a:p>
            <a:pPr>
              <a:lnSpc>
                <a:spcPct val="100000"/>
              </a:lnSpc>
            </a:pPr>
            <a:r>
              <a:rPr lang="en-US" sz="1600" dirty="0" smtClean="0"/>
              <a:t>Secured an estimated </a:t>
            </a:r>
            <a:r>
              <a:rPr lang="en-US" sz="1600" b="1" dirty="0" smtClean="0"/>
              <a:t>793 million </a:t>
            </a:r>
            <a:r>
              <a:rPr lang="en-US" sz="1600" b="1" dirty="0"/>
              <a:t>impressions </a:t>
            </a:r>
            <a:r>
              <a:rPr lang="en-US" sz="1600" dirty="0" smtClean="0"/>
              <a:t>through media relations placements in </a:t>
            </a:r>
            <a:r>
              <a:rPr lang="en-US" sz="1600" b="1" i="1" dirty="0" smtClean="0"/>
              <a:t>Associated Press, New York Times, RealSimple.com, Allrecipes.com</a:t>
            </a:r>
            <a:r>
              <a:rPr lang="en-US" sz="1600" b="1" dirty="0" smtClean="0"/>
              <a:t> </a:t>
            </a:r>
            <a:r>
              <a:rPr lang="en-US" sz="1600" dirty="0" smtClean="0"/>
              <a:t>and more. </a:t>
            </a:r>
          </a:p>
          <a:p>
            <a:pPr marL="0" indent="0">
              <a:lnSpc>
                <a:spcPct val="100000"/>
              </a:lnSpc>
              <a:buNone/>
            </a:pPr>
            <a:endParaRPr lang="en-US" sz="1600" dirty="0" smtClean="0"/>
          </a:p>
          <a:p>
            <a:pPr>
              <a:lnSpc>
                <a:spcPct val="100000"/>
              </a:lnSpc>
            </a:pPr>
            <a:r>
              <a:rPr lang="en-US" sz="1600" b="1" dirty="0" smtClean="0"/>
              <a:t>7.1 million impressions </a:t>
            </a:r>
            <a:r>
              <a:rPr lang="en-US" sz="1600" dirty="0" smtClean="0"/>
              <a:t>through recipe-centric blogger program resulting in 40 posts and 40 Alaska seafood recipes.</a:t>
            </a:r>
          </a:p>
          <a:p>
            <a:pPr marL="0" indent="0">
              <a:lnSpc>
                <a:spcPct val="100000"/>
              </a:lnSpc>
              <a:buNone/>
            </a:pPr>
            <a:endParaRPr lang="en-US" sz="1600" b="1" dirty="0" smtClean="0"/>
          </a:p>
          <a:p>
            <a:pPr>
              <a:lnSpc>
                <a:spcPct val="100000"/>
              </a:lnSpc>
            </a:pPr>
            <a:r>
              <a:rPr lang="en-US" sz="1600" b="1" dirty="0" smtClean="0"/>
              <a:t>Booked more than 30 editors </a:t>
            </a:r>
            <a:r>
              <a:rPr lang="en-US" sz="1600" dirty="0" smtClean="0"/>
              <a:t>to attend upcoming ASMI tasting event in NYC from top tier national outlets including Food&amp;Wine, Bon Appetit, Martha Stewart Living, Redbook, YahooFood, FamilyCircle, Real Simple and more. </a:t>
            </a:r>
          </a:p>
          <a:p>
            <a:pPr marL="0" indent="0">
              <a:lnSpc>
                <a:spcPct val="100000"/>
              </a:lnSpc>
              <a:buNone/>
            </a:pPr>
            <a:endParaRPr lang="en-US" sz="1600" dirty="0" smtClean="0"/>
          </a:p>
          <a:p>
            <a:pPr>
              <a:lnSpc>
                <a:spcPct val="100000"/>
              </a:lnSpc>
              <a:spcAft>
                <a:spcPts val="600"/>
              </a:spcAft>
            </a:pPr>
            <a:r>
              <a:rPr lang="en-US" sz="1600" dirty="0" smtClean="0"/>
              <a:t>For Summer FAM visits, secured seven </a:t>
            </a:r>
            <a:r>
              <a:rPr lang="en-US" sz="1600" dirty="0"/>
              <a:t>editors from </a:t>
            </a:r>
            <a:r>
              <a:rPr lang="en-US" sz="1600" dirty="0" smtClean="0"/>
              <a:t>FoodNetwork.com</a:t>
            </a:r>
            <a:r>
              <a:rPr lang="en-US" sz="1600" dirty="0"/>
              <a:t>, Bon Appetit, Refinery29, Glamour, Food Republic, Thrillist and Food Network/Cooking </a:t>
            </a:r>
            <a:r>
              <a:rPr lang="en-US" sz="1600" dirty="0" smtClean="0"/>
              <a:t>Channel and </a:t>
            </a:r>
            <a:r>
              <a:rPr lang="en-US" sz="1600" dirty="0"/>
              <a:t>four </a:t>
            </a:r>
            <a:r>
              <a:rPr lang="en-US" sz="1600" dirty="0" smtClean="0"/>
              <a:t>top chefs</a:t>
            </a:r>
            <a:r>
              <a:rPr lang="en-US" sz="1600" dirty="0"/>
              <a:t>: </a:t>
            </a:r>
            <a:r>
              <a:rPr lang="en-US" sz="1600" dirty="0" smtClean="0"/>
              <a:t>Tom Douglas, Eric </a:t>
            </a:r>
            <a:r>
              <a:rPr lang="en-US" sz="1600" dirty="0"/>
              <a:t>Donnelly (RockCreek), Andrew D'ambrosi (Bergen Hill, NYC), and Elizabeth </a:t>
            </a:r>
            <a:r>
              <a:rPr lang="en-US" sz="1600" dirty="0" smtClean="0"/>
              <a:t>Falkner. </a:t>
            </a:r>
          </a:p>
          <a:p>
            <a:pPr marL="455612" lvl="1" indent="0">
              <a:lnSpc>
                <a:spcPct val="100000"/>
              </a:lnSpc>
              <a:buNone/>
            </a:pPr>
            <a:endParaRPr lang="en-US" sz="1600" dirty="0" smtClean="0"/>
          </a:p>
          <a:p>
            <a:endParaRPr lang="en-US" sz="1600" dirty="0" smtClean="0"/>
          </a:p>
          <a:p>
            <a:endParaRPr lang="en-US" sz="1600" dirty="0"/>
          </a:p>
        </p:txBody>
      </p:sp>
      <p:sp>
        <p:nvSpPr>
          <p:cNvPr id="5" name="Slide Number Placeholder 4"/>
          <p:cNvSpPr>
            <a:spLocks noGrp="1"/>
          </p:cNvSpPr>
          <p:nvPr>
            <p:ph type="sldNum" sz="quarter" idx="12"/>
          </p:nvPr>
        </p:nvSpPr>
        <p:spPr/>
        <p:txBody>
          <a:bodyPr/>
          <a:lstStyle/>
          <a:p>
            <a:fld id="{2C1F6A56-C1C3-174E-AC7D-888E9B0BC0DF}" type="slidenum">
              <a:rPr lang="en-US" smtClean="0">
                <a:solidFill>
                  <a:schemeClr val="tx1"/>
                </a:solidFill>
              </a:rPr>
              <a:pPr/>
              <a:t>5</a:t>
            </a:fld>
            <a:endParaRPr lang="en-US" dirty="0">
              <a:solidFill>
                <a:schemeClr val="tx1"/>
              </a:solidFill>
            </a:endParaRPr>
          </a:p>
        </p:txBody>
      </p:sp>
      <p:pic>
        <p:nvPicPr>
          <p:cNvPr id="17" name="Picture 16"/>
          <p:cNvPicPr>
            <a:picLocks noChangeAspect="1"/>
          </p:cNvPicPr>
          <p:nvPr/>
        </p:nvPicPr>
        <p:blipFill>
          <a:blip r:embed="rId3"/>
          <a:stretch>
            <a:fillRect/>
          </a:stretch>
        </p:blipFill>
        <p:spPr>
          <a:xfrm>
            <a:off x="7349177" y="4255545"/>
            <a:ext cx="2432133" cy="852134"/>
          </a:xfrm>
          <a:prstGeom prst="rect">
            <a:avLst/>
          </a:prstGeom>
        </p:spPr>
      </p:pic>
      <p:pic>
        <p:nvPicPr>
          <p:cNvPr id="23" name="Picture 22"/>
          <p:cNvPicPr>
            <a:picLocks noChangeAspect="1"/>
          </p:cNvPicPr>
          <p:nvPr/>
        </p:nvPicPr>
        <p:blipFill>
          <a:blip r:embed="rId4"/>
          <a:stretch>
            <a:fillRect/>
          </a:stretch>
        </p:blipFill>
        <p:spPr>
          <a:xfrm>
            <a:off x="9317766" y="3056800"/>
            <a:ext cx="2452122" cy="483675"/>
          </a:xfrm>
          <a:prstGeom prst="rect">
            <a:avLst/>
          </a:prstGeom>
        </p:spPr>
      </p:pic>
      <p:pic>
        <p:nvPicPr>
          <p:cNvPr id="24" name="Picture 23"/>
          <p:cNvPicPr>
            <a:picLocks noChangeAspect="1"/>
          </p:cNvPicPr>
          <p:nvPr/>
        </p:nvPicPr>
        <p:blipFill>
          <a:blip r:embed="rId5"/>
          <a:stretch>
            <a:fillRect/>
          </a:stretch>
        </p:blipFill>
        <p:spPr>
          <a:xfrm>
            <a:off x="7390757" y="2474823"/>
            <a:ext cx="2452122" cy="405926"/>
          </a:xfrm>
          <a:prstGeom prst="rect">
            <a:avLst/>
          </a:prstGeom>
        </p:spPr>
      </p:pic>
      <p:pic>
        <p:nvPicPr>
          <p:cNvPr id="25" name="Picture 24"/>
          <p:cNvPicPr>
            <a:picLocks noChangeAspect="1"/>
          </p:cNvPicPr>
          <p:nvPr/>
        </p:nvPicPr>
        <p:blipFill>
          <a:blip r:embed="rId6"/>
          <a:stretch>
            <a:fillRect/>
          </a:stretch>
        </p:blipFill>
        <p:spPr>
          <a:xfrm>
            <a:off x="7678154" y="3101955"/>
            <a:ext cx="823017" cy="787745"/>
          </a:xfrm>
          <a:prstGeom prst="rect">
            <a:avLst/>
          </a:prstGeom>
        </p:spPr>
      </p:pic>
      <p:pic>
        <p:nvPicPr>
          <p:cNvPr id="26" name="Picture 6" descr="http://graphics8.nytimes.com/images/misc/cooking/cooking-retin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6080" y="1417544"/>
            <a:ext cx="3139419" cy="11197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http://www.underconsideration.com/brandnew/archives/yahoo_logo_detai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05339" y="1790268"/>
            <a:ext cx="1553786" cy="38885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9"/>
          <a:stretch>
            <a:fillRect/>
          </a:stretch>
        </p:blipFill>
        <p:spPr>
          <a:xfrm>
            <a:off x="8754803" y="3711669"/>
            <a:ext cx="3069364" cy="555499"/>
          </a:xfrm>
          <a:prstGeom prst="rect">
            <a:avLst/>
          </a:prstGeom>
        </p:spPr>
      </p:pic>
      <p:pic>
        <p:nvPicPr>
          <p:cNvPr id="29" name="Picture 28"/>
          <p:cNvPicPr>
            <a:picLocks noChangeAspect="1"/>
          </p:cNvPicPr>
          <p:nvPr/>
        </p:nvPicPr>
        <p:blipFill>
          <a:blip r:embed="rId10"/>
          <a:stretch>
            <a:fillRect/>
          </a:stretch>
        </p:blipFill>
        <p:spPr>
          <a:xfrm>
            <a:off x="8616818" y="6136041"/>
            <a:ext cx="2513328" cy="357345"/>
          </a:xfrm>
          <a:prstGeom prst="rect">
            <a:avLst/>
          </a:prstGeom>
        </p:spPr>
      </p:pic>
      <p:pic>
        <p:nvPicPr>
          <p:cNvPr id="30" name="Picture 29"/>
          <p:cNvPicPr>
            <a:picLocks noChangeAspect="1"/>
          </p:cNvPicPr>
          <p:nvPr/>
        </p:nvPicPr>
        <p:blipFill>
          <a:blip r:embed="rId11"/>
          <a:stretch>
            <a:fillRect/>
          </a:stretch>
        </p:blipFill>
        <p:spPr>
          <a:xfrm>
            <a:off x="9873482" y="4525325"/>
            <a:ext cx="1800785" cy="514510"/>
          </a:xfrm>
          <a:prstGeom prst="rect">
            <a:avLst/>
          </a:prstGeom>
        </p:spPr>
      </p:pic>
      <p:pic>
        <p:nvPicPr>
          <p:cNvPr id="31" name="Picture 30"/>
          <p:cNvPicPr>
            <a:picLocks noChangeAspect="1"/>
          </p:cNvPicPr>
          <p:nvPr/>
        </p:nvPicPr>
        <p:blipFill>
          <a:blip r:embed="rId12"/>
          <a:stretch>
            <a:fillRect/>
          </a:stretch>
        </p:blipFill>
        <p:spPr>
          <a:xfrm>
            <a:off x="7174162" y="5112186"/>
            <a:ext cx="1988093" cy="844107"/>
          </a:xfrm>
          <a:prstGeom prst="rect">
            <a:avLst/>
          </a:prstGeom>
        </p:spPr>
      </p:pic>
      <p:pic>
        <p:nvPicPr>
          <p:cNvPr id="32" name="Picture 31"/>
          <p:cNvPicPr>
            <a:picLocks noChangeAspect="1"/>
          </p:cNvPicPr>
          <p:nvPr/>
        </p:nvPicPr>
        <p:blipFill>
          <a:blip r:embed="rId13"/>
          <a:stretch>
            <a:fillRect/>
          </a:stretch>
        </p:blipFill>
        <p:spPr>
          <a:xfrm>
            <a:off x="9380476" y="5265204"/>
            <a:ext cx="2453129" cy="555787"/>
          </a:xfrm>
          <a:prstGeom prst="rect">
            <a:avLst/>
          </a:prstGeom>
        </p:spPr>
      </p:pic>
      <p:pic>
        <p:nvPicPr>
          <p:cNvPr id="33" name="Picture 3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49334" y="842119"/>
            <a:ext cx="3231715" cy="673813"/>
          </a:xfrm>
          <a:prstGeom prst="rect">
            <a:avLst/>
          </a:prstGeom>
        </p:spPr>
      </p:pic>
    </p:spTree>
    <p:extLst>
      <p:ext uri="{BB962C8B-B14F-4D97-AF65-F5344CB8AC3E}">
        <p14:creationId xmlns:p14="http://schemas.microsoft.com/office/powerpoint/2010/main" val="99557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stretch>
            <a:fillRect/>
          </a:stretch>
        </p:blipFill>
        <p:spPr>
          <a:xfrm>
            <a:off x="420094" y="5705132"/>
            <a:ext cx="3241628" cy="617734"/>
          </a:xfrm>
          <a:prstGeom prst="rect">
            <a:avLst/>
          </a:prstGeom>
        </p:spPr>
      </p:pic>
      <p:pic>
        <p:nvPicPr>
          <p:cNvPr id="17" name="Picture 16"/>
          <p:cNvPicPr>
            <a:picLocks noChangeAspect="1"/>
          </p:cNvPicPr>
          <p:nvPr/>
        </p:nvPicPr>
        <p:blipFill>
          <a:blip r:embed="rId3"/>
          <a:stretch>
            <a:fillRect/>
          </a:stretch>
        </p:blipFill>
        <p:spPr>
          <a:xfrm>
            <a:off x="10108067" y="2931082"/>
            <a:ext cx="1157266" cy="642925"/>
          </a:xfrm>
          <a:prstGeom prst="rect">
            <a:avLst/>
          </a:prstGeom>
        </p:spPr>
      </p:pic>
      <p:sp>
        <p:nvSpPr>
          <p:cNvPr id="2" name="Title 1"/>
          <p:cNvSpPr>
            <a:spLocks noGrp="1"/>
          </p:cNvSpPr>
          <p:nvPr>
            <p:ph type="title"/>
          </p:nvPr>
        </p:nvSpPr>
        <p:spPr/>
        <p:txBody>
          <a:bodyPr/>
          <a:lstStyle/>
          <a:p>
            <a:r>
              <a:rPr lang="en-US" dirty="0"/>
              <a:t>FY ‘15 – </a:t>
            </a:r>
            <a:r>
              <a:rPr lang="en-US" dirty="0" smtClean="0"/>
              <a:t>Sample of Coverage </a:t>
            </a:r>
            <a:r>
              <a:rPr lang="en-US" dirty="0"/>
              <a:t>to </a:t>
            </a:r>
            <a:r>
              <a:rPr lang="en-US" dirty="0" smtClean="0"/>
              <a:t>Date</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2C1F6A56-C1C3-174E-AC7D-888E9B0BC0DF}" type="slidenum">
              <a:rPr lang="en-US" smtClean="0">
                <a:solidFill>
                  <a:schemeClr val="tx1"/>
                </a:solidFill>
              </a:rPr>
              <a:t>6</a:t>
            </a:fld>
            <a:endParaRPr lang="en-US" dirty="0">
              <a:solidFill>
                <a:schemeClr val="tx1"/>
              </a:solidFill>
            </a:endParaRPr>
          </a:p>
        </p:txBody>
      </p:sp>
      <p:pic>
        <p:nvPicPr>
          <p:cNvPr id="6" name="Picture 5"/>
          <p:cNvPicPr>
            <a:picLocks noChangeAspect="1"/>
          </p:cNvPicPr>
          <p:nvPr/>
        </p:nvPicPr>
        <p:blipFill>
          <a:blip r:embed="rId4"/>
          <a:stretch>
            <a:fillRect/>
          </a:stretch>
        </p:blipFill>
        <p:spPr>
          <a:xfrm>
            <a:off x="1493625" y="1026207"/>
            <a:ext cx="1094566" cy="870482"/>
          </a:xfrm>
          <a:prstGeom prst="rect">
            <a:avLst/>
          </a:prstGeom>
        </p:spPr>
      </p:pic>
      <p:pic>
        <p:nvPicPr>
          <p:cNvPr id="8" name="Picture 7"/>
          <p:cNvPicPr>
            <a:picLocks noChangeAspect="1"/>
          </p:cNvPicPr>
          <p:nvPr/>
        </p:nvPicPr>
        <p:blipFill>
          <a:blip r:embed="rId5"/>
          <a:stretch>
            <a:fillRect/>
          </a:stretch>
        </p:blipFill>
        <p:spPr>
          <a:xfrm>
            <a:off x="1165493" y="3726018"/>
            <a:ext cx="5739856" cy="653388"/>
          </a:xfrm>
          <a:prstGeom prst="rect">
            <a:avLst/>
          </a:prstGeom>
        </p:spPr>
      </p:pic>
      <p:pic>
        <p:nvPicPr>
          <p:cNvPr id="9" name="Picture 8"/>
          <p:cNvPicPr>
            <a:picLocks noChangeAspect="1"/>
          </p:cNvPicPr>
          <p:nvPr/>
        </p:nvPicPr>
        <p:blipFill>
          <a:blip r:embed="rId6"/>
          <a:stretch>
            <a:fillRect/>
          </a:stretch>
        </p:blipFill>
        <p:spPr>
          <a:xfrm>
            <a:off x="4210280" y="5432949"/>
            <a:ext cx="2955338" cy="1162099"/>
          </a:xfrm>
          <a:prstGeom prst="rect">
            <a:avLst/>
          </a:prstGeom>
        </p:spPr>
      </p:pic>
      <p:pic>
        <p:nvPicPr>
          <p:cNvPr id="14" name="Picture 13"/>
          <p:cNvPicPr>
            <a:picLocks noChangeAspect="1"/>
          </p:cNvPicPr>
          <p:nvPr/>
        </p:nvPicPr>
        <p:blipFill>
          <a:blip r:embed="rId7"/>
          <a:stretch>
            <a:fillRect/>
          </a:stretch>
        </p:blipFill>
        <p:spPr>
          <a:xfrm>
            <a:off x="8528069" y="1144707"/>
            <a:ext cx="2413770" cy="876643"/>
          </a:xfrm>
          <a:prstGeom prst="rect">
            <a:avLst/>
          </a:prstGeom>
        </p:spPr>
      </p:pic>
      <p:pic>
        <p:nvPicPr>
          <p:cNvPr id="18" name="Picture 14" descr="http://www.underconsideration.com/brandnew/archives/yahoo_logo_detai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7629" y="3135751"/>
            <a:ext cx="1808412" cy="4525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9"/>
          <a:stretch>
            <a:fillRect/>
          </a:stretch>
        </p:blipFill>
        <p:spPr>
          <a:xfrm>
            <a:off x="7797629" y="3789332"/>
            <a:ext cx="3998506" cy="861217"/>
          </a:xfrm>
          <a:prstGeom prst="rect">
            <a:avLst/>
          </a:prstGeom>
        </p:spPr>
      </p:pic>
      <p:pic>
        <p:nvPicPr>
          <p:cNvPr id="23" name="Picture 22"/>
          <p:cNvPicPr>
            <a:picLocks noChangeAspect="1"/>
          </p:cNvPicPr>
          <p:nvPr/>
        </p:nvPicPr>
        <p:blipFill>
          <a:blip r:embed="rId10"/>
          <a:stretch>
            <a:fillRect/>
          </a:stretch>
        </p:blipFill>
        <p:spPr>
          <a:xfrm>
            <a:off x="8803184" y="4833873"/>
            <a:ext cx="1987396" cy="891870"/>
          </a:xfrm>
          <a:prstGeom prst="rect">
            <a:avLst/>
          </a:prstGeom>
        </p:spPr>
      </p:pic>
      <p:pic>
        <p:nvPicPr>
          <p:cNvPr id="24" name="Picture 23"/>
          <p:cNvPicPr>
            <a:picLocks noChangeAspect="1"/>
          </p:cNvPicPr>
          <p:nvPr/>
        </p:nvPicPr>
        <p:blipFill>
          <a:blip r:embed="rId11"/>
          <a:stretch>
            <a:fillRect/>
          </a:stretch>
        </p:blipFill>
        <p:spPr>
          <a:xfrm>
            <a:off x="7993091" y="6013999"/>
            <a:ext cx="3915857" cy="285717"/>
          </a:xfrm>
          <a:prstGeom prst="rect">
            <a:avLst/>
          </a:prstGeom>
        </p:spPr>
      </p:pic>
      <p:pic>
        <p:nvPicPr>
          <p:cNvPr id="33" name="Picture 32"/>
          <p:cNvPicPr>
            <a:picLocks noChangeAspect="1"/>
          </p:cNvPicPr>
          <p:nvPr/>
        </p:nvPicPr>
        <p:blipFill>
          <a:blip r:embed="rId12"/>
          <a:stretch>
            <a:fillRect/>
          </a:stretch>
        </p:blipFill>
        <p:spPr>
          <a:xfrm>
            <a:off x="1477835" y="1928692"/>
            <a:ext cx="2355492" cy="1570326"/>
          </a:xfrm>
          <a:prstGeom prst="rect">
            <a:avLst/>
          </a:prstGeom>
        </p:spPr>
      </p:pic>
      <p:pic>
        <p:nvPicPr>
          <p:cNvPr id="34" name="Picture 33"/>
          <p:cNvPicPr>
            <a:picLocks noChangeAspect="1"/>
          </p:cNvPicPr>
          <p:nvPr/>
        </p:nvPicPr>
        <p:blipFill>
          <a:blip r:embed="rId13"/>
          <a:stretch>
            <a:fillRect/>
          </a:stretch>
        </p:blipFill>
        <p:spPr>
          <a:xfrm>
            <a:off x="4084340" y="1928692"/>
            <a:ext cx="2454716" cy="1623436"/>
          </a:xfrm>
          <a:prstGeom prst="rect">
            <a:avLst/>
          </a:prstGeom>
        </p:spPr>
      </p:pic>
      <p:pic>
        <p:nvPicPr>
          <p:cNvPr id="35" name="Picture 34"/>
          <p:cNvPicPr>
            <a:picLocks noChangeAspect="1"/>
          </p:cNvPicPr>
          <p:nvPr/>
        </p:nvPicPr>
        <p:blipFill>
          <a:blip r:embed="rId14"/>
          <a:stretch>
            <a:fillRect/>
          </a:stretch>
        </p:blipFill>
        <p:spPr>
          <a:xfrm>
            <a:off x="2805987" y="1224238"/>
            <a:ext cx="1404293" cy="534969"/>
          </a:xfrm>
          <a:prstGeom prst="rect">
            <a:avLst/>
          </a:prstGeom>
        </p:spPr>
      </p:pic>
      <p:pic>
        <p:nvPicPr>
          <p:cNvPr id="36" name="Picture 35"/>
          <p:cNvPicPr>
            <a:picLocks noChangeAspect="1"/>
          </p:cNvPicPr>
          <p:nvPr/>
        </p:nvPicPr>
        <p:blipFill>
          <a:blip r:embed="rId15"/>
          <a:stretch>
            <a:fillRect/>
          </a:stretch>
        </p:blipFill>
        <p:spPr>
          <a:xfrm>
            <a:off x="4374148" y="1279058"/>
            <a:ext cx="2774090" cy="433452"/>
          </a:xfrm>
          <a:prstGeom prst="rect">
            <a:avLst/>
          </a:prstGeom>
        </p:spPr>
      </p:pic>
      <p:pic>
        <p:nvPicPr>
          <p:cNvPr id="37" name="Picture 36"/>
          <p:cNvPicPr>
            <a:picLocks noChangeAspect="1"/>
          </p:cNvPicPr>
          <p:nvPr/>
        </p:nvPicPr>
        <p:blipFill>
          <a:blip r:embed="rId16"/>
          <a:stretch>
            <a:fillRect/>
          </a:stretch>
        </p:blipFill>
        <p:spPr>
          <a:xfrm>
            <a:off x="666724" y="4734213"/>
            <a:ext cx="2331508" cy="917174"/>
          </a:xfrm>
          <a:prstGeom prst="rect">
            <a:avLst/>
          </a:prstGeom>
        </p:spPr>
      </p:pic>
      <p:pic>
        <p:nvPicPr>
          <p:cNvPr id="10" name="Picture 9"/>
          <p:cNvPicPr>
            <a:picLocks noChangeAspect="1"/>
          </p:cNvPicPr>
          <p:nvPr/>
        </p:nvPicPr>
        <p:blipFill>
          <a:blip r:embed="rId17"/>
          <a:stretch>
            <a:fillRect/>
          </a:stretch>
        </p:blipFill>
        <p:spPr>
          <a:xfrm>
            <a:off x="4035421" y="4307068"/>
            <a:ext cx="3112817" cy="1015049"/>
          </a:xfrm>
          <a:prstGeom prst="rect">
            <a:avLst/>
          </a:prstGeom>
        </p:spPr>
      </p:pic>
      <p:pic>
        <p:nvPicPr>
          <p:cNvPr id="13" name="Picture 12"/>
          <p:cNvPicPr>
            <a:picLocks noChangeAspect="1"/>
          </p:cNvPicPr>
          <p:nvPr/>
        </p:nvPicPr>
        <p:blipFill>
          <a:blip r:embed="rId18"/>
          <a:stretch>
            <a:fillRect/>
          </a:stretch>
        </p:blipFill>
        <p:spPr>
          <a:xfrm>
            <a:off x="7456130" y="2161887"/>
            <a:ext cx="4151214" cy="639718"/>
          </a:xfrm>
          <a:prstGeom prst="rect">
            <a:avLst/>
          </a:prstGeom>
        </p:spPr>
      </p:pic>
    </p:spTree>
    <p:extLst>
      <p:ext uri="{BB962C8B-B14F-4D97-AF65-F5344CB8AC3E}">
        <p14:creationId xmlns:p14="http://schemas.microsoft.com/office/powerpoint/2010/main" val="357826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127" y="264493"/>
            <a:ext cx="10972800" cy="594359"/>
          </a:xfrm>
        </p:spPr>
        <p:txBody>
          <a:bodyPr>
            <a:normAutofit/>
          </a:bodyPr>
          <a:lstStyle/>
          <a:p>
            <a:r>
              <a:rPr lang="en-US" dirty="0" smtClean="0"/>
              <a:t>Culinary Blogger Program</a:t>
            </a:r>
            <a:endParaRPr lang="en-US" dirty="0"/>
          </a:p>
        </p:txBody>
      </p:sp>
      <p:sp>
        <p:nvSpPr>
          <p:cNvPr id="6" name="Content Placeholder 5"/>
          <p:cNvSpPr>
            <a:spLocks noGrp="1"/>
          </p:cNvSpPr>
          <p:nvPr>
            <p:ph idx="1"/>
          </p:nvPr>
        </p:nvSpPr>
        <p:spPr>
          <a:xfrm>
            <a:off x="477127" y="1094382"/>
            <a:ext cx="6493052" cy="5490354"/>
          </a:xfrm>
        </p:spPr>
        <p:txBody>
          <a:bodyPr>
            <a:noAutofit/>
          </a:bodyPr>
          <a:lstStyle/>
          <a:p>
            <a:pPr marL="0" indent="0">
              <a:spcAft>
                <a:spcPts val="1600"/>
              </a:spcAft>
              <a:buNone/>
            </a:pPr>
            <a:r>
              <a:rPr lang="en-US" sz="1500" b="1" dirty="0" smtClean="0"/>
              <a:t>Objectives:</a:t>
            </a:r>
            <a:r>
              <a:rPr lang="en-US" sz="1500" dirty="0" smtClean="0"/>
              <a:t> Target millennials, drive increased recognition for Alaska Seafood; Secure coverage of Alaska Seafood recipes.</a:t>
            </a:r>
          </a:p>
          <a:p>
            <a:pPr marL="0" indent="0">
              <a:spcAft>
                <a:spcPts val="600"/>
              </a:spcAft>
              <a:buNone/>
            </a:pPr>
            <a:r>
              <a:rPr lang="en-US" sz="1500" b="1" dirty="0" smtClean="0"/>
              <a:t>Program:</a:t>
            </a:r>
            <a:r>
              <a:rPr lang="en-US" sz="1500" dirty="0" smtClean="0"/>
              <a:t> Collaborated with Clever Girls Collective for 40 food, health/nutrition blog posts including recipes for a canned, fresh or frozen Alaska seafood species. </a:t>
            </a:r>
          </a:p>
          <a:p>
            <a:pPr marL="0" indent="0">
              <a:spcAft>
                <a:spcPts val="600"/>
              </a:spcAft>
              <a:buNone/>
            </a:pPr>
            <a:r>
              <a:rPr lang="en-US" sz="1500" dirty="0" smtClean="0"/>
              <a:t>Coverage was posted over four weeks (March 12 to April 10); </a:t>
            </a:r>
            <a:br>
              <a:rPr lang="en-US" sz="1500" dirty="0" smtClean="0"/>
            </a:br>
            <a:r>
              <a:rPr lang="en-US" sz="1500" dirty="0" smtClean="0"/>
              <a:t>timed to leverage Lent, weeknight meals and kid-friendly recipes. Many included the Seafood for all Seasons guide.</a:t>
            </a:r>
          </a:p>
          <a:p>
            <a:pPr marL="0" indent="0">
              <a:spcAft>
                <a:spcPts val="600"/>
              </a:spcAft>
              <a:buNone/>
            </a:pPr>
            <a:endParaRPr lang="en-US" sz="1500" b="1" dirty="0" smtClean="0"/>
          </a:p>
          <a:p>
            <a:pPr marL="0" indent="0">
              <a:spcAft>
                <a:spcPts val="600"/>
              </a:spcAft>
              <a:buNone/>
            </a:pPr>
            <a:r>
              <a:rPr lang="en-US" sz="1500" b="1" dirty="0" smtClean="0"/>
              <a:t>Results:</a:t>
            </a:r>
            <a:r>
              <a:rPr lang="en-US" sz="1500" dirty="0" smtClean="0"/>
              <a:t> 7.1 million impressions </a:t>
            </a:r>
          </a:p>
          <a:p>
            <a:pPr lvl="0"/>
            <a:r>
              <a:rPr lang="en-US" sz="1500" dirty="0"/>
              <a:t>40 blog posts, 40 Facebook posts, 80 tweets, and 40 Pinterest pins. </a:t>
            </a:r>
          </a:p>
          <a:p>
            <a:pPr lvl="0"/>
            <a:r>
              <a:rPr lang="en-US" sz="1500" dirty="0"/>
              <a:t>Amplified coverage via dedicated ASMI Pinterest board and shared social posts on ASMI’s Facebook and Twitter channels</a:t>
            </a:r>
            <a:r>
              <a:rPr lang="en-US" sz="1500" dirty="0" smtClean="0"/>
              <a:t>.</a:t>
            </a:r>
            <a:endParaRPr lang="en-US" sz="1500" dirty="0"/>
          </a:p>
        </p:txBody>
      </p:sp>
      <p:sp>
        <p:nvSpPr>
          <p:cNvPr id="4" name="Slide Number Placeholder 3"/>
          <p:cNvSpPr>
            <a:spLocks noGrp="1"/>
          </p:cNvSpPr>
          <p:nvPr>
            <p:ph type="sldNum" sz="quarter" idx="12"/>
          </p:nvPr>
        </p:nvSpPr>
        <p:spPr/>
        <p:txBody>
          <a:bodyPr/>
          <a:lstStyle/>
          <a:p>
            <a:fld id="{2C1F6A56-C1C3-174E-AC7D-888E9B0BC0DF}" type="slidenum">
              <a:rPr lang="en-US" smtClean="0">
                <a:solidFill>
                  <a:schemeClr val="tx1"/>
                </a:solidFill>
              </a:rPr>
              <a:pPr/>
              <a:t>7</a:t>
            </a:fld>
            <a:endParaRPr lang="en-US" dirty="0">
              <a:solidFill>
                <a:schemeClr val="tx1"/>
              </a:solidFill>
            </a:endParaRPr>
          </a:p>
        </p:txBody>
      </p:sp>
      <p:pic>
        <p:nvPicPr>
          <p:cNvPr id="12" name="Picture 11"/>
          <p:cNvPicPr>
            <a:picLocks noChangeAspect="1"/>
          </p:cNvPicPr>
          <p:nvPr/>
        </p:nvPicPr>
        <p:blipFill>
          <a:blip r:embed="rId2"/>
          <a:stretch>
            <a:fillRect/>
          </a:stretch>
        </p:blipFill>
        <p:spPr>
          <a:xfrm>
            <a:off x="206662" y="5386827"/>
            <a:ext cx="2870991" cy="417432"/>
          </a:xfrm>
          <a:prstGeom prst="rect">
            <a:avLst/>
          </a:prstGeom>
        </p:spPr>
      </p:pic>
      <p:sp>
        <p:nvSpPr>
          <p:cNvPr id="13" name="TextBox 12"/>
          <p:cNvSpPr txBox="1"/>
          <p:nvPr/>
        </p:nvSpPr>
        <p:spPr>
          <a:xfrm>
            <a:off x="2879296" y="5373372"/>
            <a:ext cx="4898582" cy="430887"/>
          </a:xfrm>
          <a:prstGeom prst="rect">
            <a:avLst/>
          </a:prstGeom>
          <a:noFill/>
        </p:spPr>
        <p:txBody>
          <a:bodyPr wrap="square" rtlCol="0">
            <a:spAutoFit/>
          </a:bodyPr>
          <a:lstStyle/>
          <a:p>
            <a:pPr algn="ctr"/>
            <a:r>
              <a:rPr lang="en-US" sz="1100" dirty="0" smtClean="0">
                <a:latin typeface="Century Gothic" panose="020B0502020202020204" pitchFamily="34" charset="0"/>
              </a:rPr>
              <a:t>“I </a:t>
            </a:r>
            <a:r>
              <a:rPr lang="en-US" sz="1100" dirty="0">
                <a:latin typeface="Century Gothic" panose="020B0502020202020204" pitchFamily="34" charset="0"/>
              </a:rPr>
              <a:t>always choose wild caught over farm raised seafood, </a:t>
            </a:r>
            <a:r>
              <a:rPr lang="en-US" sz="1100" dirty="0" smtClean="0">
                <a:latin typeface="Century Gothic" panose="020B0502020202020204" pitchFamily="34" charset="0"/>
              </a:rPr>
              <a:t/>
            </a:r>
            <a:br>
              <a:rPr lang="en-US" sz="1100" dirty="0" smtClean="0">
                <a:latin typeface="Century Gothic" panose="020B0502020202020204" pitchFamily="34" charset="0"/>
              </a:rPr>
            </a:br>
            <a:r>
              <a:rPr lang="en-US" sz="1100" dirty="0" smtClean="0">
                <a:latin typeface="Century Gothic" panose="020B0502020202020204" pitchFamily="34" charset="0"/>
              </a:rPr>
              <a:t>but </a:t>
            </a:r>
            <a:r>
              <a:rPr lang="en-US" sz="1100" dirty="0">
                <a:latin typeface="Century Gothic" panose="020B0502020202020204" pitchFamily="34" charset="0"/>
              </a:rPr>
              <a:t>now I will search for wild Alaska seafood whenever possible</a:t>
            </a:r>
            <a:r>
              <a:rPr lang="en-US" sz="1100" dirty="0" smtClean="0">
                <a:latin typeface="Century Gothic" panose="020B0502020202020204" pitchFamily="34" charset="0"/>
              </a:rPr>
              <a:t>.”</a:t>
            </a:r>
            <a:endParaRPr lang="en-US" sz="1100" dirty="0">
              <a:latin typeface="Century Gothic" panose="020B0502020202020204" pitchFamily="34" charset="0"/>
            </a:endParaRPr>
          </a:p>
        </p:txBody>
      </p:sp>
      <p:pic>
        <p:nvPicPr>
          <p:cNvPr id="14" name="Picture 13"/>
          <p:cNvPicPr>
            <a:picLocks noChangeAspect="1"/>
          </p:cNvPicPr>
          <p:nvPr/>
        </p:nvPicPr>
        <p:blipFill rotWithShape="1">
          <a:blip r:embed="rId3"/>
          <a:srcRect r="10238" b="38690"/>
          <a:stretch/>
        </p:blipFill>
        <p:spPr>
          <a:xfrm>
            <a:off x="656524" y="6209637"/>
            <a:ext cx="1741005" cy="317407"/>
          </a:xfrm>
          <a:prstGeom prst="rect">
            <a:avLst/>
          </a:prstGeom>
        </p:spPr>
      </p:pic>
      <p:sp>
        <p:nvSpPr>
          <p:cNvPr id="17" name="TextBox 16"/>
          <p:cNvSpPr txBox="1"/>
          <p:nvPr/>
        </p:nvSpPr>
        <p:spPr>
          <a:xfrm>
            <a:off x="2401477" y="6117228"/>
            <a:ext cx="4936035" cy="430887"/>
          </a:xfrm>
          <a:prstGeom prst="rect">
            <a:avLst/>
          </a:prstGeom>
          <a:noFill/>
        </p:spPr>
        <p:txBody>
          <a:bodyPr wrap="square" rtlCol="0">
            <a:spAutoFit/>
          </a:bodyPr>
          <a:lstStyle/>
          <a:p>
            <a:pPr algn="ctr"/>
            <a:r>
              <a:rPr lang="en-US" sz="1100" dirty="0" smtClean="0">
                <a:latin typeface="Century Gothic" panose="020B0502020202020204" pitchFamily="34" charset="0"/>
              </a:rPr>
              <a:t>“If </a:t>
            </a:r>
            <a:r>
              <a:rPr lang="en-US" sz="1100" dirty="0">
                <a:latin typeface="Century Gothic" panose="020B0502020202020204" pitchFamily="34" charset="0"/>
              </a:rPr>
              <a:t>you're unsure which way to turn when you're looking for seafood, </a:t>
            </a:r>
            <a:r>
              <a:rPr lang="en-US" sz="1100" dirty="0" smtClean="0">
                <a:latin typeface="Century Gothic" panose="020B0502020202020204" pitchFamily="34" charset="0"/>
              </a:rPr>
              <a:t/>
            </a:r>
            <a:br>
              <a:rPr lang="en-US" sz="1100" dirty="0" smtClean="0">
                <a:latin typeface="Century Gothic" panose="020B0502020202020204" pitchFamily="34" charset="0"/>
              </a:rPr>
            </a:br>
            <a:r>
              <a:rPr lang="en-US" sz="1100" dirty="0" smtClean="0">
                <a:latin typeface="Century Gothic" panose="020B0502020202020204" pitchFamily="34" charset="0"/>
              </a:rPr>
              <a:t>a </a:t>
            </a:r>
            <a:r>
              <a:rPr lang="en-US" sz="1100" dirty="0">
                <a:latin typeface="Century Gothic" panose="020B0502020202020204" pitchFamily="34" charset="0"/>
              </a:rPr>
              <a:t>good place to start is by looking for the words Alaska seafood</a:t>
            </a:r>
            <a:r>
              <a:rPr lang="en-US" sz="1100" dirty="0" smtClean="0">
                <a:latin typeface="Century Gothic" panose="020B0502020202020204" pitchFamily="34" charset="0"/>
              </a:rPr>
              <a:t>.”</a:t>
            </a:r>
            <a:endParaRPr lang="en-US" sz="1100" dirty="0">
              <a:latin typeface="Century Gothic" panose="020B0502020202020204" pitchFamily="34" charset="0"/>
            </a:endParaRPr>
          </a:p>
        </p:txBody>
      </p:sp>
      <p:grpSp>
        <p:nvGrpSpPr>
          <p:cNvPr id="22" name="Group 21"/>
          <p:cNvGrpSpPr/>
          <p:nvPr/>
        </p:nvGrpSpPr>
        <p:grpSpPr>
          <a:xfrm>
            <a:off x="7429594" y="297756"/>
            <a:ext cx="4282151" cy="3063240"/>
            <a:chOff x="7317185" y="899681"/>
            <a:chExt cx="4282151" cy="3063240"/>
          </a:xfrm>
        </p:grpSpPr>
        <p:pic>
          <p:nvPicPr>
            <p:cNvPr id="2050" name="Picture 2" descr="Easy Baked Alaskan Halibut - put this delicious fish dinner on the table in under 30 minutes! #WildAlaskaSeafood #CleverGirls #30minutem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9172" y="899681"/>
              <a:ext cx="2040164" cy="30602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7317185" y="899681"/>
              <a:ext cx="2042160" cy="3063240"/>
            </a:xfrm>
            <a:prstGeom prst="rect">
              <a:avLst/>
            </a:prstGeom>
          </p:spPr>
        </p:pic>
      </p:grpSp>
      <p:pic>
        <p:nvPicPr>
          <p:cNvPr id="15" name="Picture 14"/>
          <p:cNvPicPr>
            <a:picLocks noChangeAspect="1"/>
          </p:cNvPicPr>
          <p:nvPr/>
        </p:nvPicPr>
        <p:blipFill>
          <a:blip r:embed="rId6"/>
          <a:stretch>
            <a:fillRect/>
          </a:stretch>
        </p:blipFill>
        <p:spPr>
          <a:xfrm>
            <a:off x="7581542" y="3391265"/>
            <a:ext cx="4180078" cy="3226138"/>
          </a:xfrm>
          <a:prstGeom prst="rect">
            <a:avLst/>
          </a:prstGeom>
        </p:spPr>
      </p:pic>
    </p:spTree>
    <p:extLst>
      <p:ext uri="{BB962C8B-B14F-4D97-AF65-F5344CB8AC3E}">
        <p14:creationId xmlns:p14="http://schemas.microsoft.com/office/powerpoint/2010/main" val="379913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502663" y="2584434"/>
            <a:ext cx="5046686" cy="2730516"/>
            <a:chOff x="6135531" y="3141397"/>
            <a:chExt cx="5046686" cy="2730516"/>
          </a:xfrm>
        </p:grpSpPr>
        <p:pic>
          <p:nvPicPr>
            <p:cNvPr id="8" name="Picture 7" descr="paper.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35531" y="3141397"/>
              <a:ext cx="5046686" cy="2730516"/>
            </a:xfrm>
            <a:prstGeom prst="rect">
              <a:avLst/>
            </a:prstGeom>
          </p:spPr>
        </p:pic>
        <p:sp>
          <p:nvSpPr>
            <p:cNvPr id="14" name="Rectangle 13"/>
            <p:cNvSpPr/>
            <p:nvPr/>
          </p:nvSpPr>
          <p:spPr>
            <a:xfrm>
              <a:off x="6557668" y="4135064"/>
              <a:ext cx="4084696" cy="990015"/>
            </a:xfrm>
            <a:prstGeom prst="rect">
              <a:avLst/>
            </a:prstGeom>
          </p:spPr>
          <p:txBody>
            <a:bodyPr wrap="square">
              <a:spAutoFit/>
            </a:bodyPr>
            <a:lstStyle/>
            <a:p>
              <a:pPr algn="ctr">
                <a:spcAft>
                  <a:spcPts val="400"/>
                </a:spcAft>
              </a:pPr>
              <a:r>
                <a:rPr lang="en-US" sz="1100" b="1" dirty="0" smtClean="0">
                  <a:latin typeface="Century Gothic" panose="020B0502020202020204" pitchFamily="34" charset="0"/>
                </a:rPr>
                <a:t>Recipes for the 2015 Halibut Season (It Starts Today)</a:t>
              </a:r>
            </a:p>
            <a:p>
              <a:pPr algn="ctr">
                <a:spcAft>
                  <a:spcPts val="400"/>
                </a:spcAft>
              </a:pPr>
              <a:r>
                <a:rPr lang="en-US" sz="1100" dirty="0">
                  <a:latin typeface="Century Gothic" panose="020B0502020202020204" pitchFamily="34" charset="0"/>
                </a:rPr>
                <a:t>“Seafood season begins this weekend in Alaskan waters. Fresh-caught Alaskan halibut and black cod have returned from their spawning grounds and are coming soon to a supermarket near you. “</a:t>
              </a:r>
            </a:p>
          </p:txBody>
        </p:sp>
      </p:grpSp>
      <p:sp>
        <p:nvSpPr>
          <p:cNvPr id="2" name="Title 1"/>
          <p:cNvSpPr>
            <a:spLocks noGrp="1"/>
          </p:cNvSpPr>
          <p:nvPr>
            <p:ph type="title"/>
          </p:nvPr>
        </p:nvSpPr>
        <p:spPr/>
        <p:txBody>
          <a:bodyPr/>
          <a:lstStyle/>
          <a:p>
            <a:r>
              <a:rPr lang="en-US" dirty="0" smtClean="0"/>
              <a:t>Creative Materials &amp; Releases </a:t>
            </a:r>
            <a:endParaRPr lang="en-US" dirty="0"/>
          </a:p>
        </p:txBody>
      </p:sp>
      <p:sp>
        <p:nvSpPr>
          <p:cNvPr id="5" name="Text Placeholder 4"/>
          <p:cNvSpPr>
            <a:spLocks noGrp="1"/>
          </p:cNvSpPr>
          <p:nvPr>
            <p:ph idx="1"/>
          </p:nvPr>
        </p:nvSpPr>
        <p:spPr>
          <a:xfrm>
            <a:off x="609600" y="1567070"/>
            <a:ext cx="6872196" cy="4965743"/>
          </a:xfrm>
        </p:spPr>
        <p:txBody>
          <a:bodyPr>
            <a:noAutofit/>
          </a:bodyPr>
          <a:lstStyle/>
          <a:p>
            <a:pPr marL="0" indent="0">
              <a:spcAft>
                <a:spcPts val="1200"/>
              </a:spcAft>
              <a:buNone/>
            </a:pPr>
            <a:r>
              <a:rPr lang="en-US" sz="1600" b="1" dirty="0" smtClean="0"/>
              <a:t>Objectives:</a:t>
            </a:r>
            <a:r>
              <a:rPr lang="en-US" sz="1600" dirty="0" smtClean="0"/>
              <a:t> Drive excitement for Alaska species, recipes and year-long availability and highlight nutritional benefits.</a:t>
            </a:r>
          </a:p>
          <a:p>
            <a:pPr marL="0" indent="0">
              <a:spcAft>
                <a:spcPts val="1200"/>
              </a:spcAft>
              <a:buNone/>
            </a:pPr>
            <a:r>
              <a:rPr lang="en-US" sz="1600" b="1" dirty="0" smtClean="0"/>
              <a:t>Program: </a:t>
            </a:r>
          </a:p>
          <a:p>
            <a:pPr>
              <a:spcAft>
                <a:spcPts val="1200"/>
              </a:spcAft>
            </a:pPr>
            <a:r>
              <a:rPr lang="en-US" sz="1600" dirty="0" smtClean="0"/>
              <a:t>Designed Seafood </a:t>
            </a:r>
            <a:r>
              <a:rPr lang="en-US" sz="1600" dirty="0"/>
              <a:t>for All Seasons </a:t>
            </a:r>
            <a:r>
              <a:rPr lang="en-US" sz="1600" dirty="0" smtClean="0"/>
              <a:t>calendar </a:t>
            </a:r>
            <a:r>
              <a:rPr lang="en-US" sz="1600" dirty="0"/>
              <a:t>and developed press release announcing the start of Alaska halibut and black cod seasons; distributed both to hundreds of </a:t>
            </a:r>
            <a:r>
              <a:rPr lang="en-US" sz="1600" dirty="0" smtClean="0"/>
              <a:t>reporters.</a:t>
            </a:r>
          </a:p>
          <a:p>
            <a:pPr>
              <a:spcAft>
                <a:spcPts val="1200"/>
              </a:spcAft>
            </a:pPr>
            <a:r>
              <a:rPr lang="en-US" sz="1600" dirty="0" smtClean="0"/>
              <a:t>Created </a:t>
            </a:r>
            <a:r>
              <a:rPr lang="en-US" sz="1600" dirty="0"/>
              <a:t>a robust </a:t>
            </a:r>
            <a:r>
              <a:rPr lang="en-US" sz="1600" dirty="0" smtClean="0"/>
              <a:t>salmon </a:t>
            </a:r>
            <a:r>
              <a:rPr lang="en-US" sz="1600" dirty="0"/>
              <a:t>g</a:t>
            </a:r>
            <a:r>
              <a:rPr lang="en-US" sz="1600" dirty="0" smtClean="0"/>
              <a:t>uide </a:t>
            </a:r>
            <a:r>
              <a:rPr lang="en-US" sz="1600" dirty="0"/>
              <a:t>featuring recipes, species details, </a:t>
            </a:r>
            <a:r>
              <a:rPr lang="en-US" sz="1600" dirty="0" smtClean="0"/>
              <a:t>frozen and </a:t>
            </a:r>
            <a:r>
              <a:rPr lang="en-US" sz="1600" dirty="0"/>
              <a:t>canned </a:t>
            </a:r>
            <a:r>
              <a:rPr lang="en-US" sz="1600" dirty="0" smtClean="0"/>
              <a:t>techniques to debut at </a:t>
            </a:r>
            <a:r>
              <a:rPr lang="en-US" sz="1600" dirty="0"/>
              <a:t>the Tasting Table event </a:t>
            </a:r>
            <a:r>
              <a:rPr lang="en-US" sz="1600" dirty="0" smtClean="0"/>
              <a:t>in NYC on </a:t>
            </a:r>
            <a:r>
              <a:rPr lang="en-US" sz="1600" dirty="0"/>
              <a:t>April 30. </a:t>
            </a:r>
          </a:p>
          <a:p>
            <a:pPr>
              <a:spcAft>
                <a:spcPts val="1200"/>
              </a:spcAft>
            </a:pPr>
            <a:r>
              <a:rPr lang="en-US" sz="1600" dirty="0"/>
              <a:t>In mid-May, will distribute </a:t>
            </a:r>
            <a:r>
              <a:rPr lang="en-US" sz="1600" dirty="0" smtClean="0"/>
              <a:t>the salmon guide </a:t>
            </a:r>
            <a:r>
              <a:rPr lang="en-US" sz="1600" dirty="0"/>
              <a:t>and </a:t>
            </a:r>
            <a:r>
              <a:rPr lang="en-US" sz="1600" dirty="0" smtClean="0"/>
              <a:t>press </a:t>
            </a:r>
            <a:r>
              <a:rPr lang="en-US" sz="1600" dirty="0"/>
              <a:t>release announcing the kickoff of salmon </a:t>
            </a:r>
            <a:r>
              <a:rPr lang="en-US" sz="1600" dirty="0" smtClean="0"/>
              <a:t>season, and ASMI branded items </a:t>
            </a:r>
            <a:r>
              <a:rPr lang="en-US" sz="1600" dirty="0"/>
              <a:t>to hundreds of media outlets nationwide.</a:t>
            </a:r>
          </a:p>
          <a:p>
            <a:pPr marL="0" indent="0">
              <a:spcAft>
                <a:spcPts val="1200"/>
              </a:spcAft>
              <a:buNone/>
            </a:pPr>
            <a:r>
              <a:rPr lang="en-US" sz="1600" b="1" dirty="0" smtClean="0"/>
              <a:t>Results: </a:t>
            </a:r>
            <a:r>
              <a:rPr lang="en-US" sz="1600" dirty="0" smtClean="0"/>
              <a:t>21 million impressions  to date through secured coverage; 278 million </a:t>
            </a:r>
            <a:r>
              <a:rPr lang="en-US" sz="1600" dirty="0"/>
              <a:t>additional impressions from press </a:t>
            </a:r>
            <a:r>
              <a:rPr lang="en-US" sz="1600" dirty="0" smtClean="0"/>
              <a:t>release distribution</a:t>
            </a:r>
            <a:endParaRPr lang="en-US" sz="1600" dirty="0"/>
          </a:p>
        </p:txBody>
      </p:sp>
      <p:sp>
        <p:nvSpPr>
          <p:cNvPr id="4" name="Slide Number Placeholder 3"/>
          <p:cNvSpPr>
            <a:spLocks noGrp="1"/>
          </p:cNvSpPr>
          <p:nvPr>
            <p:ph type="sldNum" sz="quarter" idx="12"/>
          </p:nvPr>
        </p:nvSpPr>
        <p:spPr/>
        <p:txBody>
          <a:bodyPr/>
          <a:lstStyle/>
          <a:p>
            <a:fld id="{2C1F6A56-C1C3-174E-AC7D-888E9B0BC0DF}" type="slidenum">
              <a:rPr lang="en-US" smtClean="0">
                <a:solidFill>
                  <a:schemeClr val="tx1"/>
                </a:solidFill>
              </a:rPr>
              <a:pPr/>
              <a:t>8</a:t>
            </a:fld>
            <a:endParaRPr lang="en-US" dirty="0">
              <a:solidFill>
                <a:schemeClr val="tx1"/>
              </a:solidFill>
            </a:endParaRPr>
          </a:p>
        </p:txBody>
      </p:sp>
      <p:sp>
        <p:nvSpPr>
          <p:cNvPr id="6" name="Text Placeholder 5"/>
          <p:cNvSpPr>
            <a:spLocks noGrp="1"/>
          </p:cNvSpPr>
          <p:nvPr>
            <p:ph type="body" sz="quarter" idx="13"/>
          </p:nvPr>
        </p:nvSpPr>
        <p:spPr>
          <a:xfrm>
            <a:off x="609600" y="782010"/>
            <a:ext cx="7491038" cy="744485"/>
          </a:xfrm>
        </p:spPr>
        <p:txBody>
          <a:bodyPr>
            <a:normAutofit/>
          </a:bodyPr>
          <a:lstStyle/>
          <a:p>
            <a:r>
              <a:rPr lang="en-US" i="1" dirty="0" smtClean="0"/>
              <a:t>Seafood for All Seasons Harvest Calendar, Salmon Guide and Harvest Opening Press Releases </a:t>
            </a:r>
            <a:endParaRPr lang="en-US" i="1" dirty="0"/>
          </a:p>
        </p:txBody>
      </p:sp>
      <p:pic>
        <p:nvPicPr>
          <p:cNvPr id="3" name="Content Placeholder 2"/>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150918" y="274639"/>
            <a:ext cx="3850736" cy="2488909"/>
          </a:xfrm>
        </p:spPr>
      </p:pic>
      <p:pic>
        <p:nvPicPr>
          <p:cNvPr id="18" name="Picture 17"/>
          <p:cNvPicPr>
            <a:picLocks noChangeAspect="1"/>
          </p:cNvPicPr>
          <p:nvPr/>
        </p:nvPicPr>
        <p:blipFill rotWithShape="1">
          <a:blip r:embed="rId4"/>
          <a:srcRect l="30661" t="15423" r="46013" b="22293"/>
          <a:stretch/>
        </p:blipFill>
        <p:spPr>
          <a:xfrm>
            <a:off x="8061193" y="4987720"/>
            <a:ext cx="1348463" cy="1763375"/>
          </a:xfrm>
          <a:prstGeom prst="rect">
            <a:avLst/>
          </a:prstGeom>
        </p:spPr>
      </p:pic>
      <p:pic>
        <p:nvPicPr>
          <p:cNvPr id="2050" name="Picture 1" descr="image002"/>
          <p:cNvPicPr>
            <a:picLocks noChangeAspect="1" noChangeArrowheads="1"/>
          </p:cNvPicPr>
          <p:nvPr/>
        </p:nvPicPr>
        <p:blipFill rotWithShape="1">
          <a:blip r:embed="rId5">
            <a:extLst>
              <a:ext uri="{28A0092B-C50C-407E-A947-70E740481C1C}">
                <a14:useLocalDpi xmlns:a14="http://schemas.microsoft.com/office/drawing/2010/main" val="0"/>
              </a:ext>
            </a:extLst>
          </a:blip>
          <a:srcRect r="45189" b="-3752"/>
          <a:stretch/>
        </p:blipFill>
        <p:spPr bwMode="auto">
          <a:xfrm>
            <a:off x="9498640" y="4989724"/>
            <a:ext cx="2526842" cy="44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descr="image003"/>
          <p:cNvPicPr>
            <a:picLocks noChangeAspect="1" noChangeArrowheads="1"/>
          </p:cNvPicPr>
          <p:nvPr/>
        </p:nvPicPr>
        <p:blipFill rotWithShape="1">
          <a:blip r:embed="rId6">
            <a:extLst>
              <a:ext uri="{28A0092B-C50C-407E-A947-70E740481C1C}">
                <a14:useLocalDpi xmlns:a14="http://schemas.microsoft.com/office/drawing/2010/main" val="0"/>
              </a:ext>
            </a:extLst>
          </a:blip>
          <a:srcRect l="-254" t="5860" r="42416" b="-510"/>
          <a:stretch/>
        </p:blipFill>
        <p:spPr bwMode="auto">
          <a:xfrm>
            <a:off x="9591253" y="5736558"/>
            <a:ext cx="2454443" cy="347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3" descr="image004"/>
          <p:cNvPicPr>
            <a:picLocks noChangeAspect="1" noChangeArrowheads="1"/>
          </p:cNvPicPr>
          <p:nvPr/>
        </p:nvPicPr>
        <p:blipFill rotWithShape="1">
          <a:blip r:embed="rId7">
            <a:extLst>
              <a:ext uri="{28A0092B-C50C-407E-A947-70E740481C1C}">
                <a14:useLocalDpi xmlns:a14="http://schemas.microsoft.com/office/drawing/2010/main" val="0"/>
              </a:ext>
            </a:extLst>
          </a:blip>
          <a:srcRect t="1" r="38115" b="5864"/>
          <a:stretch/>
        </p:blipFill>
        <p:spPr bwMode="auto">
          <a:xfrm>
            <a:off x="9571039" y="5379914"/>
            <a:ext cx="2454443" cy="35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8"/>
          <a:stretch>
            <a:fillRect/>
          </a:stretch>
        </p:blipFill>
        <p:spPr>
          <a:xfrm>
            <a:off x="9173272" y="3027305"/>
            <a:ext cx="1549090" cy="542747"/>
          </a:xfrm>
          <a:prstGeom prst="rect">
            <a:avLst/>
          </a:prstGeom>
        </p:spPr>
      </p:pic>
    </p:spTree>
    <p:extLst>
      <p:ext uri="{BB962C8B-B14F-4D97-AF65-F5344CB8AC3E}">
        <p14:creationId xmlns:p14="http://schemas.microsoft.com/office/powerpoint/2010/main" val="375486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31999" y="951056"/>
            <a:ext cx="7056329" cy="5626741"/>
          </a:xfrm>
        </p:spPr>
        <p:txBody>
          <a:bodyPr>
            <a:noAutofit/>
          </a:bodyPr>
          <a:lstStyle/>
          <a:p>
            <a:pPr marL="0" indent="0">
              <a:spcAft>
                <a:spcPts val="1400"/>
              </a:spcAft>
              <a:buNone/>
            </a:pPr>
            <a:r>
              <a:rPr lang="en-US" b="1" dirty="0" smtClean="0"/>
              <a:t>Objectives:</a:t>
            </a:r>
            <a:r>
              <a:rPr lang="en-US" dirty="0" smtClean="0"/>
              <a:t> Target local and national media, increase recognition for Alaska Seafood, secure coverage of Alaska Seafood recipes, nutritional benefits and related content.</a:t>
            </a:r>
          </a:p>
          <a:p>
            <a:pPr marL="0" indent="0">
              <a:spcAft>
                <a:spcPts val="600"/>
              </a:spcAft>
              <a:buNone/>
            </a:pPr>
            <a:r>
              <a:rPr lang="en-US" b="1" dirty="0" smtClean="0"/>
              <a:t>Program:</a:t>
            </a:r>
            <a:r>
              <a:rPr lang="en-US" dirty="0" smtClean="0"/>
              <a:t> Created news engine calendar to support monthly touch points with media. Announcements and pitches to date include:</a:t>
            </a:r>
          </a:p>
          <a:p>
            <a:pPr>
              <a:spcAft>
                <a:spcPts val="600"/>
              </a:spcAft>
            </a:pPr>
            <a:r>
              <a:rPr lang="en-US" b="1" dirty="0"/>
              <a:t>Superbowl (February) </a:t>
            </a:r>
            <a:r>
              <a:rPr lang="en-US" dirty="0"/>
              <a:t>– Pitched recipe </a:t>
            </a:r>
            <a:r>
              <a:rPr lang="en-US" dirty="0" smtClean="0"/>
              <a:t>ideas to 175 editors and bloggers. </a:t>
            </a:r>
            <a:endParaRPr lang="en-US" dirty="0"/>
          </a:p>
          <a:p>
            <a:pPr>
              <a:spcAft>
                <a:spcPts val="600"/>
              </a:spcAft>
            </a:pPr>
            <a:r>
              <a:rPr lang="en-US" b="1" dirty="0" smtClean="0"/>
              <a:t>Lent and Valentine’s Day (February) </a:t>
            </a:r>
            <a:r>
              <a:rPr lang="en-US" dirty="0" smtClean="0"/>
              <a:t>– </a:t>
            </a:r>
            <a:r>
              <a:rPr lang="en-US" dirty="0"/>
              <a:t>Pitched recipe ideas </a:t>
            </a:r>
            <a:r>
              <a:rPr lang="en-US" dirty="0" smtClean="0"/>
              <a:t>to hundreds of </a:t>
            </a:r>
            <a:r>
              <a:rPr lang="en-US" dirty="0"/>
              <a:t>editors and bloggers. </a:t>
            </a:r>
          </a:p>
          <a:p>
            <a:pPr>
              <a:spcAft>
                <a:spcPts val="600"/>
              </a:spcAft>
            </a:pPr>
            <a:r>
              <a:rPr lang="en-US" b="1" dirty="0" smtClean="0"/>
              <a:t>Ryan and Sara Hall (March) </a:t>
            </a:r>
            <a:r>
              <a:rPr lang="en-US" dirty="0" smtClean="0"/>
              <a:t>– Conducted outreach highlighting nutrition messaging pegged to LA Marathon targeting LA media, regional media, and national fitness outlets;  secured interviews and recipe coverage in </a:t>
            </a:r>
            <a:r>
              <a:rPr lang="en-US" i="1" dirty="0" smtClean="0"/>
              <a:t>Pittsburgh Post-Gazette, NJ.com </a:t>
            </a:r>
            <a:r>
              <a:rPr lang="en-US" dirty="0" smtClean="0"/>
              <a:t>and </a:t>
            </a:r>
            <a:r>
              <a:rPr lang="en-US" i="1" dirty="0" smtClean="0"/>
              <a:t>The Active Times.</a:t>
            </a:r>
          </a:p>
          <a:p>
            <a:pPr>
              <a:spcAft>
                <a:spcPts val="600"/>
              </a:spcAft>
            </a:pPr>
            <a:r>
              <a:rPr lang="en-US" b="1" dirty="0" smtClean="0"/>
              <a:t>Easter (March) </a:t>
            </a:r>
            <a:r>
              <a:rPr lang="en-US" dirty="0" smtClean="0"/>
              <a:t>– Shared recipe ideas </a:t>
            </a:r>
            <a:r>
              <a:rPr lang="en-US" dirty="0"/>
              <a:t>and Seafood for </a:t>
            </a:r>
            <a:r>
              <a:rPr lang="en-US" dirty="0" smtClean="0"/>
              <a:t>All </a:t>
            </a:r>
            <a:r>
              <a:rPr lang="en-US" dirty="0"/>
              <a:t>Seasons </a:t>
            </a:r>
            <a:r>
              <a:rPr lang="en-US" dirty="0" smtClean="0"/>
              <a:t>calendar </a:t>
            </a:r>
            <a:r>
              <a:rPr lang="en-US" dirty="0"/>
              <a:t>with </a:t>
            </a:r>
            <a:r>
              <a:rPr lang="en-US" dirty="0" smtClean="0"/>
              <a:t>short lead media.</a:t>
            </a:r>
          </a:p>
          <a:p>
            <a:pPr>
              <a:spcAft>
                <a:spcPts val="1400"/>
              </a:spcAft>
            </a:pPr>
            <a:r>
              <a:rPr lang="en-US" b="1" dirty="0" smtClean="0"/>
              <a:t>Cinco de Mayo (April) </a:t>
            </a:r>
            <a:r>
              <a:rPr lang="en-US" dirty="0" smtClean="0"/>
              <a:t>–  Shared Cinco de Mayo recipes with food bloggers, editors and reporters. </a:t>
            </a:r>
          </a:p>
          <a:p>
            <a:pPr>
              <a:spcAft>
                <a:spcPts val="1400"/>
              </a:spcAft>
            </a:pPr>
            <a:r>
              <a:rPr lang="en-US" b="1" dirty="0" smtClean="0"/>
              <a:t>Salmon Season Kickoff (April/May)</a:t>
            </a:r>
            <a:r>
              <a:rPr lang="en-US" dirty="0" smtClean="0"/>
              <a:t> – Shared varietal details, recipes, nutritional information and photos with national media; secured six Associated Press stories.</a:t>
            </a:r>
          </a:p>
          <a:p>
            <a:pPr marL="0" indent="0">
              <a:spcAft>
                <a:spcPts val="1400"/>
              </a:spcAft>
              <a:buNone/>
            </a:pPr>
            <a:r>
              <a:rPr lang="en-US" b="1" dirty="0" smtClean="0"/>
              <a:t>Results:</a:t>
            </a:r>
            <a:r>
              <a:rPr lang="en-US" dirty="0" smtClean="0"/>
              <a:t> 776 million impressions to date</a:t>
            </a:r>
          </a:p>
        </p:txBody>
      </p:sp>
      <p:grpSp>
        <p:nvGrpSpPr>
          <p:cNvPr id="9" name="Group 8"/>
          <p:cNvGrpSpPr/>
          <p:nvPr/>
        </p:nvGrpSpPr>
        <p:grpSpPr>
          <a:xfrm>
            <a:off x="6988058" y="192581"/>
            <a:ext cx="5510119" cy="3018366"/>
            <a:chOff x="6939932" y="-112217"/>
            <a:chExt cx="5510119" cy="3018366"/>
          </a:xfrm>
        </p:grpSpPr>
        <p:pic>
          <p:nvPicPr>
            <p:cNvPr id="19" name="Picture 18" descr="pap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39932" y="-112217"/>
              <a:ext cx="5510119" cy="3018366"/>
            </a:xfrm>
            <a:prstGeom prst="rect">
              <a:avLst/>
            </a:prstGeom>
          </p:spPr>
        </p:pic>
        <p:sp>
          <p:nvSpPr>
            <p:cNvPr id="22" name="TextBox 21"/>
            <p:cNvSpPr txBox="1"/>
            <p:nvPr/>
          </p:nvSpPr>
          <p:spPr>
            <a:xfrm>
              <a:off x="7331558" y="1168907"/>
              <a:ext cx="4630615" cy="882293"/>
            </a:xfrm>
            <a:prstGeom prst="rect">
              <a:avLst/>
            </a:prstGeom>
            <a:noFill/>
          </p:spPr>
          <p:txBody>
            <a:bodyPr wrap="square" rtlCol="0">
              <a:spAutoFit/>
            </a:bodyPr>
            <a:lstStyle/>
            <a:p>
              <a:pPr algn="ctr">
                <a:spcAft>
                  <a:spcPts val="400"/>
                </a:spcAft>
              </a:pPr>
              <a:r>
                <a:rPr lang="en-US" sz="1200" b="1" dirty="0">
                  <a:latin typeface="Century Gothic" panose="020B0502020202020204" pitchFamily="34" charset="0"/>
                </a:rPr>
                <a:t>Q&amp;A: Elite Runners Ryan and Sara Hall </a:t>
              </a:r>
              <a:r>
                <a:rPr lang="en-US" sz="1200" b="1" dirty="0" smtClean="0">
                  <a:latin typeface="Century Gothic" panose="020B0502020202020204" pitchFamily="34" charset="0"/>
                </a:rPr>
                <a:t>Share </a:t>
              </a:r>
              <a:br>
                <a:rPr lang="en-US" sz="1200" b="1" dirty="0" smtClean="0">
                  <a:latin typeface="Century Gothic" panose="020B0502020202020204" pitchFamily="34" charset="0"/>
                </a:rPr>
              </a:br>
              <a:r>
                <a:rPr lang="en-US" sz="1200" b="1" dirty="0" smtClean="0">
                  <a:latin typeface="Century Gothic" panose="020B0502020202020204" pitchFamily="34" charset="0"/>
                </a:rPr>
                <a:t>Top </a:t>
              </a:r>
              <a:r>
                <a:rPr lang="en-US" sz="1200" b="1" dirty="0">
                  <a:latin typeface="Century Gothic" panose="020B0502020202020204" pitchFamily="34" charset="0"/>
                </a:rPr>
                <a:t>Nutrition </a:t>
              </a:r>
              <a:r>
                <a:rPr lang="en-US" sz="1200" b="1" dirty="0" smtClean="0">
                  <a:latin typeface="Century Gothic" panose="020B0502020202020204" pitchFamily="34" charset="0"/>
                </a:rPr>
                <a:t>Strategies</a:t>
              </a:r>
            </a:p>
            <a:p>
              <a:pPr algn="ctr">
                <a:spcAft>
                  <a:spcPts val="400"/>
                </a:spcAft>
              </a:pPr>
              <a:r>
                <a:rPr lang="en-US" sz="1200" dirty="0" smtClean="0">
                  <a:latin typeface="Century Gothic" panose="020B0502020202020204" pitchFamily="34" charset="0"/>
                </a:rPr>
                <a:t>“At </a:t>
              </a:r>
              <a:r>
                <a:rPr lang="en-US" sz="1200" dirty="0">
                  <a:latin typeface="Century Gothic" panose="020B0502020202020204" pitchFamily="34" charset="0"/>
                </a:rPr>
                <a:t>first we weren't sure how to best prepare frozen fish, </a:t>
              </a:r>
              <a:r>
                <a:rPr lang="en-US" sz="1200" dirty="0" smtClean="0">
                  <a:latin typeface="Century Gothic" panose="020B0502020202020204" pitchFamily="34" charset="0"/>
                </a:rPr>
                <a:t/>
              </a:r>
              <a:br>
                <a:rPr lang="en-US" sz="1200" dirty="0" smtClean="0">
                  <a:latin typeface="Century Gothic" panose="020B0502020202020204" pitchFamily="34" charset="0"/>
                </a:rPr>
              </a:br>
              <a:r>
                <a:rPr lang="en-US" sz="1200" dirty="0" smtClean="0">
                  <a:latin typeface="Century Gothic" panose="020B0502020202020204" pitchFamily="34" charset="0"/>
                </a:rPr>
                <a:t>so </a:t>
              </a:r>
              <a:r>
                <a:rPr lang="en-US" sz="1200" dirty="0">
                  <a:latin typeface="Century Gothic" panose="020B0502020202020204" pitchFamily="34" charset="0"/>
                </a:rPr>
                <a:t>we used the instructions on </a:t>
              </a:r>
              <a:r>
                <a:rPr lang="en-US" sz="1200" dirty="0" smtClean="0">
                  <a:latin typeface="Century Gothic" panose="020B0502020202020204" pitchFamily="34" charset="0"/>
                </a:rPr>
                <a:t>wildalaskaseafood.com.”</a:t>
              </a:r>
              <a:endParaRPr lang="en-US" sz="1200" dirty="0">
                <a:latin typeface="Century Gothic" panose="020B0502020202020204" pitchFamily="34" charset="0"/>
              </a:endParaRPr>
            </a:p>
          </p:txBody>
        </p:sp>
        <p:pic>
          <p:nvPicPr>
            <p:cNvPr id="1026" name="Picture 2" descr="http://about.gatheringpoint.com/wp-content/uploads/2012/07/theactivetim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3870" y="549319"/>
              <a:ext cx="1945991" cy="4543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988058" y="2361056"/>
            <a:ext cx="5510118" cy="2933927"/>
            <a:chOff x="6939932" y="2104384"/>
            <a:chExt cx="5510118" cy="2933927"/>
          </a:xfrm>
        </p:grpSpPr>
        <p:pic>
          <p:nvPicPr>
            <p:cNvPr id="12" name="Picture 11" descr="pap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39932" y="2104384"/>
              <a:ext cx="5510118" cy="2933927"/>
            </a:xfrm>
            <a:prstGeom prst="rect">
              <a:avLst/>
            </a:prstGeom>
          </p:spPr>
        </p:pic>
        <p:sp>
          <p:nvSpPr>
            <p:cNvPr id="14" name="TextBox 13"/>
            <p:cNvSpPr txBox="1"/>
            <p:nvPr/>
          </p:nvSpPr>
          <p:spPr>
            <a:xfrm>
              <a:off x="7460511" y="3266389"/>
              <a:ext cx="4372708" cy="882293"/>
            </a:xfrm>
            <a:prstGeom prst="rect">
              <a:avLst/>
            </a:prstGeom>
            <a:noFill/>
          </p:spPr>
          <p:txBody>
            <a:bodyPr wrap="square" rtlCol="0">
              <a:spAutoFit/>
            </a:bodyPr>
            <a:lstStyle/>
            <a:p>
              <a:pPr algn="ctr">
                <a:spcAft>
                  <a:spcPts val="400"/>
                </a:spcAft>
              </a:pPr>
              <a:r>
                <a:rPr lang="en-US" sz="1200" b="1" dirty="0">
                  <a:latin typeface="Century Gothic" panose="020B0502020202020204" pitchFamily="34" charset="0"/>
                </a:rPr>
                <a:t>7 Seafood Staples That Will Transform Your </a:t>
              </a:r>
              <a:r>
                <a:rPr lang="en-US" sz="1200" b="1" dirty="0" smtClean="0">
                  <a:latin typeface="Century Gothic" panose="020B0502020202020204" pitchFamily="34" charset="0"/>
                </a:rPr>
                <a:t>Supper</a:t>
              </a:r>
            </a:p>
            <a:p>
              <a:pPr algn="ctr">
                <a:spcAft>
                  <a:spcPts val="400"/>
                </a:spcAft>
              </a:pPr>
              <a:r>
                <a:rPr lang="en-US" sz="1200" dirty="0" smtClean="0">
                  <a:latin typeface="Century Gothic" panose="020B0502020202020204" pitchFamily="34" charset="0"/>
                </a:rPr>
                <a:t>“Loaded with omega-3s and vitamin D, wild Alaskan salmon is one of the most environmentally-friendly seafood choices consumers can make…”</a:t>
              </a:r>
              <a:endParaRPr lang="en-US" sz="1200" dirty="0">
                <a:latin typeface="Century Gothic" panose="020B05020202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943" y="2658629"/>
              <a:ext cx="1957844" cy="689382"/>
            </a:xfrm>
            <a:prstGeom prst="rect">
              <a:avLst/>
            </a:prstGeom>
          </p:spPr>
        </p:pic>
      </p:grpSp>
      <p:grpSp>
        <p:nvGrpSpPr>
          <p:cNvPr id="7" name="Group 6"/>
          <p:cNvGrpSpPr/>
          <p:nvPr/>
        </p:nvGrpSpPr>
        <p:grpSpPr>
          <a:xfrm>
            <a:off x="6988058" y="4589133"/>
            <a:ext cx="5510118" cy="2456867"/>
            <a:chOff x="6939932" y="4508923"/>
            <a:chExt cx="5510118" cy="2456867"/>
          </a:xfrm>
        </p:grpSpPr>
        <p:pic>
          <p:nvPicPr>
            <p:cNvPr id="34" name="Picture 33" descr="pap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39932" y="4508923"/>
              <a:ext cx="5510118" cy="2456867"/>
            </a:xfrm>
            <a:prstGeom prst="rect">
              <a:avLst/>
            </a:prstGeom>
          </p:spPr>
        </p:pic>
        <p:sp>
          <p:nvSpPr>
            <p:cNvPr id="36" name="TextBox 35"/>
            <p:cNvSpPr txBox="1"/>
            <p:nvPr/>
          </p:nvSpPr>
          <p:spPr>
            <a:xfrm>
              <a:off x="7460511" y="5661668"/>
              <a:ext cx="4372708" cy="697627"/>
            </a:xfrm>
            <a:prstGeom prst="rect">
              <a:avLst/>
            </a:prstGeom>
            <a:noFill/>
          </p:spPr>
          <p:txBody>
            <a:bodyPr wrap="square" rtlCol="0">
              <a:spAutoFit/>
            </a:bodyPr>
            <a:lstStyle/>
            <a:p>
              <a:pPr algn="ctr">
                <a:spcAft>
                  <a:spcPts val="400"/>
                </a:spcAft>
              </a:pPr>
              <a:r>
                <a:rPr lang="en-US" sz="1200" b="1" dirty="0">
                  <a:latin typeface="Century Gothic" panose="020B0502020202020204" pitchFamily="34" charset="0"/>
                </a:rPr>
                <a:t>Salmon patties offer tasty source of fish oil during </a:t>
              </a:r>
              <a:r>
                <a:rPr lang="en-US" sz="1200" b="1" dirty="0" smtClean="0">
                  <a:latin typeface="Century Gothic" panose="020B0502020202020204" pitchFamily="34" charset="0"/>
                </a:rPr>
                <a:t>Lent</a:t>
              </a:r>
            </a:p>
            <a:p>
              <a:pPr algn="ctr">
                <a:spcAft>
                  <a:spcPts val="400"/>
                </a:spcAft>
              </a:pPr>
              <a:r>
                <a:rPr lang="en-US" sz="1200" dirty="0">
                  <a:latin typeface="Century Gothic" panose="020B0502020202020204" pitchFamily="34" charset="0"/>
                </a:rPr>
                <a:t>“Today is Ash Wednesday, the first day of Lent, and a good day to pick up a can of wild Alaskan salmon.”</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1381" y="5106567"/>
              <a:ext cx="1530968" cy="474600"/>
            </a:xfrm>
            <a:prstGeom prst="rect">
              <a:avLst/>
            </a:prstGeom>
          </p:spPr>
        </p:pic>
      </p:grpSp>
      <p:sp>
        <p:nvSpPr>
          <p:cNvPr id="2" name="Title 1"/>
          <p:cNvSpPr>
            <a:spLocks noGrp="1"/>
          </p:cNvSpPr>
          <p:nvPr>
            <p:ph type="title"/>
          </p:nvPr>
        </p:nvSpPr>
        <p:spPr>
          <a:xfrm>
            <a:off x="331999" y="274639"/>
            <a:ext cx="11250401" cy="594359"/>
          </a:xfrm>
        </p:spPr>
        <p:txBody>
          <a:bodyPr/>
          <a:lstStyle/>
          <a:p>
            <a:r>
              <a:rPr lang="en-US" dirty="0" smtClean="0"/>
              <a:t>Media Relations</a:t>
            </a:r>
            <a:endParaRPr lang="en-US" dirty="0"/>
          </a:p>
        </p:txBody>
      </p:sp>
      <p:sp>
        <p:nvSpPr>
          <p:cNvPr id="4" name="Slide Number Placeholder 3"/>
          <p:cNvSpPr>
            <a:spLocks noGrp="1"/>
          </p:cNvSpPr>
          <p:nvPr>
            <p:ph type="sldNum" sz="quarter" idx="12"/>
          </p:nvPr>
        </p:nvSpPr>
        <p:spPr/>
        <p:txBody>
          <a:bodyPr/>
          <a:lstStyle/>
          <a:p>
            <a:fld id="{2C1F6A56-C1C3-174E-AC7D-888E9B0BC0DF}" type="slidenum">
              <a:rPr lang="en-US" smtClean="0">
                <a:solidFill>
                  <a:schemeClr val="tx1"/>
                </a:solidFill>
              </a:rPr>
              <a:pPr/>
              <a:t>9</a:t>
            </a:fld>
            <a:endParaRPr lang="en-US" dirty="0">
              <a:solidFill>
                <a:schemeClr val="tx1"/>
              </a:solidFill>
            </a:endParaRPr>
          </a:p>
        </p:txBody>
      </p:sp>
    </p:spTree>
    <p:extLst>
      <p:ext uri="{BB962C8B-B14F-4D97-AF65-F5344CB8AC3E}">
        <p14:creationId xmlns:p14="http://schemas.microsoft.com/office/powerpoint/2010/main" val="146384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13005</TotalTime>
  <Words>3161</Words>
  <Application>Microsoft Office PowerPoint</Application>
  <PresentationFormat>Widescreen</PresentationFormat>
  <Paragraphs>283</Paragraphs>
  <Slides>23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Century Gothic</vt:lpstr>
      <vt:lpstr>Helvetica</vt:lpstr>
      <vt:lpstr>Office Theme</vt:lpstr>
      <vt:lpstr> ASMI/Edelman Consumer Public Relations FY’15 Activity Highlights (January – April 2015) and FY ‘16 Recommendations  </vt:lpstr>
      <vt:lpstr>FY’15: Objectives</vt:lpstr>
      <vt:lpstr>AUDIENCE: FY’15 and FY‘16</vt:lpstr>
      <vt:lpstr>FY’15: STRATEGIES: WHERE WE HAVE BEEN FOCUSING</vt:lpstr>
      <vt:lpstr>FY ‘15 – Results to Date (February – April) </vt:lpstr>
      <vt:lpstr>FY ‘15 – Sample of Coverage to Date </vt:lpstr>
      <vt:lpstr>Culinary Blogger Program</vt:lpstr>
      <vt:lpstr>Creative Materials &amp; Releases </vt:lpstr>
      <vt:lpstr>Media Relations</vt:lpstr>
      <vt:lpstr>PowerPoint Presentation</vt:lpstr>
      <vt:lpstr>NYC Tasting Event and Tasting Table Partnership</vt:lpstr>
      <vt:lpstr>Food Network Test Kitchen Demo</vt:lpstr>
      <vt:lpstr>FAM Trips – July and August 2015</vt:lpstr>
      <vt:lpstr>Digital and Social Efforts</vt:lpstr>
      <vt:lpstr>FY’15: Budget</vt:lpstr>
      <vt:lpstr>FY’16: Objectives</vt:lpstr>
      <vt:lpstr>FY’16: Insights</vt:lpstr>
      <vt:lpstr>FY’16: Strategies</vt:lpstr>
      <vt:lpstr>Program Recommendations: Tactics</vt:lpstr>
      <vt:lpstr>Program Recommendations: Tactics </vt:lpstr>
      <vt:lpstr>Program Recommendations: Tactics</vt:lpstr>
      <vt:lpstr>Program Recommendations: Tactics</vt:lpstr>
      <vt:lpstr>Estimated Budget</vt:lpstr>
    </vt:vector>
  </TitlesOfParts>
  <Company>Hoffman Consulting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Hoffman</dc:creator>
  <cp:lastModifiedBy>Powell, Elizabeth</cp:lastModifiedBy>
  <cp:revision>733</cp:revision>
  <cp:lastPrinted>2015-04-27T21:06:41Z</cp:lastPrinted>
  <dcterms:created xsi:type="dcterms:W3CDTF">2014-10-17T20:04:24Z</dcterms:created>
  <dcterms:modified xsi:type="dcterms:W3CDTF">2015-05-05T15:12:16Z</dcterms:modified>
</cp:coreProperties>
</file>