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9" r:id="rId1"/>
  </p:sldMasterIdLst>
  <p:notesMasterIdLst>
    <p:notesMasterId r:id="rId16"/>
  </p:notesMasterIdLst>
  <p:handoutMasterIdLst>
    <p:handoutMasterId r:id="rId17"/>
  </p:handoutMasterIdLst>
  <p:sldIdLst>
    <p:sldId id="256" r:id="rId2"/>
    <p:sldId id="550" r:id="rId3"/>
    <p:sldId id="553" r:id="rId4"/>
    <p:sldId id="551" r:id="rId5"/>
    <p:sldId id="443" r:id="rId6"/>
    <p:sldId id="552" r:id="rId7"/>
    <p:sldId id="543" r:id="rId8"/>
    <p:sldId id="548" r:id="rId9"/>
    <p:sldId id="544" r:id="rId10"/>
    <p:sldId id="546" r:id="rId11"/>
    <p:sldId id="547" r:id="rId12"/>
    <p:sldId id="545" r:id="rId13"/>
    <p:sldId id="554" r:id="rId14"/>
    <p:sldId id="555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ell Gothic Black" pitchFamily="2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ell Gothic Black" pitchFamily="2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ell Gothic Black" pitchFamily="2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ell Gothic Black" pitchFamily="2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ell Gothic Black" pitchFamily="2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ell Gothic Black" pitchFamily="2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ell Gothic Black" pitchFamily="2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ell Gothic Black" pitchFamily="2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ell Gothic Black" pitchFamily="2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96">
          <p15:clr>
            <a:srgbClr val="A4A3A4"/>
          </p15:clr>
        </p15:guide>
        <p15:guide id="2" pos="52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y Wink" initials="A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80"/>
    <a:srgbClr val="4A72AA"/>
    <a:srgbClr val="DCDCDC"/>
    <a:srgbClr val="DEDEDE"/>
    <a:srgbClr val="333333"/>
    <a:srgbClr val="FFFFD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6" autoAdjust="0"/>
    <p:restoredTop sz="85000" autoAdjust="0"/>
  </p:normalViewPr>
  <p:slideViewPr>
    <p:cSldViewPr>
      <p:cViewPr varScale="1">
        <p:scale>
          <a:sx n="100" d="100"/>
          <a:sy n="100" d="100"/>
        </p:scale>
        <p:origin x="-1974" y="-96"/>
      </p:cViewPr>
      <p:guideLst>
        <p:guide orient="horz" pos="3696"/>
        <p:guide pos="52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Bell Gothic Black" pitchFamily="16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Bell Gothic Black" pitchFamily="16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D1786E28-D4EE-4DFF-8E7C-DF52E9C321D2}" type="datetimeFigureOut">
              <a:rPr lang="en-US"/>
              <a:pPr>
                <a:defRPr/>
              </a:pPr>
              <a:t>5/4/2015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Bell Gothic Black" pitchFamily="16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Bell Gothic Black" pitchFamily="16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B455010B-1775-4484-A5E8-6415879811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851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Bell Gothic Black" pitchFamily="28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Bell Gothic Black" pitchFamily="28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26"/>
            <a:ext cx="514096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Bell Gothic Black" pitchFamily="28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Bell Gothic Black" pitchFamily="28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ACE10871-6378-4838-904C-9D8CF328F6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4366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ll Gothic Black" pitchFamily="2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ll Gothic Black" pitchFamily="2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ll Gothic Black" pitchFamily="2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ll Gothic Black" pitchFamily="2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ll Gothic Black" pitchFamily="2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060835-7571-472D-A7CA-B3BBEDA04397}" type="slidenum">
              <a:rPr lang="en-US" smtClean="0">
                <a:ea typeface="ＭＳ Ｐゴシック" pitchFamily="34" charset="-128"/>
              </a:rPr>
              <a:pPr>
                <a:defRPr/>
              </a:pPr>
              <a:t>1</a:t>
            </a:fld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5538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10871-6378-4838-904C-9D8CF328F61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5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10871-6378-4838-904C-9D8CF328F61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14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10871-6378-4838-904C-9D8CF328F61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85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10871-6378-4838-904C-9D8CF328F61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42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Sockeye was the highlighted species at NYC events</a:t>
            </a:r>
            <a:r>
              <a:rPr lang="en-US" baseline="0" dirty="0" smtClean="0"/>
              <a:t> last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10871-6378-4838-904C-9D8CF328F61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7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Fragmented</a:t>
            </a:r>
            <a:r>
              <a:rPr lang="en-US" baseline="0" dirty="0" smtClean="0"/>
              <a:t> audiences and messages combined with a limited amount of resources (time + money) risks diminished or diluted returns on messaging.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10871-6378-4838-904C-9D8CF328F61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5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Though we have a number of challenges, we have an even greater number of opportunities.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Alaskan-ness. Long-standing institutional knowledge. Broader geographic base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Strong team with established and growing relationships and networks in Alaska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10871-6378-4838-904C-9D8CF328F61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5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10871-6378-4838-904C-9D8CF328F61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5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10871-6378-4838-904C-9D8CF328F61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5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10871-6378-4838-904C-9D8CF328F61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5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homepage"/>
          <p:cNvPicPr>
            <a:picLocks noChangeAspect="1" noChangeArrowheads="1"/>
          </p:cNvPicPr>
          <p:nvPr userDrawn="1"/>
        </p:nvPicPr>
        <p:blipFill>
          <a:blip r:embed="rId2" cstate="print"/>
          <a:srcRect b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homepage inner"/>
          <p:cNvPicPr>
            <a:picLocks noChangeAspect="1" noChangeArrowheads="1"/>
          </p:cNvPicPr>
          <p:nvPr userDrawn="1"/>
        </p:nvPicPr>
        <p:blipFill>
          <a:blip r:embed="rId3" cstate="print"/>
          <a:srcRect l="3075" t="79340" r="4671" b="6049"/>
          <a:stretch>
            <a:fillRect/>
          </a:stretch>
        </p:blipFill>
        <p:spPr bwMode="auto">
          <a:xfrm>
            <a:off x="0" y="5410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 descr="ASMI_WNS logo_4C®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876800"/>
            <a:ext cx="2514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7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2590800"/>
            <a:ext cx="7315200" cy="923925"/>
          </a:xfrm>
        </p:spPr>
        <p:txBody>
          <a:bodyPr/>
          <a:lstStyle>
            <a:lvl1pPr algn="r">
              <a:defRPr sz="4000">
                <a:solidFill>
                  <a:srgbClr val="0040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644900"/>
            <a:ext cx="6248400" cy="914400"/>
          </a:xfrm>
        </p:spPr>
        <p:txBody>
          <a:bodyPr/>
          <a:lstStyle>
            <a:lvl1pPr marL="0" indent="0" algn="r">
              <a:buFont typeface="Times" pitchFamily="28" charset="0"/>
              <a:buNone/>
              <a:defRPr sz="25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838A8374-6D86-45CC-8195-8498DEC04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98438"/>
            <a:ext cx="2076450" cy="573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98438"/>
            <a:ext cx="6076950" cy="573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D6692F1C-4B1F-49B8-965E-8A300C2FC1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ABB7BD48-F318-48EF-810A-B3F919AE4A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F957D62F-88D3-44F9-8BB5-F345CD6BF5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95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95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451EB15F-3F2F-47E3-B572-54B9E1BE81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0191EC08-1EA4-4813-9CAF-E15ADD5CFC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A94CB9E4-46E9-4468-9E13-082B4E20B1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18FC5A22-21C7-4207-BB21-460AC39E10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70763E52-59B4-452F-B673-C0F2D91A30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6A6388BE-B927-45C3-9F80-2A5DD1BA47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 descr="homepage alt"/>
          <p:cNvPicPr>
            <a:picLocks noChangeAspect="1" noChangeArrowheads="1"/>
          </p:cNvPicPr>
          <p:nvPr/>
        </p:nvPicPr>
        <p:blipFill>
          <a:blip r:embed="rId13" cstate="print"/>
          <a:srcRect t="9999" b="22501"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8" descr="homepage inner"/>
          <p:cNvPicPr>
            <a:picLocks noChangeAspect="1" noChangeArrowheads="1"/>
          </p:cNvPicPr>
          <p:nvPr/>
        </p:nvPicPr>
        <p:blipFill>
          <a:blip r:embed="rId14" cstate="print"/>
          <a:srcRect l="3075" t="79340" r="4671" b="6049"/>
          <a:stretch>
            <a:fillRect/>
          </a:stretch>
        </p:blipFill>
        <p:spPr bwMode="auto">
          <a:xfrm>
            <a:off x="0" y="5410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52" name="AutoShape 6"/>
          <p:cNvCxnSpPr>
            <a:cxnSpLocks noChangeShapeType="1"/>
          </p:cNvCxnSpPr>
          <p:nvPr/>
        </p:nvCxnSpPr>
        <p:spPr bwMode="auto">
          <a:xfrm>
            <a:off x="8534400" y="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05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61722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33333"/>
                </a:solidFill>
                <a:latin typeface="+mn-lt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7A0FB8B0-3C94-4F5A-9800-C3D4856C39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98438"/>
            <a:ext cx="83058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056" name="Picture 21" descr="ASMI_WNS logo_4C®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67600" y="5911850"/>
            <a:ext cx="13716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Optima" pitchFamily="2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Optima" pitchFamily="2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Optima" pitchFamily="2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Optima" pitchFamily="2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Optima" pitchFamily="2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Optima" pitchFamily="2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Optima" pitchFamily="2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Optima" pitchFamily="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Times" pitchFamily="-84" charset="0"/>
        <a:buChar char="•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Times" pitchFamily="-84" charset="0"/>
        <a:buChar char="•"/>
        <a:defRPr>
          <a:solidFill>
            <a:srgbClr val="333333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Times" pitchFamily="-84" charset="0"/>
        <a:buChar char="•"/>
        <a:defRPr>
          <a:solidFill>
            <a:srgbClr val="333333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Times" pitchFamily="-84" charset="0"/>
        <a:buChar char="•"/>
        <a:defRPr>
          <a:solidFill>
            <a:srgbClr val="333333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Times" pitchFamily="-84" charset="0"/>
        <a:buChar char="•"/>
        <a:defRPr>
          <a:solidFill>
            <a:srgbClr val="333333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Times" pitchFamily="28" charset="0"/>
        <a:buChar char="•"/>
        <a:defRPr>
          <a:solidFill>
            <a:srgbClr val="333333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Times" pitchFamily="28" charset="0"/>
        <a:buChar char="•"/>
        <a:defRPr>
          <a:solidFill>
            <a:srgbClr val="333333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Times" pitchFamily="28" charset="0"/>
        <a:buChar char="•"/>
        <a:defRPr>
          <a:solidFill>
            <a:srgbClr val="333333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Times" pitchFamily="28" charset="0"/>
        <a:buChar char="•"/>
        <a:defRPr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583" y="2514600"/>
            <a:ext cx="8156575" cy="174148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FY16 Communications Budget</a:t>
            </a:r>
            <a:r>
              <a:rPr lang="en-US" sz="3600" i="1" dirty="0" smtClean="0">
                <a:solidFill>
                  <a:schemeClr val="tx1"/>
                </a:solidFill>
              </a:rPr>
              <a:t/>
            </a:r>
            <a:br>
              <a:rPr lang="en-US" sz="3600" i="1" dirty="0" smtClean="0">
                <a:solidFill>
                  <a:schemeClr val="tx1"/>
                </a:solidFill>
              </a:rPr>
            </a:br>
            <a:r>
              <a:rPr lang="en-US" sz="300" i="1" dirty="0" smtClean="0">
                <a:solidFill>
                  <a:schemeClr val="tx1"/>
                </a:solidFill>
              </a:rPr>
              <a:t/>
            </a:r>
            <a:br>
              <a:rPr lang="en-US" sz="300" i="1" dirty="0" smtClean="0">
                <a:solidFill>
                  <a:schemeClr val="tx1"/>
                </a:solidFill>
              </a:rPr>
            </a:br>
            <a:r>
              <a:rPr lang="en-US" sz="200" i="1" dirty="0">
                <a:solidFill>
                  <a:schemeClr val="tx1"/>
                </a:solidFill>
              </a:rPr>
              <a:t/>
            </a:r>
            <a:br>
              <a:rPr lang="en-US" sz="200" i="1" dirty="0">
                <a:solidFill>
                  <a:schemeClr val="tx1"/>
                </a:solidFill>
              </a:rPr>
            </a:br>
            <a:r>
              <a:rPr lang="en-US" sz="200" i="1" dirty="0" smtClean="0">
                <a:solidFill>
                  <a:schemeClr val="tx1"/>
                </a:solidFill>
              </a:rPr>
              <a:t/>
            </a:r>
            <a:br>
              <a:rPr lang="en-US" sz="200" i="1" dirty="0" smtClean="0">
                <a:solidFill>
                  <a:schemeClr val="tx1"/>
                </a:solidFill>
              </a:rPr>
            </a:br>
            <a:r>
              <a:rPr lang="en-US" sz="2800" i="1" dirty="0" smtClean="0">
                <a:solidFill>
                  <a:schemeClr val="tx1"/>
                </a:solidFill>
              </a:rPr>
              <a:t>Alaska </a:t>
            </a:r>
            <a:r>
              <a:rPr lang="en-US" sz="2800" i="1" dirty="0">
                <a:solidFill>
                  <a:schemeClr val="tx1"/>
                </a:solidFill>
              </a:rPr>
              <a:t>Seafood Marketing Institute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i="1" dirty="0" smtClean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42984" y="3809570"/>
            <a:ext cx="6480174" cy="1127125"/>
          </a:xfrm>
        </p:spPr>
        <p:txBody>
          <a:bodyPr/>
          <a:lstStyle/>
          <a:p>
            <a:pPr eaLnBrk="1" hangingPunct="1">
              <a:buFont typeface="Times" pitchFamily="-84" charset="0"/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Tyson Fick</a:t>
            </a:r>
            <a:br>
              <a:rPr lang="en-US" sz="2000" dirty="0" smtClean="0">
                <a:latin typeface="Calibri" panose="020F0502020204030204" pitchFamily="34" charset="0"/>
              </a:rPr>
            </a:br>
            <a:r>
              <a:rPr lang="en-US" sz="2000" dirty="0" smtClean="0">
                <a:latin typeface="Calibri" panose="020F0502020204030204" pitchFamily="34" charset="0"/>
              </a:rPr>
              <a:t>Communications Director</a:t>
            </a:r>
            <a:br>
              <a:rPr lang="en-US" sz="2000" dirty="0" smtClean="0">
                <a:latin typeface="Calibri" panose="020F0502020204030204" pitchFamily="34" charset="0"/>
              </a:rPr>
            </a:br>
            <a:r>
              <a:rPr lang="en-US" sz="2000" dirty="0" smtClean="0">
                <a:latin typeface="Calibri" panose="020F0502020204030204" pitchFamily="34" charset="0"/>
              </a:rPr>
              <a:t>May 5, 2015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eaLnBrk="1" hangingPunct="1">
              <a:buFont typeface="Times" pitchFamily="-84" charset="0"/>
              <a:buNone/>
            </a:pPr>
            <a:endParaRPr lang="en-US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8048625" y="3521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ASMI Organizational Challenges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225" y="1828800"/>
            <a:ext cx="8229600" cy="3954463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Dysfunctional .org website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Legislature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funding uncertainty</a:t>
            </a:r>
          </a:p>
          <a:p>
            <a:r>
              <a:rPr lang="en-US" sz="2400" dirty="0">
                <a:latin typeface="Calibri" panose="020F0502020204030204" pitchFamily="34" charset="0"/>
              </a:rPr>
              <a:t>L</a:t>
            </a:r>
            <a:r>
              <a:rPr lang="en-US" sz="2400" dirty="0" smtClean="0">
                <a:latin typeface="Calibri" panose="020F0502020204030204" pitchFamily="34" charset="0"/>
              </a:rPr>
              <a:t>ower </a:t>
            </a:r>
            <a:r>
              <a:rPr lang="en-US" sz="2400" dirty="0">
                <a:latin typeface="Calibri" panose="020F0502020204030204" pitchFamily="34" charset="0"/>
              </a:rPr>
              <a:t>ex-vessel prices due to economic </a:t>
            </a:r>
            <a:r>
              <a:rPr lang="en-US" sz="2400" dirty="0" smtClean="0">
                <a:latin typeface="Calibri" panose="020F0502020204030204" pitchFamily="34" charset="0"/>
              </a:rPr>
              <a:t>factors could lead to fleet discontentment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RSDA </a:t>
            </a:r>
            <a:r>
              <a:rPr lang="en-US" sz="2400" dirty="0" smtClean="0">
                <a:latin typeface="Calibri" panose="020F0502020204030204" pitchFamily="34" charset="0"/>
              </a:rPr>
              <a:t>chaos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R</a:t>
            </a:r>
            <a:r>
              <a:rPr lang="en-US" sz="2400" dirty="0" smtClean="0">
                <a:latin typeface="Calibri" panose="020F0502020204030204" pitchFamily="34" charset="0"/>
              </a:rPr>
              <a:t>eactive </a:t>
            </a:r>
            <a:r>
              <a:rPr lang="en-US" sz="2400" dirty="0">
                <a:latin typeface="Calibri" panose="020F0502020204030204" pitchFamily="34" charset="0"/>
              </a:rPr>
              <a:t>stance derails substantive </a:t>
            </a:r>
            <a:r>
              <a:rPr lang="en-US" sz="2400" dirty="0" smtClean="0">
                <a:latin typeface="Calibri" panose="020F0502020204030204" pitchFamily="34" charset="0"/>
              </a:rPr>
              <a:t>work 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Staff</a:t>
            </a:r>
            <a:r>
              <a:rPr lang="en-US" sz="2400" dirty="0" smtClean="0">
                <a:latin typeface="Calibri" panose="020F0502020204030204" pitchFamily="34" charset="0"/>
              </a:rPr>
              <a:t>, </a:t>
            </a:r>
            <a:r>
              <a:rPr lang="en-US" sz="2400" dirty="0" smtClean="0">
                <a:latin typeface="Calibri" panose="020F0502020204030204" pitchFamily="34" charset="0"/>
              </a:rPr>
              <a:t>contractor, </a:t>
            </a:r>
            <a:r>
              <a:rPr lang="en-US" sz="2400" dirty="0" smtClean="0">
                <a:latin typeface="Calibri" panose="020F0502020204030204" pitchFamily="34" charset="0"/>
              </a:rPr>
              <a:t>and agency turnover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Lack of organization</a:t>
            </a:r>
            <a:r>
              <a:rPr lang="en-US" sz="2400" dirty="0">
                <a:latin typeface="Calibri" panose="020F0502020204030204" pitchFamily="34" charset="0"/>
              </a:rPr>
              <a:t>-wide strategic planning </a:t>
            </a:r>
            <a:r>
              <a:rPr lang="en-US" sz="2400" dirty="0" smtClean="0">
                <a:latin typeface="Calibri" panose="020F0502020204030204" pitchFamily="34" charset="0"/>
              </a:rPr>
              <a:t>process</a:t>
            </a:r>
            <a:endParaRPr lang="en-US" sz="2400" dirty="0">
              <a:latin typeface="Calibri" panose="020F0502020204030204" pitchFamily="34" charset="0"/>
            </a:endParaRP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fld id="{ABB7BD48-F318-48EF-810A-B3F919AE4A2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0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ASMI Organizational Opportunities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alibri" panose="020F0502020204030204" pitchFamily="34" charset="0"/>
              </a:rPr>
              <a:t>Continuing positive traction on US </a:t>
            </a:r>
            <a:r>
              <a:rPr lang="en-US" sz="2400" dirty="0" smtClean="0">
                <a:latin typeface="Calibri" panose="020F0502020204030204" pitchFamily="34" charset="0"/>
              </a:rPr>
              <a:t>fisheries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Healthy fish stocks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Opportunity </a:t>
            </a:r>
            <a:r>
              <a:rPr lang="en-US" sz="2400" dirty="0">
                <a:latin typeface="Calibri" panose="020F0502020204030204" pitchFamily="34" charset="0"/>
              </a:rPr>
              <a:t>to improve synergy between </a:t>
            </a:r>
            <a:r>
              <a:rPr lang="en-US" sz="2400" dirty="0" smtClean="0">
                <a:latin typeface="Calibri" panose="020F0502020204030204" pitchFamily="34" charset="0"/>
              </a:rPr>
              <a:t>JNU and SEA 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Growing </a:t>
            </a:r>
            <a:r>
              <a:rPr lang="en-US" sz="2400" dirty="0">
                <a:latin typeface="Calibri" panose="020F0502020204030204" pitchFamily="34" charset="0"/>
              </a:rPr>
              <a:t>domestic </a:t>
            </a:r>
            <a:r>
              <a:rPr lang="en-US" sz="2400" dirty="0" smtClean="0">
                <a:latin typeface="Calibri" panose="020F0502020204030204" pitchFamily="34" charset="0"/>
              </a:rPr>
              <a:t>appetite </a:t>
            </a:r>
            <a:r>
              <a:rPr lang="en-US" sz="2400" dirty="0">
                <a:latin typeface="Calibri" panose="020F0502020204030204" pitchFamily="34" charset="0"/>
              </a:rPr>
              <a:t>for sustainable foods </a:t>
            </a: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Good </a:t>
            </a:r>
            <a:r>
              <a:rPr lang="en-US" sz="2400" dirty="0">
                <a:latin typeface="Calibri" panose="020F0502020204030204" pitchFamily="34" charset="0"/>
              </a:rPr>
              <a:t>fit into consumer and epicurean </a:t>
            </a:r>
            <a:r>
              <a:rPr lang="en-US" sz="2400" dirty="0" smtClean="0">
                <a:latin typeface="Calibri" panose="020F0502020204030204" pitchFamily="34" charset="0"/>
              </a:rPr>
              <a:t>trends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New agency, new ideas 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New .org website as a better tool to reach audiences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fld id="{ABB7BD48-F318-48EF-810A-B3F919AE4A2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5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8458200" cy="715962"/>
          </a:xfrm>
        </p:spPr>
        <p:txBody>
          <a:bodyPr/>
          <a:lstStyle/>
          <a:p>
            <a:r>
              <a:rPr lang="en-US" sz="3200" dirty="0"/>
              <a:t>Communications Program: Looking Ahead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Continue to see leadership &amp; partnership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‘Do fewer things better</a:t>
            </a:r>
            <a:r>
              <a:rPr lang="en-US" sz="2400" dirty="0" smtClean="0">
                <a:latin typeface="Calibri" panose="020F0502020204030204" pitchFamily="34" charset="0"/>
              </a:rPr>
              <a:t>’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Cutting through the noise</a:t>
            </a: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Clearly defined input from Committees and Board will be an asset moving forward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ABB7BD48-F318-48EF-810A-B3F919AE4A2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1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1828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800" b="1" dirty="0" smtClean="0">
                <a:latin typeface="Calibri" panose="020F0502020204030204" pitchFamily="34" charset="0"/>
              </a:rPr>
              <a:t>Questions?</a:t>
            </a:r>
            <a:endParaRPr lang="en-US" sz="8800" b="1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ABB7BD48-F318-48EF-810A-B3F919AE4A2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12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29944" cy="685800"/>
          </a:xfrm>
        </p:spPr>
        <p:txBody>
          <a:bodyPr/>
          <a:lstStyle/>
          <a:p>
            <a:pPr algn="ctr"/>
            <a:r>
              <a:rPr lang="en-US" sz="6000" dirty="0" smtClean="0"/>
              <a:t>Thank you!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ABB7BD48-F318-48EF-810A-B3F919AE4A2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52" y="1828800"/>
            <a:ext cx="4231640" cy="4882662"/>
          </a:xfrm>
        </p:spPr>
      </p:pic>
    </p:spTree>
    <p:extLst>
      <p:ext uri="{BB962C8B-B14F-4D97-AF65-F5344CB8AC3E}">
        <p14:creationId xmlns:p14="http://schemas.microsoft.com/office/powerpoint/2010/main" val="154554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FY2016 Communications Budget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ABB7BD48-F318-48EF-810A-B3F919AE4A2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1" y="1447800"/>
            <a:ext cx="885275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90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711" y="228600"/>
            <a:ext cx="8305800" cy="503055"/>
          </a:xfrm>
        </p:spPr>
        <p:txBody>
          <a:bodyPr/>
          <a:lstStyle/>
          <a:p>
            <a:r>
              <a:rPr lang="en-US" sz="2800" dirty="0"/>
              <a:t>FY2016 Communications </a:t>
            </a:r>
            <a:r>
              <a:rPr lang="en-US" sz="2800" dirty="0" smtClean="0"/>
              <a:t>Budget Continued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ABB7BD48-F318-48EF-810A-B3F919AE4A2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2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Communications Budget Categories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fld id="{ABB7BD48-F318-48EF-810A-B3F919AE4A2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6944" y="1453718"/>
            <a:ext cx="83058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latin typeface="Calibri" panose="020F0502020204030204" pitchFamily="34" charset="0"/>
              </a:rPr>
              <a:t>$1.2M Total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Program Operations - $175K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Conferences &amp; Event Sponsorships - $250K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Fleet, Seafood Industry, &amp; In-state Advertising, 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       </a:t>
            </a:r>
            <a:r>
              <a:rPr lang="en-US" sz="2400" dirty="0" smtClean="0">
                <a:latin typeface="Calibri" panose="020F0502020204030204" pitchFamily="34" charset="0"/>
              </a:rPr>
              <a:t>&amp; </a:t>
            </a:r>
            <a:r>
              <a:rPr lang="en-US" sz="2400" dirty="0" smtClean="0">
                <a:latin typeface="Calibri" panose="020F0502020204030204" pitchFamily="34" charset="0"/>
              </a:rPr>
              <a:t>Promotions - $200K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Domestic Consumer PR Support - $140K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Alaska Stock Photo, Video, &amp; Profiles - $80K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Printing, Materials, &amp; Swag - $55K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Media Tour Expenses - $60K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Contract Labor Support - $240K</a:t>
            </a:r>
          </a:p>
        </p:txBody>
      </p:sp>
    </p:spTree>
    <p:extLst>
      <p:ext uri="{BB962C8B-B14F-4D97-AF65-F5344CB8AC3E}">
        <p14:creationId xmlns:p14="http://schemas.microsoft.com/office/powerpoint/2010/main" val="3231038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a typeface="ＭＳ Ｐゴシック" pitchFamily="34" charset="-128"/>
              </a:rPr>
              <a:t>Communications Budget Highlights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49802" y="1905000"/>
            <a:ext cx="8229600" cy="39544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latin typeface="Calibri" panose="020F0502020204030204" pitchFamily="34" charset="0"/>
              </a:rPr>
              <a:t>Key Changes in FY16</a:t>
            </a:r>
          </a:p>
          <a:p>
            <a:pPr marL="0" indent="0">
              <a:buNone/>
            </a:pPr>
            <a:endParaRPr lang="en-US" sz="11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Reorganized to reflect </a:t>
            </a:r>
            <a:r>
              <a:rPr lang="en-US" sz="2400" dirty="0">
                <a:latin typeface="Calibri" panose="020F0502020204030204" pitchFamily="34" charset="0"/>
              </a:rPr>
              <a:t>activities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Support </a:t>
            </a:r>
            <a:r>
              <a:rPr lang="en-US" sz="2400" dirty="0">
                <a:latin typeface="Calibri" panose="020F0502020204030204" pitchFamily="34" charset="0"/>
              </a:rPr>
              <a:t>personnel allocated to </a:t>
            </a:r>
            <a:r>
              <a:rPr lang="en-US" sz="2400" dirty="0" smtClean="0">
                <a:latin typeface="Calibri" panose="020F0502020204030204" pitchFamily="34" charset="0"/>
              </a:rPr>
              <a:t>Communications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Working </a:t>
            </a:r>
            <a:r>
              <a:rPr lang="en-US" sz="2400" dirty="0">
                <a:latin typeface="Calibri" panose="020F0502020204030204" pitchFamily="34" charset="0"/>
              </a:rPr>
              <a:t>with the Domestic Consumer PR </a:t>
            </a:r>
            <a:r>
              <a:rPr lang="en-US" sz="2400" dirty="0" smtClean="0">
                <a:latin typeface="Calibri" panose="020F0502020204030204" pitchFamily="34" charset="0"/>
              </a:rPr>
              <a:t>contract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Leverage </a:t>
            </a:r>
            <a:r>
              <a:rPr lang="en-US" sz="2400" dirty="0">
                <a:latin typeface="Calibri" panose="020F0502020204030204" pitchFamily="34" charset="0"/>
              </a:rPr>
              <a:t>value 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I</a:t>
            </a:r>
            <a:r>
              <a:rPr lang="en-US" sz="2400" dirty="0" smtClean="0">
                <a:latin typeface="Calibri" panose="020F0502020204030204" pitchFamily="34" charset="0"/>
              </a:rPr>
              <a:t>ntegrate messaging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Removed </a:t>
            </a:r>
            <a:r>
              <a:rPr lang="en-US" sz="2400" dirty="0">
                <a:latin typeface="Calibri" panose="020F0502020204030204" pitchFamily="34" charset="0"/>
              </a:rPr>
              <a:t>reserve </a:t>
            </a:r>
            <a:r>
              <a:rPr lang="en-US" sz="2400" dirty="0" smtClean="0">
                <a:latin typeface="Calibri" panose="020F0502020204030204" pitchFamily="34" charset="0"/>
              </a:rPr>
              <a:t>fund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buNone/>
              <a:defRPr/>
            </a:pPr>
            <a:endParaRPr 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ABB7BD48-F318-48EF-810A-B3F919AE4A2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pitchFamily="34" charset="-128"/>
              </a:rPr>
              <a:t>Communications Budget Highlights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latin typeface="Calibri" panose="020F0502020204030204" pitchFamily="34" charset="0"/>
              </a:rPr>
              <a:t>Committee Emphasis / Input for FY16</a:t>
            </a:r>
          </a:p>
          <a:p>
            <a:pPr marL="0" indent="0">
              <a:buNone/>
            </a:pPr>
            <a:endParaRPr lang="en-US" sz="1100" b="1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Sockeye </a:t>
            </a:r>
            <a:r>
              <a:rPr lang="en-US" sz="2400" dirty="0" smtClean="0">
                <a:latin typeface="Calibri" panose="020F0502020204030204" pitchFamily="34" charset="0"/>
              </a:rPr>
              <a:t>salmon </a:t>
            </a: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Canned </a:t>
            </a:r>
            <a:r>
              <a:rPr lang="en-US" sz="2400" dirty="0" smtClean="0">
                <a:latin typeface="Calibri" panose="020F0502020204030204" pitchFamily="34" charset="0"/>
              </a:rPr>
              <a:t>salmon</a:t>
            </a:r>
          </a:p>
          <a:p>
            <a:pPr marL="0" lvl="1" indent="0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</a:rPr>
              <a:t>(</a:t>
            </a:r>
            <a:r>
              <a:rPr lang="en-US" sz="1600" dirty="0"/>
              <a:t>Sockeye salmon was the highlighted species at media events last </a:t>
            </a:r>
            <a:r>
              <a:rPr lang="en-US" sz="1600" dirty="0" smtClean="0"/>
              <a:t>week</a:t>
            </a:r>
            <a:r>
              <a:rPr lang="en-US" sz="2000" dirty="0" smtClean="0">
                <a:latin typeface="Calibri" panose="020F0502020204030204" pitchFamily="34" charset="0"/>
              </a:rPr>
              <a:t>)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Calibri" panose="020F0502020204030204" pitchFamily="34" charset="0"/>
              </a:rPr>
              <a:t>Social Media Integration 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Calibri" panose="020F0502020204030204" pitchFamily="34" charset="0"/>
              </a:rPr>
              <a:t>Look for efficiencies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0" lvl="1" indent="0"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ABB7BD48-F318-48EF-810A-B3F919AE4A2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26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Communications Program Challenges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191000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</a:rPr>
              <a:t>Huge and varied </a:t>
            </a:r>
            <a:r>
              <a:rPr lang="en-US" sz="2400" dirty="0" smtClean="0">
                <a:latin typeface="Calibri" panose="020F0502020204030204" pitchFamily="34" charset="0"/>
              </a:rPr>
              <a:t>audience (US </a:t>
            </a:r>
            <a:r>
              <a:rPr lang="en-US" sz="2400" dirty="0" smtClean="0">
                <a:latin typeface="Calibri" panose="020F0502020204030204" pitchFamily="34" charset="0"/>
              </a:rPr>
              <a:t>and international consumers </a:t>
            </a:r>
            <a:r>
              <a:rPr lang="en-US" sz="2400" dirty="0" smtClean="0">
                <a:latin typeface="Calibri" panose="020F0502020204030204" pitchFamily="34" charset="0"/>
              </a:rPr>
              <a:t>+ </a:t>
            </a:r>
            <a:r>
              <a:rPr lang="en-US" sz="2400" dirty="0" smtClean="0">
                <a:latin typeface="Calibri" panose="020F0502020204030204" pitchFamily="34" charset="0"/>
              </a:rPr>
              <a:t>In-state + industry + government)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I</a:t>
            </a:r>
            <a:r>
              <a:rPr lang="en-US" sz="2400" dirty="0" smtClean="0">
                <a:latin typeface="Calibri" panose="020F0502020204030204" pitchFamily="34" charset="0"/>
              </a:rPr>
              <a:t>n</a:t>
            </a:r>
            <a:r>
              <a:rPr lang="en-US" sz="2400" dirty="0">
                <a:latin typeface="Calibri" panose="020F0502020204030204" pitchFamily="34" charset="0"/>
              </a:rPr>
              <a:t>-state user group </a:t>
            </a:r>
            <a:r>
              <a:rPr lang="en-US" sz="2400" dirty="0" smtClean="0">
                <a:latin typeface="Calibri" panose="020F0502020204030204" pitchFamily="34" charset="0"/>
              </a:rPr>
              <a:t>politics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Unclear direction on depth of involvement in political realm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L</a:t>
            </a:r>
            <a:r>
              <a:rPr lang="en-US" sz="2400" dirty="0" smtClean="0">
                <a:latin typeface="Calibri" panose="020F0502020204030204" pitchFamily="34" charset="0"/>
              </a:rPr>
              <a:t>ack </a:t>
            </a:r>
            <a:r>
              <a:rPr lang="en-US" sz="2400" dirty="0">
                <a:latin typeface="Calibri" panose="020F0502020204030204" pitchFamily="34" charset="0"/>
              </a:rPr>
              <a:t>of </a:t>
            </a:r>
            <a:r>
              <a:rPr lang="en-US" sz="2400" dirty="0" smtClean="0">
                <a:latin typeface="Calibri" panose="020F0502020204030204" pitchFamily="34" charset="0"/>
              </a:rPr>
              <a:t>dedicated Communications </a:t>
            </a:r>
            <a:r>
              <a:rPr lang="en-US" sz="2400" dirty="0" smtClean="0">
                <a:latin typeface="Calibri" panose="020F0502020204030204" pitchFamily="34" charset="0"/>
              </a:rPr>
              <a:t>Program committee</a:t>
            </a: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F</a:t>
            </a:r>
            <a:r>
              <a:rPr lang="en-US" sz="2400" dirty="0" smtClean="0">
                <a:latin typeface="Calibri" panose="020F0502020204030204" pitchFamily="34" charset="0"/>
              </a:rPr>
              <a:t>ishermen </a:t>
            </a:r>
            <a:r>
              <a:rPr lang="en-US" sz="2400" dirty="0">
                <a:latin typeface="Calibri" panose="020F0502020204030204" pitchFamily="34" charset="0"/>
              </a:rPr>
              <a:t>can be hard to reach, </a:t>
            </a:r>
            <a:r>
              <a:rPr lang="en-US" sz="2400" dirty="0" smtClean="0">
                <a:latin typeface="Calibri" panose="020F0502020204030204" pitchFamily="34" charset="0"/>
              </a:rPr>
              <a:t>sometimes </a:t>
            </a:r>
            <a:r>
              <a:rPr lang="en-US" sz="2400" dirty="0">
                <a:latin typeface="Calibri" panose="020F0502020204030204" pitchFamily="34" charset="0"/>
              </a:rPr>
              <a:t>counter-productive to </a:t>
            </a:r>
            <a:r>
              <a:rPr lang="en-US" sz="2400" dirty="0" smtClean="0">
                <a:latin typeface="Calibri" panose="020F0502020204030204" pitchFamily="34" charset="0"/>
              </a:rPr>
              <a:t>efforts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Tasked with non-strategic one-offs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Organizing and sharing photo and video content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Changing priorities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RFM</a:t>
            </a:r>
            <a:endParaRPr lang="en-US" sz="2400" dirty="0">
              <a:latin typeface="Calibri" panose="020F0502020204030204" pitchFamily="34" charset="0"/>
            </a:endParaRP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ABB7BD48-F318-48EF-810A-B3F919AE4A2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8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Communications Program Opportunities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A “deep bench” 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Increased </a:t>
            </a:r>
            <a:r>
              <a:rPr lang="en-US" sz="2400" dirty="0">
                <a:latin typeface="Calibri" panose="020F0502020204030204" pitchFamily="34" charset="0"/>
              </a:rPr>
              <a:t>program staff </a:t>
            </a:r>
            <a:r>
              <a:rPr lang="en-US" sz="2400" dirty="0" smtClean="0">
                <a:latin typeface="Calibri" panose="020F0502020204030204" pitchFamily="34" charset="0"/>
              </a:rPr>
              <a:t>capacity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Coordinating messaging with all programs</a:t>
            </a: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Growing pool of </a:t>
            </a:r>
            <a:r>
              <a:rPr lang="en-US" sz="2400" dirty="0">
                <a:latin typeface="Calibri" panose="020F0502020204030204" pitchFamily="34" charset="0"/>
              </a:rPr>
              <a:t>talented Alaska chefs, photographers, </a:t>
            </a:r>
            <a:r>
              <a:rPr lang="en-US" sz="2400" dirty="0" smtClean="0">
                <a:latin typeface="Calibri" panose="020F0502020204030204" pitchFamily="34" charset="0"/>
              </a:rPr>
              <a:t>artists, fishermen, </a:t>
            </a:r>
            <a:r>
              <a:rPr lang="en-US" sz="2400" dirty="0">
                <a:latin typeface="Calibri" panose="020F0502020204030204" pitchFamily="34" charset="0"/>
              </a:rPr>
              <a:t>and fisheries </a:t>
            </a:r>
            <a:r>
              <a:rPr lang="en-US" sz="2400" dirty="0" smtClean="0">
                <a:latin typeface="Calibri" panose="020F0502020204030204" pitchFamily="34" charset="0"/>
              </a:rPr>
              <a:t>organizations with which to </a:t>
            </a:r>
            <a:r>
              <a:rPr lang="en-US" sz="2400" dirty="0">
                <a:latin typeface="Calibri" panose="020F0502020204030204" pitchFamily="34" charset="0"/>
              </a:rPr>
              <a:t>partner </a:t>
            </a: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Partnerships </a:t>
            </a:r>
            <a:r>
              <a:rPr lang="en-US" sz="2400" dirty="0">
                <a:latin typeface="Calibri" panose="020F0502020204030204" pitchFamily="34" charset="0"/>
              </a:rPr>
              <a:t>such as </a:t>
            </a:r>
            <a:r>
              <a:rPr lang="en-US" sz="2400" dirty="0" smtClean="0">
                <a:latin typeface="Calibri" panose="020F0502020204030204" pitchFamily="34" charset="0"/>
              </a:rPr>
              <a:t>#</a:t>
            </a:r>
            <a:r>
              <a:rPr lang="en-US" sz="2400" dirty="0" err="1" smtClean="0">
                <a:latin typeface="Calibri" panose="020F0502020204030204" pitchFamily="34" charset="0"/>
              </a:rPr>
              <a:t>eatalaska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project with </a:t>
            </a:r>
            <a:r>
              <a:rPr lang="en-US" sz="2400" dirty="0" smtClean="0">
                <a:latin typeface="Calibri" panose="020F0502020204030204" pitchFamily="34" charset="0"/>
              </a:rPr>
              <a:t>Alaska </a:t>
            </a:r>
            <a:r>
              <a:rPr lang="en-US" sz="2400" dirty="0">
                <a:latin typeface="Calibri" panose="020F0502020204030204" pitchFamily="34" charset="0"/>
              </a:rPr>
              <a:t>Grown leads to increased brand </a:t>
            </a:r>
            <a:r>
              <a:rPr lang="en-US" sz="2400" dirty="0" smtClean="0">
                <a:latin typeface="Calibri" panose="020F0502020204030204" pitchFamily="34" charset="0"/>
              </a:rPr>
              <a:t>leverage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Increased </a:t>
            </a:r>
            <a:r>
              <a:rPr lang="en-US" sz="2400" b="1" dirty="0">
                <a:latin typeface="Calibri" panose="020F0502020204030204" pitchFamily="34" charset="0"/>
              </a:rPr>
              <a:t>return on </a:t>
            </a:r>
            <a:r>
              <a:rPr lang="en-US" sz="2400" b="1" dirty="0" smtClean="0">
                <a:latin typeface="Calibri" panose="020F0502020204030204" pitchFamily="34" charset="0"/>
              </a:rPr>
              <a:t>relationships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ABB7BD48-F318-48EF-810A-B3F919AE4A2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Communications Program Opportunities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The Alaska story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Program </a:t>
            </a:r>
            <a:r>
              <a:rPr lang="en-US" sz="2400" dirty="0">
                <a:latin typeface="Calibri" panose="020F0502020204030204" pitchFamily="34" charset="0"/>
              </a:rPr>
              <a:t>plan with defined audiences and strategically selected tactics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New tactics: Fleet newsletter</a:t>
            </a:r>
            <a:r>
              <a:rPr lang="en-US" sz="2400" dirty="0">
                <a:latin typeface="Calibri" panose="020F0502020204030204" pitchFamily="34" charset="0"/>
              </a:rPr>
              <a:t>, fishermen </a:t>
            </a:r>
            <a:r>
              <a:rPr lang="en-US" sz="2400" dirty="0" smtClean="0">
                <a:latin typeface="Calibri" panose="020F0502020204030204" pitchFamily="34" charset="0"/>
              </a:rPr>
              <a:t>ambassador, #</a:t>
            </a:r>
            <a:r>
              <a:rPr lang="en-US" sz="2400" dirty="0" err="1" smtClean="0">
                <a:latin typeface="Calibri" panose="020F0502020204030204" pitchFamily="34" charset="0"/>
              </a:rPr>
              <a:t>eatalaska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Upcoming industry research </a:t>
            </a:r>
            <a:r>
              <a:rPr lang="en-US" sz="2400" dirty="0" smtClean="0">
                <a:latin typeface="Calibri" panose="020F0502020204030204" pitchFamily="34" charset="0"/>
              </a:rPr>
              <a:t>to include fishermen</a:t>
            </a: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Extensive </a:t>
            </a:r>
            <a:r>
              <a:rPr lang="en-US" sz="2400" dirty="0">
                <a:latin typeface="Calibri" panose="020F0502020204030204" pitchFamily="34" charset="0"/>
              </a:rPr>
              <a:t>video and </a:t>
            </a:r>
            <a:r>
              <a:rPr lang="en-US" sz="2400" dirty="0" smtClean="0">
                <a:latin typeface="Calibri" panose="020F0502020204030204" pitchFamily="34" charset="0"/>
              </a:rPr>
              <a:t>photo library resources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Budget </a:t>
            </a:r>
            <a:r>
              <a:rPr lang="en-US" sz="2400" dirty="0" smtClean="0">
                <a:latin typeface="Calibri" panose="020F0502020204030204" pitchFamily="34" charset="0"/>
              </a:rPr>
              <a:t>limitations </a:t>
            </a:r>
            <a:r>
              <a:rPr lang="en-US" sz="2400" dirty="0">
                <a:latin typeface="Calibri" panose="020F0502020204030204" pitchFamily="34" charset="0"/>
              </a:rPr>
              <a:t>=</a:t>
            </a:r>
            <a:r>
              <a:rPr lang="en-US" sz="2400" dirty="0" smtClean="0">
                <a:latin typeface="Calibri" panose="020F0502020204030204" pitchFamily="34" charset="0"/>
              </a:rPr>
              <a:t> “do </a:t>
            </a:r>
            <a:r>
              <a:rPr lang="en-US" sz="2400" dirty="0">
                <a:latin typeface="Calibri" panose="020F0502020204030204" pitchFamily="34" charset="0"/>
              </a:rPr>
              <a:t>fewer things </a:t>
            </a:r>
            <a:r>
              <a:rPr lang="en-US" sz="2400" dirty="0" smtClean="0">
                <a:latin typeface="Calibri" panose="020F0502020204030204" pitchFamily="34" charset="0"/>
              </a:rPr>
              <a:t>better”</a:t>
            </a:r>
            <a:endParaRPr lang="en-U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ABB7BD48-F318-48EF-810A-B3F919AE4A2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4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otherraisin">
  <a:themeElements>
    <a:clrScheme name="">
      <a:dk1>
        <a:srgbClr val="004080"/>
      </a:dk1>
      <a:lt1>
        <a:srgbClr val="FFFFFF"/>
      </a:lt1>
      <a:dk2>
        <a:srgbClr val="FFFFFF"/>
      </a:dk2>
      <a:lt2>
        <a:srgbClr val="808080"/>
      </a:lt2>
      <a:accent1>
        <a:srgbClr val="000000"/>
      </a:accent1>
      <a:accent2>
        <a:srgbClr val="669999"/>
      </a:accent2>
      <a:accent3>
        <a:srgbClr val="FFFFFF"/>
      </a:accent3>
      <a:accent4>
        <a:srgbClr val="00356C"/>
      </a:accent4>
      <a:accent5>
        <a:srgbClr val="AAAAAA"/>
      </a:accent5>
      <a:accent6>
        <a:srgbClr val="5C8A8A"/>
      </a:accent6>
      <a:hlink>
        <a:srgbClr val="7E9CE8"/>
      </a:hlink>
      <a:folHlink>
        <a:srgbClr val="D8D8EC"/>
      </a:folHlink>
    </a:clrScheme>
    <a:fontScheme name="Anotherraisin">
      <a:majorFont>
        <a:latin typeface="Optima"/>
        <a:ea typeface=""/>
        <a:cs typeface=""/>
      </a:majorFont>
      <a:minorFont>
        <a:latin typeface="Opti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ll Gothic Black" pitchFamily="28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ll Gothic Black" pitchFamily="28" charset="0"/>
            <a:ea typeface="ＭＳ Ｐゴシック" pitchFamily="28" charset="-128"/>
          </a:defRPr>
        </a:defPPr>
      </a:lstStyle>
    </a:lnDef>
  </a:objectDefaults>
  <a:extraClrSchemeLst>
    <a:extraClrScheme>
      <a:clrScheme name="Anotherraisin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otherraisin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otherraisin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otherraisin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otherraisin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otherraisin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otherraisin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otherraisin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otherraisin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otherraisin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Ryan:Users:Ryan:Desktop:Anotherraisin.pot</Template>
  <TotalTime>30406</TotalTime>
  <Words>517</Words>
  <Application>Microsoft Office PowerPoint</Application>
  <PresentationFormat>On-screen Show (4:3)</PresentationFormat>
  <Paragraphs>126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Anotherraisin</vt:lpstr>
      <vt:lpstr>FY16 Communications Budget    Alaska Seafood Marketing Institute </vt:lpstr>
      <vt:lpstr>FY2016 Communications Budget</vt:lpstr>
      <vt:lpstr>FY2016 Communications Budget Continued</vt:lpstr>
      <vt:lpstr>Communications Budget Categories</vt:lpstr>
      <vt:lpstr>Communications Budget Highlights</vt:lpstr>
      <vt:lpstr>Communications Budget Highlights</vt:lpstr>
      <vt:lpstr>Communications Program Challenges</vt:lpstr>
      <vt:lpstr>Communications Program Opportunities</vt:lpstr>
      <vt:lpstr>Communications Program Opportunities</vt:lpstr>
      <vt:lpstr>ASMI Organizational Challenges</vt:lpstr>
      <vt:lpstr>ASMI Organizational Opportunities</vt:lpstr>
      <vt:lpstr>Communications Program: Looking Ahead</vt:lpstr>
      <vt:lpstr>PowerPoint Presentation</vt:lpstr>
      <vt:lpstr>Thank you!</vt:lpstr>
    </vt:vector>
  </TitlesOfParts>
  <Company>Ryan Schiedermayer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Umass Chef Conference 2014</dc:title>
  <dc:subject>Alaska Seafood on Campus</dc:subject>
  <dc:creator>Jann Dickerson</dc:creator>
  <cp:lastModifiedBy>Tyson Fick</cp:lastModifiedBy>
  <cp:revision>571</cp:revision>
  <cp:lastPrinted>2015-05-04T21:56:45Z</cp:lastPrinted>
  <dcterms:created xsi:type="dcterms:W3CDTF">2009-06-30T17:58:42Z</dcterms:created>
  <dcterms:modified xsi:type="dcterms:W3CDTF">2015-05-04T22:12:50Z</dcterms:modified>
</cp:coreProperties>
</file>