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334" r:id="rId3"/>
    <p:sldId id="347" r:id="rId4"/>
    <p:sldId id="290" r:id="rId5"/>
    <p:sldId id="292" r:id="rId6"/>
    <p:sldId id="293" r:id="rId7"/>
    <p:sldId id="335" r:id="rId8"/>
    <p:sldId id="307" r:id="rId9"/>
    <p:sldId id="349" r:id="rId10"/>
    <p:sldId id="336" r:id="rId11"/>
    <p:sldId id="346" r:id="rId12"/>
    <p:sldId id="344" r:id="rId13"/>
    <p:sldId id="337" r:id="rId14"/>
    <p:sldId id="338" r:id="rId15"/>
    <p:sldId id="340" r:id="rId16"/>
    <p:sldId id="333" r:id="rId17"/>
    <p:sldId id="350" r:id="rId18"/>
    <p:sldId id="314" r:id="rId19"/>
    <p:sldId id="348" r:id="rId20"/>
    <p:sldId id="277" r:id="rId21"/>
  </p:sldIdLst>
  <p:sldSz cx="18288000" cy="10287000"/>
  <p:notesSz cx="6858000" cy="9144000"/>
  <p:embeddedFontLst>
    <p:embeddedFont>
      <p:font typeface="Aptos" panose="020B00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anva Sans" panose="020F0502020204030204" pitchFamily="34" charset="0"/>
      <p:regular r:id="rId31"/>
      <p:bold r:id="rId32"/>
      <p:italic r:id="rId33"/>
      <p:boldItalic r:id="rId34"/>
    </p:embeddedFont>
    <p:embeddedFont>
      <p:font typeface="Canva Sans Bold" panose="020F0502020204030204" pitchFamily="34" charset="0"/>
      <p:regular r:id="rId35"/>
      <p:bold r:id="rId36"/>
      <p:italic r:id="rId37"/>
      <p:boldItalic r:id="rId38"/>
    </p:embeddedFont>
    <p:embeddedFont>
      <p:font typeface="Montserrat" pitchFamily="2" charset="77"/>
      <p:regular r:id="rId39"/>
      <p:bold r:id="rId40"/>
      <p:italic r:id="rId41"/>
      <p:boldItalic r:id="rId42"/>
    </p:embeddedFont>
    <p:embeddedFont>
      <p:font typeface="Montserrat Classic" pitchFamily="2" charset="77"/>
      <p:regular r:id="rId43"/>
    </p:embeddedFont>
    <p:embeddedFont>
      <p:font typeface="Montserrat Classic Bold" pitchFamily="2" charset="77"/>
      <p:regular r:id="rId44"/>
      <p:bold r:id="rId45"/>
    </p:embeddedFont>
    <p:embeddedFont>
      <p:font typeface="Montserrat Light Bold Italics" panose="020F050202020403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68" autoAdjust="0"/>
    <p:restoredTop sz="63382" autoAdjust="0"/>
  </p:normalViewPr>
  <p:slideViewPr>
    <p:cSldViewPr>
      <p:cViewPr varScale="1">
        <p:scale>
          <a:sx n="52" d="100"/>
          <a:sy n="52" d="100"/>
        </p:scale>
        <p:origin x="21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s>
</file>

<file path=ppt/diagrams/_rels/data3.xml.rels><?xml version="1.0" encoding="UTF-8" standalone="yes"?>
<Relationships xmlns="http://schemas.openxmlformats.org/package/2006/relationships"><Relationship Id="rId1" Type="http://schemas.openxmlformats.org/officeDocument/2006/relationships/image" Target="../media/image7.png"/></Relationships>
</file>

<file path=ppt/diagrams/_rels/data4.xml.rels><?xml version="1.0" encoding="UTF-8" standalone="yes"?>
<Relationships xmlns="http://schemas.openxmlformats.org/package/2006/relationships"><Relationship Id="rId1" Type="http://schemas.openxmlformats.org/officeDocument/2006/relationships/image" Target="../media/image19.jpg"/></Relationships>
</file>

<file path=ppt/diagrams/_rels/drawing3.xml.rels><?xml version="1.0" encoding="UTF-8" standalone="yes"?>
<Relationships xmlns="http://schemas.openxmlformats.org/package/2006/relationships"><Relationship Id="rId1" Type="http://schemas.openxmlformats.org/officeDocument/2006/relationships/image" Target="../media/image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A4709-7965-7540-B0A8-9AA48F9AEB45}"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17B5F1F2-361D-3345-B61E-BD0862B10CA1}">
      <dgm:prSet phldrT="[Text]"/>
      <dgm:spPr/>
      <dgm:t>
        <a:bodyPr/>
        <a:lstStyle/>
        <a:p>
          <a:r>
            <a:rPr lang="en-US" b="1" u="sng" dirty="0"/>
            <a:t>Credibility</a:t>
          </a:r>
        </a:p>
      </dgm:t>
    </dgm:pt>
    <dgm:pt modelId="{7980BEC8-83FB-0546-9693-B93D65F09A8F}" type="parTrans" cxnId="{29648F21-B02B-AD4F-BC80-CB466D956349}">
      <dgm:prSet/>
      <dgm:spPr/>
      <dgm:t>
        <a:bodyPr/>
        <a:lstStyle/>
        <a:p>
          <a:endParaRPr lang="en-US"/>
        </a:p>
      </dgm:t>
    </dgm:pt>
    <dgm:pt modelId="{F78AAC11-D9BF-084A-8F99-7A3C8D0F4295}" type="sibTrans" cxnId="{29648F21-B02B-AD4F-BC80-CB466D956349}">
      <dgm:prSet/>
      <dgm:spPr/>
      <dgm:t>
        <a:bodyPr/>
        <a:lstStyle/>
        <a:p>
          <a:endParaRPr lang="en-US"/>
        </a:p>
      </dgm:t>
    </dgm:pt>
    <dgm:pt modelId="{DE13E3AD-AF12-794B-AF91-0AC9ADA8B106}">
      <dgm:prSet phldrT="[Text]"/>
      <dgm:spPr/>
      <dgm:t>
        <a:bodyPr/>
        <a:lstStyle/>
        <a:p>
          <a:r>
            <a:rPr lang="en-US" dirty="0"/>
            <a:t>GSSI benchmarked program</a:t>
          </a:r>
        </a:p>
      </dgm:t>
    </dgm:pt>
    <dgm:pt modelId="{FDDB00AD-6FB8-6A42-AC11-CBBBC6786D92}" type="parTrans" cxnId="{4F317135-8D52-C24E-980E-0019A6097CF5}">
      <dgm:prSet/>
      <dgm:spPr/>
      <dgm:t>
        <a:bodyPr/>
        <a:lstStyle/>
        <a:p>
          <a:endParaRPr lang="en-US"/>
        </a:p>
      </dgm:t>
    </dgm:pt>
    <dgm:pt modelId="{6194C095-09AD-FF4B-AB23-5BB3AF72CA5E}" type="sibTrans" cxnId="{4F317135-8D52-C24E-980E-0019A6097CF5}">
      <dgm:prSet/>
      <dgm:spPr/>
      <dgm:t>
        <a:bodyPr/>
        <a:lstStyle/>
        <a:p>
          <a:endParaRPr lang="en-US"/>
        </a:p>
      </dgm:t>
    </dgm:pt>
    <dgm:pt modelId="{FC8B05C0-8E0A-5748-9481-D978A2BF1A4A}">
      <dgm:prSet phldrT="[Text]"/>
      <dgm:spPr/>
      <dgm:t>
        <a:bodyPr/>
        <a:lstStyle/>
        <a:p>
          <a:r>
            <a:rPr lang="en-US" dirty="0"/>
            <a:t>Fishery Standard based on established UN FAO documents focused on fisheries management</a:t>
          </a:r>
        </a:p>
      </dgm:t>
    </dgm:pt>
    <dgm:pt modelId="{62016F42-B558-0044-9FE0-F4DFFE8221ED}" type="parTrans" cxnId="{4C3FB37B-FDA5-594F-B9AC-59DD70CCD257}">
      <dgm:prSet/>
      <dgm:spPr/>
      <dgm:t>
        <a:bodyPr/>
        <a:lstStyle/>
        <a:p>
          <a:endParaRPr lang="en-US"/>
        </a:p>
      </dgm:t>
    </dgm:pt>
    <dgm:pt modelId="{DCE6EFA5-4348-7D44-8308-8954A2382856}" type="sibTrans" cxnId="{4C3FB37B-FDA5-594F-B9AC-59DD70CCD257}">
      <dgm:prSet/>
      <dgm:spPr/>
      <dgm:t>
        <a:bodyPr/>
        <a:lstStyle/>
        <a:p>
          <a:endParaRPr lang="en-US"/>
        </a:p>
      </dgm:t>
    </dgm:pt>
    <dgm:pt modelId="{728622D5-2997-BE45-97C5-6674A7C21248}">
      <dgm:prSet phldrT="[Text]"/>
      <dgm:spPr/>
      <dgm:t>
        <a:bodyPr/>
        <a:lstStyle/>
        <a:p>
          <a:r>
            <a:rPr lang="en-US" dirty="0"/>
            <a:t>Global, experienced board </a:t>
          </a:r>
        </a:p>
      </dgm:t>
    </dgm:pt>
    <dgm:pt modelId="{6DC2E43C-3E5B-674D-BCD1-76E13AFA81A7}" type="parTrans" cxnId="{B538FDBB-71F6-674E-BBB8-8E7934106588}">
      <dgm:prSet/>
      <dgm:spPr/>
      <dgm:t>
        <a:bodyPr/>
        <a:lstStyle/>
        <a:p>
          <a:endParaRPr lang="en-US"/>
        </a:p>
      </dgm:t>
    </dgm:pt>
    <dgm:pt modelId="{8F4F8124-6F0E-E845-94BF-8E11D41E1E06}" type="sibTrans" cxnId="{B538FDBB-71F6-674E-BBB8-8E7934106588}">
      <dgm:prSet/>
      <dgm:spPr/>
      <dgm:t>
        <a:bodyPr/>
        <a:lstStyle/>
        <a:p>
          <a:endParaRPr lang="en-US"/>
        </a:p>
      </dgm:t>
    </dgm:pt>
    <dgm:pt modelId="{DF3F6602-EA0A-9D43-89A7-B3992B9A5E29}">
      <dgm:prSet phldrT="[Text]"/>
      <dgm:spPr/>
      <dgm:t>
        <a:bodyPr/>
        <a:lstStyle/>
        <a:p>
          <a:r>
            <a:rPr lang="en-US" dirty="0"/>
            <a:t>No extended conditional certifications</a:t>
          </a:r>
        </a:p>
      </dgm:t>
    </dgm:pt>
    <dgm:pt modelId="{3A13140C-492A-1F4A-961F-7C85AFF97FBC}" type="parTrans" cxnId="{2EDAA587-645D-774F-B44B-2A2EF8F2D373}">
      <dgm:prSet/>
      <dgm:spPr/>
      <dgm:t>
        <a:bodyPr/>
        <a:lstStyle/>
        <a:p>
          <a:endParaRPr lang="en-US"/>
        </a:p>
      </dgm:t>
    </dgm:pt>
    <dgm:pt modelId="{35F91D09-C0E6-AC44-836B-1A4E83C7899B}" type="sibTrans" cxnId="{2EDAA587-645D-774F-B44B-2A2EF8F2D373}">
      <dgm:prSet/>
      <dgm:spPr/>
      <dgm:t>
        <a:bodyPr/>
        <a:lstStyle/>
        <a:p>
          <a:endParaRPr lang="en-US"/>
        </a:p>
      </dgm:t>
    </dgm:pt>
    <dgm:pt modelId="{16F3CCE0-B0D6-C342-B896-EB1D8FFADC16}" type="pres">
      <dgm:prSet presAssocID="{293A4709-7965-7540-B0A8-9AA48F9AEB45}" presName="Name0" presStyleCnt="0">
        <dgm:presLayoutVars>
          <dgm:chMax val="7"/>
          <dgm:chPref val="7"/>
          <dgm:dir/>
        </dgm:presLayoutVars>
      </dgm:prSet>
      <dgm:spPr/>
    </dgm:pt>
    <dgm:pt modelId="{3C4BD6D0-E993-DF4E-B0C9-E848A410CF11}" type="pres">
      <dgm:prSet presAssocID="{293A4709-7965-7540-B0A8-9AA48F9AEB45}" presName="Name1" presStyleCnt="0"/>
      <dgm:spPr/>
    </dgm:pt>
    <dgm:pt modelId="{CBBB6BE0-EA9F-2647-93B4-D375FD685AA4}" type="pres">
      <dgm:prSet presAssocID="{293A4709-7965-7540-B0A8-9AA48F9AEB45}" presName="cycle" presStyleCnt="0"/>
      <dgm:spPr/>
    </dgm:pt>
    <dgm:pt modelId="{4721D435-A7E0-AF47-B712-7B8C252DC81D}" type="pres">
      <dgm:prSet presAssocID="{293A4709-7965-7540-B0A8-9AA48F9AEB45}" presName="srcNode" presStyleLbl="node1" presStyleIdx="0" presStyleCnt="1"/>
      <dgm:spPr/>
    </dgm:pt>
    <dgm:pt modelId="{41B456D5-72A4-7C43-9437-7CC05526090D}" type="pres">
      <dgm:prSet presAssocID="{293A4709-7965-7540-B0A8-9AA48F9AEB45}" presName="conn" presStyleLbl="parChTrans1D2" presStyleIdx="0" presStyleCnt="1"/>
      <dgm:spPr/>
    </dgm:pt>
    <dgm:pt modelId="{641C1DCC-AD82-394E-A958-F6BDDA901649}" type="pres">
      <dgm:prSet presAssocID="{293A4709-7965-7540-B0A8-9AA48F9AEB45}" presName="extraNode" presStyleLbl="node1" presStyleIdx="0" presStyleCnt="1"/>
      <dgm:spPr/>
    </dgm:pt>
    <dgm:pt modelId="{DFCC4AA5-2338-0147-B224-0E729B99FA9A}" type="pres">
      <dgm:prSet presAssocID="{293A4709-7965-7540-B0A8-9AA48F9AEB45}" presName="dstNode" presStyleLbl="node1" presStyleIdx="0" presStyleCnt="1"/>
      <dgm:spPr/>
    </dgm:pt>
    <dgm:pt modelId="{9D960857-C32E-F145-8986-C7A1EBEF4E8A}" type="pres">
      <dgm:prSet presAssocID="{17B5F1F2-361D-3345-B61E-BD0862B10CA1}" presName="text_1" presStyleLbl="node1" presStyleIdx="0" presStyleCnt="1" custScaleY="118304">
        <dgm:presLayoutVars>
          <dgm:bulletEnabled val="1"/>
        </dgm:presLayoutVars>
      </dgm:prSet>
      <dgm:spPr/>
    </dgm:pt>
    <dgm:pt modelId="{E85B60C0-EEA5-E149-84B7-809AEC4062D6}" type="pres">
      <dgm:prSet presAssocID="{17B5F1F2-361D-3345-B61E-BD0862B10CA1}" presName="accent_1" presStyleCnt="0"/>
      <dgm:spPr/>
    </dgm:pt>
    <dgm:pt modelId="{4EE1DB00-8396-8248-ACEF-47A7B717AF22}" type="pres">
      <dgm:prSet presAssocID="{17B5F1F2-361D-3345-B61E-BD0862B10CA1}" presName="accentRepeatNode" presStyleLbl="solidFgAcc1" presStyleIdx="0" presStyleCnt="1"/>
      <dgm:spPr/>
    </dgm:pt>
  </dgm:ptLst>
  <dgm:cxnLst>
    <dgm:cxn modelId="{5781BE0C-22F6-F845-9D5D-7F93C7C349EF}" type="presOf" srcId="{6194C095-09AD-FF4B-AB23-5BB3AF72CA5E}" destId="{41B456D5-72A4-7C43-9437-7CC05526090D}" srcOrd="0" destOrd="0" presId="urn:microsoft.com/office/officeart/2008/layout/VerticalCurvedList"/>
    <dgm:cxn modelId="{29648F21-B02B-AD4F-BC80-CB466D956349}" srcId="{293A4709-7965-7540-B0A8-9AA48F9AEB45}" destId="{17B5F1F2-361D-3345-B61E-BD0862B10CA1}" srcOrd="0" destOrd="0" parTransId="{7980BEC8-83FB-0546-9693-B93D65F09A8F}" sibTransId="{F78AAC11-D9BF-084A-8F99-7A3C8D0F4295}"/>
    <dgm:cxn modelId="{4F317135-8D52-C24E-980E-0019A6097CF5}" srcId="{17B5F1F2-361D-3345-B61E-BD0862B10CA1}" destId="{DE13E3AD-AF12-794B-AF91-0AC9ADA8B106}" srcOrd="0" destOrd="0" parTransId="{FDDB00AD-6FB8-6A42-AC11-CBBBC6786D92}" sibTransId="{6194C095-09AD-FF4B-AB23-5BB3AF72CA5E}"/>
    <dgm:cxn modelId="{30A25843-899C-5C4C-9A3D-219F9F34F887}" type="presOf" srcId="{728622D5-2997-BE45-97C5-6674A7C21248}" destId="{9D960857-C32E-F145-8986-C7A1EBEF4E8A}" srcOrd="0" destOrd="4" presId="urn:microsoft.com/office/officeart/2008/layout/VerticalCurvedList"/>
    <dgm:cxn modelId="{6AE0367A-6D6C-2747-A1F6-52D4E27B4C33}" type="presOf" srcId="{FC8B05C0-8E0A-5748-9481-D978A2BF1A4A}" destId="{9D960857-C32E-F145-8986-C7A1EBEF4E8A}" srcOrd="0" destOrd="2" presId="urn:microsoft.com/office/officeart/2008/layout/VerticalCurvedList"/>
    <dgm:cxn modelId="{4C3FB37B-FDA5-594F-B9AC-59DD70CCD257}" srcId="{17B5F1F2-361D-3345-B61E-BD0862B10CA1}" destId="{FC8B05C0-8E0A-5748-9481-D978A2BF1A4A}" srcOrd="1" destOrd="0" parTransId="{62016F42-B558-0044-9FE0-F4DFFE8221ED}" sibTransId="{DCE6EFA5-4348-7D44-8308-8954A2382856}"/>
    <dgm:cxn modelId="{2539EF83-6E33-1B44-B693-A1C63F011D99}" type="presOf" srcId="{17B5F1F2-361D-3345-B61E-BD0862B10CA1}" destId="{9D960857-C32E-F145-8986-C7A1EBEF4E8A}" srcOrd="0" destOrd="0" presId="urn:microsoft.com/office/officeart/2008/layout/VerticalCurvedList"/>
    <dgm:cxn modelId="{2EDAA587-645D-774F-B44B-2A2EF8F2D373}" srcId="{17B5F1F2-361D-3345-B61E-BD0862B10CA1}" destId="{DF3F6602-EA0A-9D43-89A7-B3992B9A5E29}" srcOrd="2" destOrd="0" parTransId="{3A13140C-492A-1F4A-961F-7C85AFF97FBC}" sibTransId="{35F91D09-C0E6-AC44-836B-1A4E83C7899B}"/>
    <dgm:cxn modelId="{B538FDBB-71F6-674E-BBB8-8E7934106588}" srcId="{17B5F1F2-361D-3345-B61E-BD0862B10CA1}" destId="{728622D5-2997-BE45-97C5-6674A7C21248}" srcOrd="3" destOrd="0" parTransId="{6DC2E43C-3E5B-674D-BCD1-76E13AFA81A7}" sibTransId="{8F4F8124-6F0E-E845-94BF-8E11D41E1E06}"/>
    <dgm:cxn modelId="{2869D4C5-0B39-A943-B966-EBD96BF75AE3}" type="presOf" srcId="{DE13E3AD-AF12-794B-AF91-0AC9ADA8B106}" destId="{9D960857-C32E-F145-8986-C7A1EBEF4E8A}" srcOrd="0" destOrd="1" presId="urn:microsoft.com/office/officeart/2008/layout/VerticalCurvedList"/>
    <dgm:cxn modelId="{929205D0-9CC5-6444-907E-A0DB6A929E5D}" type="presOf" srcId="{DF3F6602-EA0A-9D43-89A7-B3992B9A5E29}" destId="{9D960857-C32E-F145-8986-C7A1EBEF4E8A}" srcOrd="0" destOrd="3" presId="urn:microsoft.com/office/officeart/2008/layout/VerticalCurvedList"/>
    <dgm:cxn modelId="{EDEEB6F8-67E1-1048-A0B0-4B4789E4ECE6}" type="presOf" srcId="{293A4709-7965-7540-B0A8-9AA48F9AEB45}" destId="{16F3CCE0-B0D6-C342-B896-EB1D8FFADC16}" srcOrd="0" destOrd="0" presId="urn:microsoft.com/office/officeart/2008/layout/VerticalCurvedList"/>
    <dgm:cxn modelId="{27A6A10E-4404-334E-BAC5-91291A4E275E}" type="presParOf" srcId="{16F3CCE0-B0D6-C342-B896-EB1D8FFADC16}" destId="{3C4BD6D0-E993-DF4E-B0C9-E848A410CF11}" srcOrd="0" destOrd="0" presId="urn:microsoft.com/office/officeart/2008/layout/VerticalCurvedList"/>
    <dgm:cxn modelId="{CA7D14F5-85FF-EC48-9D72-630E1BA1FCD7}" type="presParOf" srcId="{3C4BD6D0-E993-DF4E-B0C9-E848A410CF11}" destId="{CBBB6BE0-EA9F-2647-93B4-D375FD685AA4}" srcOrd="0" destOrd="0" presId="urn:microsoft.com/office/officeart/2008/layout/VerticalCurvedList"/>
    <dgm:cxn modelId="{662A37F3-2A7F-5D4C-8BA4-6C5CE50AAD13}" type="presParOf" srcId="{CBBB6BE0-EA9F-2647-93B4-D375FD685AA4}" destId="{4721D435-A7E0-AF47-B712-7B8C252DC81D}" srcOrd="0" destOrd="0" presId="urn:microsoft.com/office/officeart/2008/layout/VerticalCurvedList"/>
    <dgm:cxn modelId="{2422966B-4CD9-5044-A102-B816329F4031}" type="presParOf" srcId="{CBBB6BE0-EA9F-2647-93B4-D375FD685AA4}" destId="{41B456D5-72A4-7C43-9437-7CC05526090D}" srcOrd="1" destOrd="0" presId="urn:microsoft.com/office/officeart/2008/layout/VerticalCurvedList"/>
    <dgm:cxn modelId="{95197D87-65FC-AD4F-AB28-178C5CA4A20D}" type="presParOf" srcId="{CBBB6BE0-EA9F-2647-93B4-D375FD685AA4}" destId="{641C1DCC-AD82-394E-A958-F6BDDA901649}" srcOrd="2" destOrd="0" presId="urn:microsoft.com/office/officeart/2008/layout/VerticalCurvedList"/>
    <dgm:cxn modelId="{D496F86E-7D2A-5942-BBD4-3366F4868D02}" type="presParOf" srcId="{CBBB6BE0-EA9F-2647-93B4-D375FD685AA4}" destId="{DFCC4AA5-2338-0147-B224-0E729B99FA9A}" srcOrd="3" destOrd="0" presId="urn:microsoft.com/office/officeart/2008/layout/VerticalCurvedList"/>
    <dgm:cxn modelId="{C1C3F45C-AB67-AF4D-84DC-B685A07D6A4E}" type="presParOf" srcId="{3C4BD6D0-E993-DF4E-B0C9-E848A410CF11}" destId="{9D960857-C32E-F145-8986-C7A1EBEF4E8A}" srcOrd="1" destOrd="0" presId="urn:microsoft.com/office/officeart/2008/layout/VerticalCurvedList"/>
    <dgm:cxn modelId="{B514C107-4DB0-1641-BF5A-60F8A9B6CE01}" type="presParOf" srcId="{3C4BD6D0-E993-DF4E-B0C9-E848A410CF11}" destId="{E85B60C0-EEA5-E149-84B7-809AEC4062D6}" srcOrd="2" destOrd="0" presId="urn:microsoft.com/office/officeart/2008/layout/VerticalCurvedList"/>
    <dgm:cxn modelId="{9E682391-BCAA-2246-B168-414F0B684C8C}" type="presParOf" srcId="{E85B60C0-EEA5-E149-84B7-809AEC4062D6}" destId="{4EE1DB00-8396-8248-ACEF-47A7B717AF2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A4709-7965-7540-B0A8-9AA48F9AEB45}"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17B5F1F2-361D-3345-B61E-BD0862B10CA1}">
      <dgm:prSet phldrT="[Text]"/>
      <dgm:spPr/>
      <dgm:t>
        <a:bodyPr/>
        <a:lstStyle/>
        <a:p>
          <a:r>
            <a:rPr lang="en-US" b="1" u="sng" dirty="0"/>
            <a:t>Affordability without compromise</a:t>
          </a:r>
        </a:p>
      </dgm:t>
    </dgm:pt>
    <dgm:pt modelId="{7980BEC8-83FB-0546-9693-B93D65F09A8F}" type="parTrans" cxnId="{29648F21-B02B-AD4F-BC80-CB466D956349}">
      <dgm:prSet/>
      <dgm:spPr/>
      <dgm:t>
        <a:bodyPr/>
        <a:lstStyle/>
        <a:p>
          <a:endParaRPr lang="en-US"/>
        </a:p>
      </dgm:t>
    </dgm:pt>
    <dgm:pt modelId="{F78AAC11-D9BF-084A-8F99-7A3C8D0F4295}" type="sibTrans" cxnId="{29648F21-B02B-AD4F-BC80-CB466D956349}">
      <dgm:prSet/>
      <dgm:spPr/>
      <dgm:t>
        <a:bodyPr/>
        <a:lstStyle/>
        <a:p>
          <a:endParaRPr lang="en-US"/>
        </a:p>
      </dgm:t>
    </dgm:pt>
    <dgm:pt modelId="{DE13E3AD-AF12-794B-AF91-0AC9ADA8B106}">
      <dgm:prSet phldrT="[Text]"/>
      <dgm:spPr/>
      <dgm:t>
        <a:bodyPr/>
        <a:lstStyle/>
        <a:p>
          <a:r>
            <a:rPr lang="en-US" dirty="0"/>
            <a:t>Lean, focused organization</a:t>
          </a:r>
        </a:p>
      </dgm:t>
    </dgm:pt>
    <dgm:pt modelId="{FDDB00AD-6FB8-6A42-AC11-CBBBC6786D92}" type="parTrans" cxnId="{4F317135-8D52-C24E-980E-0019A6097CF5}">
      <dgm:prSet/>
      <dgm:spPr/>
      <dgm:t>
        <a:bodyPr/>
        <a:lstStyle/>
        <a:p>
          <a:endParaRPr lang="en-US"/>
        </a:p>
      </dgm:t>
    </dgm:pt>
    <dgm:pt modelId="{6194C095-09AD-FF4B-AB23-5BB3AF72CA5E}" type="sibTrans" cxnId="{4F317135-8D52-C24E-980E-0019A6097CF5}">
      <dgm:prSet/>
      <dgm:spPr/>
      <dgm:t>
        <a:bodyPr/>
        <a:lstStyle/>
        <a:p>
          <a:endParaRPr lang="en-US"/>
        </a:p>
      </dgm:t>
    </dgm:pt>
    <dgm:pt modelId="{728622D5-2997-BE45-97C5-6674A7C21248}">
      <dgm:prSet phldrT="[Text]"/>
      <dgm:spPr/>
      <dgm:t>
        <a:bodyPr/>
        <a:lstStyle/>
        <a:p>
          <a:r>
            <a:rPr lang="en-US" dirty="0"/>
            <a:t>Streamlined Fishery Standard</a:t>
          </a:r>
        </a:p>
      </dgm:t>
    </dgm:pt>
    <dgm:pt modelId="{6DC2E43C-3E5B-674D-BCD1-76E13AFA81A7}" type="parTrans" cxnId="{B538FDBB-71F6-674E-BBB8-8E7934106588}">
      <dgm:prSet/>
      <dgm:spPr/>
      <dgm:t>
        <a:bodyPr/>
        <a:lstStyle/>
        <a:p>
          <a:endParaRPr lang="en-US"/>
        </a:p>
      </dgm:t>
    </dgm:pt>
    <dgm:pt modelId="{8F4F8124-6F0E-E845-94BF-8E11D41E1E06}" type="sibTrans" cxnId="{B538FDBB-71F6-674E-BBB8-8E7934106588}">
      <dgm:prSet/>
      <dgm:spPr/>
      <dgm:t>
        <a:bodyPr/>
        <a:lstStyle/>
        <a:p>
          <a:endParaRPr lang="en-US"/>
        </a:p>
      </dgm:t>
    </dgm:pt>
    <dgm:pt modelId="{E6A42129-F8CA-5D4D-BCAC-6DC6B25460BF}">
      <dgm:prSet phldrT="[Text]"/>
      <dgm:spPr/>
      <dgm:t>
        <a:bodyPr/>
        <a:lstStyle/>
        <a:p>
          <a:r>
            <a:rPr lang="en-US" dirty="0"/>
            <a:t>Significant reductions in fees for ecolabel users</a:t>
          </a:r>
        </a:p>
      </dgm:t>
    </dgm:pt>
    <dgm:pt modelId="{EDADFA78-BCA5-7C44-AA28-E0CA9AFCC1C7}" type="parTrans" cxnId="{90C1F968-B330-454E-9774-5923CE672FF4}">
      <dgm:prSet/>
      <dgm:spPr/>
      <dgm:t>
        <a:bodyPr/>
        <a:lstStyle/>
        <a:p>
          <a:endParaRPr lang="en-US"/>
        </a:p>
      </dgm:t>
    </dgm:pt>
    <dgm:pt modelId="{DFFE3624-6A0D-5F47-A2C8-D2837F0C30B3}" type="sibTrans" cxnId="{90C1F968-B330-454E-9774-5923CE672FF4}">
      <dgm:prSet/>
      <dgm:spPr/>
      <dgm:t>
        <a:bodyPr/>
        <a:lstStyle/>
        <a:p>
          <a:endParaRPr lang="en-US"/>
        </a:p>
      </dgm:t>
    </dgm:pt>
    <dgm:pt modelId="{16F3CCE0-B0D6-C342-B896-EB1D8FFADC16}" type="pres">
      <dgm:prSet presAssocID="{293A4709-7965-7540-B0A8-9AA48F9AEB45}" presName="Name0" presStyleCnt="0">
        <dgm:presLayoutVars>
          <dgm:chMax val="7"/>
          <dgm:chPref val="7"/>
          <dgm:dir/>
        </dgm:presLayoutVars>
      </dgm:prSet>
      <dgm:spPr/>
    </dgm:pt>
    <dgm:pt modelId="{3C4BD6D0-E993-DF4E-B0C9-E848A410CF11}" type="pres">
      <dgm:prSet presAssocID="{293A4709-7965-7540-B0A8-9AA48F9AEB45}" presName="Name1" presStyleCnt="0"/>
      <dgm:spPr/>
    </dgm:pt>
    <dgm:pt modelId="{CBBB6BE0-EA9F-2647-93B4-D375FD685AA4}" type="pres">
      <dgm:prSet presAssocID="{293A4709-7965-7540-B0A8-9AA48F9AEB45}" presName="cycle" presStyleCnt="0"/>
      <dgm:spPr/>
    </dgm:pt>
    <dgm:pt modelId="{4721D435-A7E0-AF47-B712-7B8C252DC81D}" type="pres">
      <dgm:prSet presAssocID="{293A4709-7965-7540-B0A8-9AA48F9AEB45}" presName="srcNode" presStyleLbl="node1" presStyleIdx="0" presStyleCnt="1"/>
      <dgm:spPr/>
    </dgm:pt>
    <dgm:pt modelId="{41B456D5-72A4-7C43-9437-7CC05526090D}" type="pres">
      <dgm:prSet presAssocID="{293A4709-7965-7540-B0A8-9AA48F9AEB45}" presName="conn" presStyleLbl="parChTrans1D2" presStyleIdx="0" presStyleCnt="1"/>
      <dgm:spPr/>
    </dgm:pt>
    <dgm:pt modelId="{641C1DCC-AD82-394E-A958-F6BDDA901649}" type="pres">
      <dgm:prSet presAssocID="{293A4709-7965-7540-B0A8-9AA48F9AEB45}" presName="extraNode" presStyleLbl="node1" presStyleIdx="0" presStyleCnt="1"/>
      <dgm:spPr/>
    </dgm:pt>
    <dgm:pt modelId="{DFCC4AA5-2338-0147-B224-0E729B99FA9A}" type="pres">
      <dgm:prSet presAssocID="{293A4709-7965-7540-B0A8-9AA48F9AEB45}" presName="dstNode" presStyleLbl="node1" presStyleIdx="0" presStyleCnt="1"/>
      <dgm:spPr/>
    </dgm:pt>
    <dgm:pt modelId="{9D960857-C32E-F145-8986-C7A1EBEF4E8A}" type="pres">
      <dgm:prSet presAssocID="{17B5F1F2-361D-3345-B61E-BD0862B10CA1}" presName="text_1" presStyleLbl="node1" presStyleIdx="0" presStyleCnt="1" custScaleY="142112">
        <dgm:presLayoutVars>
          <dgm:bulletEnabled val="1"/>
        </dgm:presLayoutVars>
      </dgm:prSet>
      <dgm:spPr/>
    </dgm:pt>
    <dgm:pt modelId="{E85B60C0-EEA5-E149-84B7-809AEC4062D6}" type="pres">
      <dgm:prSet presAssocID="{17B5F1F2-361D-3345-B61E-BD0862B10CA1}" presName="accent_1" presStyleCnt="0"/>
      <dgm:spPr/>
    </dgm:pt>
    <dgm:pt modelId="{4EE1DB00-8396-8248-ACEF-47A7B717AF22}" type="pres">
      <dgm:prSet presAssocID="{17B5F1F2-361D-3345-B61E-BD0862B10CA1}" presName="accentRepeatNode" presStyleLbl="solidFgAcc1" presStyleIdx="0" presStyleCnt="1"/>
      <dgm:spPr/>
    </dgm:pt>
  </dgm:ptLst>
  <dgm:cxnLst>
    <dgm:cxn modelId="{5781BE0C-22F6-F845-9D5D-7F93C7C349EF}" type="presOf" srcId="{6194C095-09AD-FF4B-AB23-5BB3AF72CA5E}" destId="{41B456D5-72A4-7C43-9437-7CC05526090D}" srcOrd="0" destOrd="0" presId="urn:microsoft.com/office/officeart/2008/layout/VerticalCurvedList"/>
    <dgm:cxn modelId="{29648F21-B02B-AD4F-BC80-CB466D956349}" srcId="{293A4709-7965-7540-B0A8-9AA48F9AEB45}" destId="{17B5F1F2-361D-3345-B61E-BD0862B10CA1}" srcOrd="0" destOrd="0" parTransId="{7980BEC8-83FB-0546-9693-B93D65F09A8F}" sibTransId="{F78AAC11-D9BF-084A-8F99-7A3C8D0F4295}"/>
    <dgm:cxn modelId="{4F317135-8D52-C24E-980E-0019A6097CF5}" srcId="{17B5F1F2-361D-3345-B61E-BD0862B10CA1}" destId="{DE13E3AD-AF12-794B-AF91-0AC9ADA8B106}" srcOrd="0" destOrd="0" parTransId="{FDDB00AD-6FB8-6A42-AC11-CBBBC6786D92}" sibTransId="{6194C095-09AD-FF4B-AB23-5BB3AF72CA5E}"/>
    <dgm:cxn modelId="{30A25843-899C-5C4C-9A3D-219F9F34F887}" type="presOf" srcId="{728622D5-2997-BE45-97C5-6674A7C21248}" destId="{9D960857-C32E-F145-8986-C7A1EBEF4E8A}" srcOrd="0" destOrd="2" presId="urn:microsoft.com/office/officeart/2008/layout/VerticalCurvedList"/>
    <dgm:cxn modelId="{90C1F968-B330-454E-9774-5923CE672FF4}" srcId="{17B5F1F2-361D-3345-B61E-BD0862B10CA1}" destId="{E6A42129-F8CA-5D4D-BCAC-6DC6B25460BF}" srcOrd="2" destOrd="0" parTransId="{EDADFA78-BCA5-7C44-AA28-E0CA9AFCC1C7}" sibTransId="{DFFE3624-6A0D-5F47-A2C8-D2837F0C30B3}"/>
    <dgm:cxn modelId="{2539EF83-6E33-1B44-B693-A1C63F011D99}" type="presOf" srcId="{17B5F1F2-361D-3345-B61E-BD0862B10CA1}" destId="{9D960857-C32E-F145-8986-C7A1EBEF4E8A}" srcOrd="0" destOrd="0" presId="urn:microsoft.com/office/officeart/2008/layout/VerticalCurvedList"/>
    <dgm:cxn modelId="{C12A2C89-62C6-2B40-A806-329A5B4AF896}" type="presOf" srcId="{E6A42129-F8CA-5D4D-BCAC-6DC6B25460BF}" destId="{9D960857-C32E-F145-8986-C7A1EBEF4E8A}" srcOrd="0" destOrd="3" presId="urn:microsoft.com/office/officeart/2008/layout/VerticalCurvedList"/>
    <dgm:cxn modelId="{B538FDBB-71F6-674E-BBB8-8E7934106588}" srcId="{17B5F1F2-361D-3345-B61E-BD0862B10CA1}" destId="{728622D5-2997-BE45-97C5-6674A7C21248}" srcOrd="1" destOrd="0" parTransId="{6DC2E43C-3E5B-674D-BCD1-76E13AFA81A7}" sibTransId="{8F4F8124-6F0E-E845-94BF-8E11D41E1E06}"/>
    <dgm:cxn modelId="{2869D4C5-0B39-A943-B966-EBD96BF75AE3}" type="presOf" srcId="{DE13E3AD-AF12-794B-AF91-0AC9ADA8B106}" destId="{9D960857-C32E-F145-8986-C7A1EBEF4E8A}" srcOrd="0" destOrd="1" presId="urn:microsoft.com/office/officeart/2008/layout/VerticalCurvedList"/>
    <dgm:cxn modelId="{EDEEB6F8-67E1-1048-A0B0-4B4789E4ECE6}" type="presOf" srcId="{293A4709-7965-7540-B0A8-9AA48F9AEB45}" destId="{16F3CCE0-B0D6-C342-B896-EB1D8FFADC16}" srcOrd="0" destOrd="0" presId="urn:microsoft.com/office/officeart/2008/layout/VerticalCurvedList"/>
    <dgm:cxn modelId="{27A6A10E-4404-334E-BAC5-91291A4E275E}" type="presParOf" srcId="{16F3CCE0-B0D6-C342-B896-EB1D8FFADC16}" destId="{3C4BD6D0-E993-DF4E-B0C9-E848A410CF11}" srcOrd="0" destOrd="0" presId="urn:microsoft.com/office/officeart/2008/layout/VerticalCurvedList"/>
    <dgm:cxn modelId="{CA7D14F5-85FF-EC48-9D72-630E1BA1FCD7}" type="presParOf" srcId="{3C4BD6D0-E993-DF4E-B0C9-E848A410CF11}" destId="{CBBB6BE0-EA9F-2647-93B4-D375FD685AA4}" srcOrd="0" destOrd="0" presId="urn:microsoft.com/office/officeart/2008/layout/VerticalCurvedList"/>
    <dgm:cxn modelId="{662A37F3-2A7F-5D4C-8BA4-6C5CE50AAD13}" type="presParOf" srcId="{CBBB6BE0-EA9F-2647-93B4-D375FD685AA4}" destId="{4721D435-A7E0-AF47-B712-7B8C252DC81D}" srcOrd="0" destOrd="0" presId="urn:microsoft.com/office/officeart/2008/layout/VerticalCurvedList"/>
    <dgm:cxn modelId="{2422966B-4CD9-5044-A102-B816329F4031}" type="presParOf" srcId="{CBBB6BE0-EA9F-2647-93B4-D375FD685AA4}" destId="{41B456D5-72A4-7C43-9437-7CC05526090D}" srcOrd="1" destOrd="0" presId="urn:microsoft.com/office/officeart/2008/layout/VerticalCurvedList"/>
    <dgm:cxn modelId="{95197D87-65FC-AD4F-AB28-178C5CA4A20D}" type="presParOf" srcId="{CBBB6BE0-EA9F-2647-93B4-D375FD685AA4}" destId="{641C1DCC-AD82-394E-A958-F6BDDA901649}" srcOrd="2" destOrd="0" presId="urn:microsoft.com/office/officeart/2008/layout/VerticalCurvedList"/>
    <dgm:cxn modelId="{D496F86E-7D2A-5942-BBD4-3366F4868D02}" type="presParOf" srcId="{CBBB6BE0-EA9F-2647-93B4-D375FD685AA4}" destId="{DFCC4AA5-2338-0147-B224-0E729B99FA9A}" srcOrd="3" destOrd="0" presId="urn:microsoft.com/office/officeart/2008/layout/VerticalCurvedList"/>
    <dgm:cxn modelId="{C1C3F45C-AB67-AF4D-84DC-B685A07D6A4E}" type="presParOf" srcId="{3C4BD6D0-E993-DF4E-B0C9-E848A410CF11}" destId="{9D960857-C32E-F145-8986-C7A1EBEF4E8A}" srcOrd="1" destOrd="0" presId="urn:microsoft.com/office/officeart/2008/layout/VerticalCurvedList"/>
    <dgm:cxn modelId="{B514C107-4DB0-1641-BF5A-60F8A9B6CE01}" type="presParOf" srcId="{3C4BD6D0-E993-DF4E-B0C9-E848A410CF11}" destId="{E85B60C0-EEA5-E149-84B7-809AEC4062D6}" srcOrd="2" destOrd="0" presId="urn:microsoft.com/office/officeart/2008/layout/VerticalCurvedList"/>
    <dgm:cxn modelId="{9E682391-BCAA-2246-B168-414F0B684C8C}" type="presParOf" srcId="{E85B60C0-EEA5-E149-84B7-809AEC4062D6}" destId="{4EE1DB00-8396-8248-ACEF-47A7B717AF2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3A4709-7965-7540-B0A8-9AA48F9AEB45}"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17B5F1F2-361D-3345-B61E-BD0862B10CA1}">
      <dgm:prSet phldrT="[Text]"/>
      <dgm:spPr/>
      <dgm:t>
        <a:bodyPr/>
        <a:lstStyle/>
        <a:p>
          <a:r>
            <a:rPr lang="en-US" b="1" u="sng" dirty="0"/>
            <a:t>Global Reach</a:t>
          </a:r>
        </a:p>
      </dgm:t>
    </dgm:pt>
    <dgm:pt modelId="{7980BEC8-83FB-0546-9693-B93D65F09A8F}" type="parTrans" cxnId="{29648F21-B02B-AD4F-BC80-CB466D956349}">
      <dgm:prSet/>
      <dgm:spPr/>
      <dgm:t>
        <a:bodyPr/>
        <a:lstStyle/>
        <a:p>
          <a:endParaRPr lang="en-US"/>
        </a:p>
      </dgm:t>
    </dgm:pt>
    <dgm:pt modelId="{F78AAC11-D9BF-084A-8F99-7A3C8D0F4295}" type="sibTrans" cxnId="{29648F21-B02B-AD4F-BC80-CB466D956349}">
      <dgm:prSet/>
      <dgm:spPr/>
      <dgm:t>
        <a:bodyPr/>
        <a:lstStyle/>
        <a:p>
          <a:endParaRPr lang="en-US"/>
        </a:p>
      </dgm:t>
    </dgm:pt>
    <dgm:pt modelId="{FC8B05C0-8E0A-5748-9481-D978A2BF1A4A}">
      <dgm:prSet phldrT="[Text]"/>
      <dgm:spPr/>
      <dgm:t>
        <a:bodyPr/>
        <a:lstStyle/>
        <a:p>
          <a:r>
            <a:rPr lang="en-US" dirty="0"/>
            <a:t>Build upon the 10 certified fisheries from the RFM program (3 million metric </a:t>
          </a:r>
          <a:r>
            <a:rPr lang="en-US" dirty="0" err="1"/>
            <a:t>tonnes</a:t>
          </a:r>
          <a:r>
            <a:rPr lang="en-US" dirty="0"/>
            <a:t>)</a:t>
          </a:r>
        </a:p>
      </dgm:t>
    </dgm:pt>
    <dgm:pt modelId="{62016F42-B558-0044-9FE0-F4DFFE8221ED}" type="parTrans" cxnId="{4C3FB37B-FDA5-594F-B9AC-59DD70CCD257}">
      <dgm:prSet/>
      <dgm:spPr/>
      <dgm:t>
        <a:bodyPr/>
        <a:lstStyle/>
        <a:p>
          <a:endParaRPr lang="en-US"/>
        </a:p>
      </dgm:t>
    </dgm:pt>
    <dgm:pt modelId="{DCE6EFA5-4348-7D44-8308-8954A2382856}" type="sibTrans" cxnId="{4C3FB37B-FDA5-594F-B9AC-59DD70CCD257}">
      <dgm:prSet/>
      <dgm:spPr/>
      <dgm:t>
        <a:bodyPr/>
        <a:lstStyle/>
        <a:p>
          <a:endParaRPr lang="en-US"/>
        </a:p>
      </dgm:t>
    </dgm:pt>
    <dgm:pt modelId="{E6A42129-F8CA-5D4D-BCAC-6DC6B25460BF}">
      <dgm:prSet phldrT="[Text]"/>
      <dgm:spPr/>
      <dgm:t>
        <a:bodyPr/>
        <a:lstStyle/>
        <a:p>
          <a:r>
            <a:rPr lang="en-US" dirty="0"/>
            <a:t>Commitments / interest from fisheries in New Zealand, Canada, South Africa, Norway, Denmark</a:t>
          </a:r>
        </a:p>
      </dgm:t>
    </dgm:pt>
    <dgm:pt modelId="{EDADFA78-BCA5-7C44-AA28-E0CA9AFCC1C7}" type="parTrans" cxnId="{90C1F968-B330-454E-9774-5923CE672FF4}">
      <dgm:prSet/>
      <dgm:spPr/>
      <dgm:t>
        <a:bodyPr/>
        <a:lstStyle/>
        <a:p>
          <a:endParaRPr lang="en-US"/>
        </a:p>
      </dgm:t>
    </dgm:pt>
    <dgm:pt modelId="{DFFE3624-6A0D-5F47-A2C8-D2837F0C30B3}" type="sibTrans" cxnId="{90C1F968-B330-454E-9774-5923CE672FF4}">
      <dgm:prSet/>
      <dgm:spPr/>
      <dgm:t>
        <a:bodyPr/>
        <a:lstStyle/>
        <a:p>
          <a:endParaRPr lang="en-US"/>
        </a:p>
      </dgm:t>
    </dgm:pt>
    <dgm:pt modelId="{1DFADA78-0014-6E4E-B13C-78DBEF0B5860}">
      <dgm:prSet phldrT="[Text]"/>
      <dgm:spPr/>
      <dgm:t>
        <a:bodyPr/>
        <a:lstStyle/>
        <a:p>
          <a:r>
            <a:rPr lang="en-US" dirty="0"/>
            <a:t>Shared Chain of Custody with Iceland</a:t>
          </a:r>
        </a:p>
      </dgm:t>
    </dgm:pt>
    <dgm:pt modelId="{CBFEA251-D6A4-CB41-B451-9FEDF1ECCEED}" type="parTrans" cxnId="{7D5500FE-5083-6F4F-AB29-6007061FDFB5}">
      <dgm:prSet/>
      <dgm:spPr/>
      <dgm:t>
        <a:bodyPr/>
        <a:lstStyle/>
        <a:p>
          <a:endParaRPr lang="en-US"/>
        </a:p>
      </dgm:t>
    </dgm:pt>
    <dgm:pt modelId="{3FE29369-71DE-5C42-8F8D-03645CD1312B}" type="sibTrans" cxnId="{7D5500FE-5083-6F4F-AB29-6007061FDFB5}">
      <dgm:prSet/>
      <dgm:spPr/>
      <dgm:t>
        <a:bodyPr/>
        <a:lstStyle/>
        <a:p>
          <a:endParaRPr lang="en-US"/>
        </a:p>
      </dgm:t>
    </dgm:pt>
    <dgm:pt modelId="{85675BD1-D590-0540-96C6-F2FEC3CE9D0F}">
      <dgm:prSet phldrT="[Text]"/>
      <dgm:spPr/>
      <dgm:t>
        <a:bodyPr/>
        <a:lstStyle/>
        <a:p>
          <a:r>
            <a:rPr lang="en-US" dirty="0"/>
            <a:t>Global Certification Bodies</a:t>
          </a:r>
        </a:p>
      </dgm:t>
    </dgm:pt>
    <dgm:pt modelId="{9A9F391D-8062-FD43-AC53-C986FF581F7A}" type="parTrans" cxnId="{CEA9FD9C-17F6-3B43-8B47-E76EBAFBBC01}">
      <dgm:prSet/>
      <dgm:spPr/>
      <dgm:t>
        <a:bodyPr/>
        <a:lstStyle/>
        <a:p>
          <a:endParaRPr lang="en-US"/>
        </a:p>
      </dgm:t>
    </dgm:pt>
    <dgm:pt modelId="{393B84C9-3294-BA45-82B7-7D6AC5610EBE}" type="sibTrans" cxnId="{CEA9FD9C-17F6-3B43-8B47-E76EBAFBBC01}">
      <dgm:prSet/>
      <dgm:spPr/>
      <dgm:t>
        <a:bodyPr/>
        <a:lstStyle/>
        <a:p>
          <a:endParaRPr lang="en-US"/>
        </a:p>
      </dgm:t>
    </dgm:pt>
    <dgm:pt modelId="{16F3CCE0-B0D6-C342-B896-EB1D8FFADC16}" type="pres">
      <dgm:prSet presAssocID="{293A4709-7965-7540-B0A8-9AA48F9AEB45}" presName="Name0" presStyleCnt="0">
        <dgm:presLayoutVars>
          <dgm:chMax val="7"/>
          <dgm:chPref val="7"/>
          <dgm:dir/>
        </dgm:presLayoutVars>
      </dgm:prSet>
      <dgm:spPr/>
    </dgm:pt>
    <dgm:pt modelId="{3C4BD6D0-E993-DF4E-B0C9-E848A410CF11}" type="pres">
      <dgm:prSet presAssocID="{293A4709-7965-7540-B0A8-9AA48F9AEB45}" presName="Name1" presStyleCnt="0"/>
      <dgm:spPr/>
    </dgm:pt>
    <dgm:pt modelId="{CBBB6BE0-EA9F-2647-93B4-D375FD685AA4}" type="pres">
      <dgm:prSet presAssocID="{293A4709-7965-7540-B0A8-9AA48F9AEB45}" presName="cycle" presStyleCnt="0"/>
      <dgm:spPr/>
    </dgm:pt>
    <dgm:pt modelId="{4721D435-A7E0-AF47-B712-7B8C252DC81D}" type="pres">
      <dgm:prSet presAssocID="{293A4709-7965-7540-B0A8-9AA48F9AEB45}" presName="srcNode" presStyleLbl="node1" presStyleIdx="0" presStyleCnt="1"/>
      <dgm:spPr/>
    </dgm:pt>
    <dgm:pt modelId="{41B456D5-72A4-7C43-9437-7CC05526090D}" type="pres">
      <dgm:prSet presAssocID="{293A4709-7965-7540-B0A8-9AA48F9AEB45}" presName="conn" presStyleLbl="parChTrans1D2" presStyleIdx="0" presStyleCnt="1"/>
      <dgm:spPr/>
    </dgm:pt>
    <dgm:pt modelId="{641C1DCC-AD82-394E-A958-F6BDDA901649}" type="pres">
      <dgm:prSet presAssocID="{293A4709-7965-7540-B0A8-9AA48F9AEB45}" presName="extraNode" presStyleLbl="node1" presStyleIdx="0" presStyleCnt="1"/>
      <dgm:spPr/>
    </dgm:pt>
    <dgm:pt modelId="{DFCC4AA5-2338-0147-B224-0E729B99FA9A}" type="pres">
      <dgm:prSet presAssocID="{293A4709-7965-7540-B0A8-9AA48F9AEB45}" presName="dstNode" presStyleLbl="node1" presStyleIdx="0" presStyleCnt="1"/>
      <dgm:spPr/>
    </dgm:pt>
    <dgm:pt modelId="{9D960857-C32E-F145-8986-C7A1EBEF4E8A}" type="pres">
      <dgm:prSet presAssocID="{17B5F1F2-361D-3345-B61E-BD0862B10CA1}" presName="text_1" presStyleLbl="node1" presStyleIdx="0" presStyleCnt="1" custScaleY="161952">
        <dgm:presLayoutVars>
          <dgm:bulletEnabled val="1"/>
        </dgm:presLayoutVars>
      </dgm:prSet>
      <dgm:spPr/>
    </dgm:pt>
    <dgm:pt modelId="{E85B60C0-EEA5-E149-84B7-809AEC4062D6}" type="pres">
      <dgm:prSet presAssocID="{17B5F1F2-361D-3345-B61E-BD0862B10CA1}" presName="accent_1" presStyleCnt="0"/>
      <dgm:spPr/>
    </dgm:pt>
    <dgm:pt modelId="{4EE1DB00-8396-8248-ACEF-47A7B717AF22}" type="pres">
      <dgm:prSet presAssocID="{17B5F1F2-361D-3345-B61E-BD0862B10CA1}" presName="accentRepeatNode" presStyleLbl="solidFgAcc1" presStyleIdx="0" presStyleCnt="1"/>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D096390A-0CE2-EA40-B200-53918439A14A}" type="presOf" srcId="{DCE6EFA5-4348-7D44-8308-8954A2382856}" destId="{41B456D5-72A4-7C43-9437-7CC05526090D}" srcOrd="0" destOrd="0" presId="urn:microsoft.com/office/officeart/2008/layout/VerticalCurvedList"/>
    <dgm:cxn modelId="{29648F21-B02B-AD4F-BC80-CB466D956349}" srcId="{293A4709-7965-7540-B0A8-9AA48F9AEB45}" destId="{17B5F1F2-361D-3345-B61E-BD0862B10CA1}" srcOrd="0" destOrd="0" parTransId="{7980BEC8-83FB-0546-9693-B93D65F09A8F}" sibTransId="{F78AAC11-D9BF-084A-8F99-7A3C8D0F4295}"/>
    <dgm:cxn modelId="{3AF00427-5ECC-2C44-8B79-B3C1B527E587}" type="presOf" srcId="{1DFADA78-0014-6E4E-B13C-78DBEF0B5860}" destId="{9D960857-C32E-F145-8986-C7A1EBEF4E8A}" srcOrd="0" destOrd="3" presId="urn:microsoft.com/office/officeart/2008/layout/VerticalCurvedList"/>
    <dgm:cxn modelId="{3FCE5F32-FF82-5440-A32B-A8BF2333FDE0}" type="presOf" srcId="{85675BD1-D590-0540-96C6-F2FEC3CE9D0F}" destId="{9D960857-C32E-F145-8986-C7A1EBEF4E8A}" srcOrd="0" destOrd="4" presId="urn:microsoft.com/office/officeart/2008/layout/VerticalCurvedList"/>
    <dgm:cxn modelId="{90C1F968-B330-454E-9774-5923CE672FF4}" srcId="{17B5F1F2-361D-3345-B61E-BD0862B10CA1}" destId="{E6A42129-F8CA-5D4D-BCAC-6DC6B25460BF}" srcOrd="1" destOrd="0" parTransId="{EDADFA78-BCA5-7C44-AA28-E0CA9AFCC1C7}" sibTransId="{DFFE3624-6A0D-5F47-A2C8-D2837F0C30B3}"/>
    <dgm:cxn modelId="{6AE0367A-6D6C-2747-A1F6-52D4E27B4C33}" type="presOf" srcId="{FC8B05C0-8E0A-5748-9481-D978A2BF1A4A}" destId="{9D960857-C32E-F145-8986-C7A1EBEF4E8A}" srcOrd="0" destOrd="1" presId="urn:microsoft.com/office/officeart/2008/layout/VerticalCurvedList"/>
    <dgm:cxn modelId="{4C3FB37B-FDA5-594F-B9AC-59DD70CCD257}" srcId="{17B5F1F2-361D-3345-B61E-BD0862B10CA1}" destId="{FC8B05C0-8E0A-5748-9481-D978A2BF1A4A}" srcOrd="0" destOrd="0" parTransId="{62016F42-B558-0044-9FE0-F4DFFE8221ED}" sibTransId="{DCE6EFA5-4348-7D44-8308-8954A2382856}"/>
    <dgm:cxn modelId="{2539EF83-6E33-1B44-B693-A1C63F011D99}" type="presOf" srcId="{17B5F1F2-361D-3345-B61E-BD0862B10CA1}" destId="{9D960857-C32E-F145-8986-C7A1EBEF4E8A}" srcOrd="0" destOrd="0" presId="urn:microsoft.com/office/officeart/2008/layout/VerticalCurvedList"/>
    <dgm:cxn modelId="{C12A2C89-62C6-2B40-A806-329A5B4AF896}" type="presOf" srcId="{E6A42129-F8CA-5D4D-BCAC-6DC6B25460BF}" destId="{9D960857-C32E-F145-8986-C7A1EBEF4E8A}" srcOrd="0" destOrd="2" presId="urn:microsoft.com/office/officeart/2008/layout/VerticalCurvedList"/>
    <dgm:cxn modelId="{CEA9FD9C-17F6-3B43-8B47-E76EBAFBBC01}" srcId="{17B5F1F2-361D-3345-B61E-BD0862B10CA1}" destId="{85675BD1-D590-0540-96C6-F2FEC3CE9D0F}" srcOrd="3" destOrd="0" parTransId="{9A9F391D-8062-FD43-AC53-C986FF581F7A}" sibTransId="{393B84C9-3294-BA45-82B7-7D6AC5610EBE}"/>
    <dgm:cxn modelId="{EDEEB6F8-67E1-1048-A0B0-4B4789E4ECE6}" type="presOf" srcId="{293A4709-7965-7540-B0A8-9AA48F9AEB45}" destId="{16F3CCE0-B0D6-C342-B896-EB1D8FFADC16}" srcOrd="0" destOrd="0" presId="urn:microsoft.com/office/officeart/2008/layout/VerticalCurvedList"/>
    <dgm:cxn modelId="{7D5500FE-5083-6F4F-AB29-6007061FDFB5}" srcId="{17B5F1F2-361D-3345-B61E-BD0862B10CA1}" destId="{1DFADA78-0014-6E4E-B13C-78DBEF0B5860}" srcOrd="2" destOrd="0" parTransId="{CBFEA251-D6A4-CB41-B451-9FEDF1ECCEED}" sibTransId="{3FE29369-71DE-5C42-8F8D-03645CD1312B}"/>
    <dgm:cxn modelId="{27A6A10E-4404-334E-BAC5-91291A4E275E}" type="presParOf" srcId="{16F3CCE0-B0D6-C342-B896-EB1D8FFADC16}" destId="{3C4BD6D0-E993-DF4E-B0C9-E848A410CF11}" srcOrd="0" destOrd="0" presId="urn:microsoft.com/office/officeart/2008/layout/VerticalCurvedList"/>
    <dgm:cxn modelId="{CA7D14F5-85FF-EC48-9D72-630E1BA1FCD7}" type="presParOf" srcId="{3C4BD6D0-E993-DF4E-B0C9-E848A410CF11}" destId="{CBBB6BE0-EA9F-2647-93B4-D375FD685AA4}" srcOrd="0" destOrd="0" presId="urn:microsoft.com/office/officeart/2008/layout/VerticalCurvedList"/>
    <dgm:cxn modelId="{662A37F3-2A7F-5D4C-8BA4-6C5CE50AAD13}" type="presParOf" srcId="{CBBB6BE0-EA9F-2647-93B4-D375FD685AA4}" destId="{4721D435-A7E0-AF47-B712-7B8C252DC81D}" srcOrd="0" destOrd="0" presId="urn:microsoft.com/office/officeart/2008/layout/VerticalCurvedList"/>
    <dgm:cxn modelId="{2422966B-4CD9-5044-A102-B816329F4031}" type="presParOf" srcId="{CBBB6BE0-EA9F-2647-93B4-D375FD685AA4}" destId="{41B456D5-72A4-7C43-9437-7CC05526090D}" srcOrd="1" destOrd="0" presId="urn:microsoft.com/office/officeart/2008/layout/VerticalCurvedList"/>
    <dgm:cxn modelId="{95197D87-65FC-AD4F-AB28-178C5CA4A20D}" type="presParOf" srcId="{CBBB6BE0-EA9F-2647-93B4-D375FD685AA4}" destId="{641C1DCC-AD82-394E-A958-F6BDDA901649}" srcOrd="2" destOrd="0" presId="urn:microsoft.com/office/officeart/2008/layout/VerticalCurvedList"/>
    <dgm:cxn modelId="{D496F86E-7D2A-5942-BBD4-3366F4868D02}" type="presParOf" srcId="{CBBB6BE0-EA9F-2647-93B4-D375FD685AA4}" destId="{DFCC4AA5-2338-0147-B224-0E729B99FA9A}" srcOrd="3" destOrd="0" presId="urn:microsoft.com/office/officeart/2008/layout/VerticalCurvedList"/>
    <dgm:cxn modelId="{C1C3F45C-AB67-AF4D-84DC-B685A07D6A4E}" type="presParOf" srcId="{3C4BD6D0-E993-DF4E-B0C9-E848A410CF11}" destId="{9D960857-C32E-F145-8986-C7A1EBEF4E8A}" srcOrd="1" destOrd="0" presId="urn:microsoft.com/office/officeart/2008/layout/VerticalCurvedList"/>
    <dgm:cxn modelId="{B514C107-4DB0-1641-BF5A-60F8A9B6CE01}" type="presParOf" srcId="{3C4BD6D0-E993-DF4E-B0C9-E848A410CF11}" destId="{E85B60C0-EEA5-E149-84B7-809AEC4062D6}" srcOrd="2" destOrd="0" presId="urn:microsoft.com/office/officeart/2008/layout/VerticalCurvedList"/>
    <dgm:cxn modelId="{9E682391-BCAA-2246-B168-414F0B684C8C}" type="presParOf" srcId="{E85B60C0-EEA5-E149-84B7-809AEC4062D6}" destId="{4EE1DB00-8396-8248-ACEF-47A7B717AF2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3A4709-7965-7540-B0A8-9AA48F9AEB45}"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17B5F1F2-361D-3345-B61E-BD0862B10CA1}">
      <dgm:prSet phldrT="[Text]"/>
      <dgm:spPr/>
      <dgm:t>
        <a:bodyPr/>
        <a:lstStyle/>
        <a:p>
          <a:r>
            <a:rPr lang="en-US" b="1" u="sng" dirty="0"/>
            <a:t>Transparency</a:t>
          </a:r>
        </a:p>
      </dgm:t>
    </dgm:pt>
    <dgm:pt modelId="{7980BEC8-83FB-0546-9693-B93D65F09A8F}" type="parTrans" cxnId="{29648F21-B02B-AD4F-BC80-CB466D956349}">
      <dgm:prSet/>
      <dgm:spPr/>
      <dgm:t>
        <a:bodyPr/>
        <a:lstStyle/>
        <a:p>
          <a:endParaRPr lang="en-US"/>
        </a:p>
      </dgm:t>
    </dgm:pt>
    <dgm:pt modelId="{F78AAC11-D9BF-084A-8F99-7A3C8D0F4295}" type="sibTrans" cxnId="{29648F21-B02B-AD4F-BC80-CB466D956349}">
      <dgm:prSet/>
      <dgm:spPr/>
      <dgm:t>
        <a:bodyPr/>
        <a:lstStyle/>
        <a:p>
          <a:endParaRPr lang="en-US"/>
        </a:p>
      </dgm:t>
    </dgm:pt>
    <dgm:pt modelId="{DE13E3AD-AF12-794B-AF91-0AC9ADA8B106}">
      <dgm:prSet phldrT="[Text]"/>
      <dgm:spPr/>
      <dgm:t>
        <a:bodyPr/>
        <a:lstStyle/>
        <a:p>
          <a:r>
            <a:rPr lang="en-US" dirty="0"/>
            <a:t>Ability to identify harvest origin on logo</a:t>
          </a:r>
        </a:p>
      </dgm:t>
    </dgm:pt>
    <dgm:pt modelId="{FDDB00AD-6FB8-6A42-AC11-CBBBC6786D92}" type="parTrans" cxnId="{4F317135-8D52-C24E-980E-0019A6097CF5}">
      <dgm:prSet/>
      <dgm:spPr/>
      <dgm:t>
        <a:bodyPr/>
        <a:lstStyle/>
        <a:p>
          <a:endParaRPr lang="en-US"/>
        </a:p>
      </dgm:t>
    </dgm:pt>
    <dgm:pt modelId="{6194C095-09AD-FF4B-AB23-5BB3AF72CA5E}" type="sibTrans" cxnId="{4F317135-8D52-C24E-980E-0019A6097CF5}">
      <dgm:prSet/>
      <dgm:spPr/>
      <dgm:t>
        <a:bodyPr/>
        <a:lstStyle/>
        <a:p>
          <a:endParaRPr lang="en-US"/>
        </a:p>
      </dgm:t>
    </dgm:pt>
    <dgm:pt modelId="{FC8B05C0-8E0A-5748-9481-D978A2BF1A4A}">
      <dgm:prSet phldrT="[Text]"/>
      <dgm:spPr/>
      <dgm:t>
        <a:bodyPr/>
        <a:lstStyle/>
        <a:p>
          <a:r>
            <a:rPr lang="en-US" dirty="0"/>
            <a:t>Platform for fisheries to share information</a:t>
          </a:r>
        </a:p>
      </dgm:t>
    </dgm:pt>
    <dgm:pt modelId="{62016F42-B558-0044-9FE0-F4DFFE8221ED}" type="parTrans" cxnId="{4C3FB37B-FDA5-594F-B9AC-59DD70CCD257}">
      <dgm:prSet/>
      <dgm:spPr/>
      <dgm:t>
        <a:bodyPr/>
        <a:lstStyle/>
        <a:p>
          <a:endParaRPr lang="en-US"/>
        </a:p>
      </dgm:t>
    </dgm:pt>
    <dgm:pt modelId="{DCE6EFA5-4348-7D44-8308-8954A2382856}" type="sibTrans" cxnId="{4C3FB37B-FDA5-594F-B9AC-59DD70CCD257}">
      <dgm:prSet/>
      <dgm:spPr/>
      <dgm:t>
        <a:bodyPr/>
        <a:lstStyle/>
        <a:p>
          <a:endParaRPr lang="en-US"/>
        </a:p>
      </dgm:t>
    </dgm:pt>
    <dgm:pt modelId="{728622D5-2997-BE45-97C5-6674A7C21248}">
      <dgm:prSet phldrT="[Text]"/>
      <dgm:spPr/>
      <dgm:t>
        <a:bodyPr/>
        <a:lstStyle/>
        <a:p>
          <a:r>
            <a:rPr lang="en-US" dirty="0"/>
            <a:t>Focus on supporting fisheries and brands with assurance, not being the brand</a:t>
          </a:r>
        </a:p>
      </dgm:t>
    </dgm:pt>
    <dgm:pt modelId="{6DC2E43C-3E5B-674D-BCD1-76E13AFA81A7}" type="parTrans" cxnId="{B538FDBB-71F6-674E-BBB8-8E7934106588}">
      <dgm:prSet/>
      <dgm:spPr/>
      <dgm:t>
        <a:bodyPr/>
        <a:lstStyle/>
        <a:p>
          <a:endParaRPr lang="en-US"/>
        </a:p>
      </dgm:t>
    </dgm:pt>
    <dgm:pt modelId="{8F4F8124-6F0E-E845-94BF-8E11D41E1E06}" type="sibTrans" cxnId="{B538FDBB-71F6-674E-BBB8-8E7934106588}">
      <dgm:prSet/>
      <dgm:spPr/>
      <dgm:t>
        <a:bodyPr/>
        <a:lstStyle/>
        <a:p>
          <a:endParaRPr lang="en-US"/>
        </a:p>
      </dgm:t>
    </dgm:pt>
    <dgm:pt modelId="{C524C1B3-C391-5C49-9017-C201F3E81214}">
      <dgm:prSet phldrT="[Text]"/>
      <dgm:spPr/>
      <dgm:t>
        <a:bodyPr/>
        <a:lstStyle/>
        <a:p>
          <a:r>
            <a:rPr lang="en-US" dirty="0"/>
            <a:t>Strong launch supported by targeted online presence</a:t>
          </a:r>
        </a:p>
      </dgm:t>
    </dgm:pt>
    <dgm:pt modelId="{5C357B59-9B32-8241-A5FB-E095D9A12C96}" type="parTrans" cxnId="{0529D0A2-F7A7-474E-BA90-8CE9F95DBEB0}">
      <dgm:prSet/>
      <dgm:spPr/>
      <dgm:t>
        <a:bodyPr/>
        <a:lstStyle/>
        <a:p>
          <a:endParaRPr lang="en-US"/>
        </a:p>
      </dgm:t>
    </dgm:pt>
    <dgm:pt modelId="{5ABC741A-3A3B-5C46-98E0-533593C68E3F}" type="sibTrans" cxnId="{0529D0A2-F7A7-474E-BA90-8CE9F95DBEB0}">
      <dgm:prSet/>
      <dgm:spPr/>
      <dgm:t>
        <a:bodyPr/>
        <a:lstStyle/>
        <a:p>
          <a:endParaRPr lang="en-US"/>
        </a:p>
      </dgm:t>
    </dgm:pt>
    <dgm:pt modelId="{16F3CCE0-B0D6-C342-B896-EB1D8FFADC16}" type="pres">
      <dgm:prSet presAssocID="{293A4709-7965-7540-B0A8-9AA48F9AEB45}" presName="Name0" presStyleCnt="0">
        <dgm:presLayoutVars>
          <dgm:chMax val="7"/>
          <dgm:chPref val="7"/>
          <dgm:dir/>
        </dgm:presLayoutVars>
      </dgm:prSet>
      <dgm:spPr/>
    </dgm:pt>
    <dgm:pt modelId="{3C4BD6D0-E993-DF4E-B0C9-E848A410CF11}" type="pres">
      <dgm:prSet presAssocID="{293A4709-7965-7540-B0A8-9AA48F9AEB45}" presName="Name1" presStyleCnt="0"/>
      <dgm:spPr/>
    </dgm:pt>
    <dgm:pt modelId="{CBBB6BE0-EA9F-2647-93B4-D375FD685AA4}" type="pres">
      <dgm:prSet presAssocID="{293A4709-7965-7540-B0A8-9AA48F9AEB45}" presName="cycle" presStyleCnt="0"/>
      <dgm:spPr/>
    </dgm:pt>
    <dgm:pt modelId="{4721D435-A7E0-AF47-B712-7B8C252DC81D}" type="pres">
      <dgm:prSet presAssocID="{293A4709-7965-7540-B0A8-9AA48F9AEB45}" presName="srcNode" presStyleLbl="node1" presStyleIdx="0" presStyleCnt="1"/>
      <dgm:spPr/>
    </dgm:pt>
    <dgm:pt modelId="{41B456D5-72A4-7C43-9437-7CC05526090D}" type="pres">
      <dgm:prSet presAssocID="{293A4709-7965-7540-B0A8-9AA48F9AEB45}" presName="conn" presStyleLbl="parChTrans1D2" presStyleIdx="0" presStyleCnt="1"/>
      <dgm:spPr/>
    </dgm:pt>
    <dgm:pt modelId="{641C1DCC-AD82-394E-A958-F6BDDA901649}" type="pres">
      <dgm:prSet presAssocID="{293A4709-7965-7540-B0A8-9AA48F9AEB45}" presName="extraNode" presStyleLbl="node1" presStyleIdx="0" presStyleCnt="1"/>
      <dgm:spPr/>
    </dgm:pt>
    <dgm:pt modelId="{DFCC4AA5-2338-0147-B224-0E729B99FA9A}" type="pres">
      <dgm:prSet presAssocID="{293A4709-7965-7540-B0A8-9AA48F9AEB45}" presName="dstNode" presStyleLbl="node1" presStyleIdx="0" presStyleCnt="1"/>
      <dgm:spPr/>
    </dgm:pt>
    <dgm:pt modelId="{9D960857-C32E-F145-8986-C7A1EBEF4E8A}" type="pres">
      <dgm:prSet presAssocID="{17B5F1F2-361D-3345-B61E-BD0862B10CA1}" presName="text_1" presStyleLbl="node1" presStyleIdx="0" presStyleCnt="1" custScaleY="161952">
        <dgm:presLayoutVars>
          <dgm:bulletEnabled val="1"/>
        </dgm:presLayoutVars>
      </dgm:prSet>
      <dgm:spPr/>
    </dgm:pt>
    <dgm:pt modelId="{E85B60C0-EEA5-E149-84B7-809AEC4062D6}" type="pres">
      <dgm:prSet presAssocID="{17B5F1F2-361D-3345-B61E-BD0862B10CA1}" presName="accent_1" presStyleCnt="0"/>
      <dgm:spPr/>
    </dgm:pt>
    <dgm:pt modelId="{4EE1DB00-8396-8248-ACEF-47A7B717AF22}" type="pres">
      <dgm:prSet presAssocID="{17B5F1F2-361D-3345-B61E-BD0862B10CA1}" presName="accentRepeatNode" presStyleLbl="solidFgAcc1" presStyleIdx="0" presStyleCnt="1" custLinFactNeighborX="593" custLinFactNeighborY="-12195"/>
      <dgm:spPr>
        <a:blipFill rotWithShape="0">
          <a:blip xmlns:r="http://schemas.openxmlformats.org/officeDocument/2006/relationships" r:embed="rId1"/>
          <a:srcRect/>
          <a:stretch>
            <a:fillRect/>
          </a:stretch>
        </a:blipFill>
      </dgm:spPr>
    </dgm:pt>
  </dgm:ptLst>
  <dgm:cxnLst>
    <dgm:cxn modelId="{5781BE0C-22F6-F845-9D5D-7F93C7C349EF}" type="presOf" srcId="{6194C095-09AD-FF4B-AB23-5BB3AF72CA5E}" destId="{41B456D5-72A4-7C43-9437-7CC05526090D}" srcOrd="0" destOrd="0" presId="urn:microsoft.com/office/officeart/2008/layout/VerticalCurvedList"/>
    <dgm:cxn modelId="{29648F21-B02B-AD4F-BC80-CB466D956349}" srcId="{293A4709-7965-7540-B0A8-9AA48F9AEB45}" destId="{17B5F1F2-361D-3345-B61E-BD0862B10CA1}" srcOrd="0" destOrd="0" parTransId="{7980BEC8-83FB-0546-9693-B93D65F09A8F}" sibTransId="{F78AAC11-D9BF-084A-8F99-7A3C8D0F4295}"/>
    <dgm:cxn modelId="{4F317135-8D52-C24E-980E-0019A6097CF5}" srcId="{17B5F1F2-361D-3345-B61E-BD0862B10CA1}" destId="{DE13E3AD-AF12-794B-AF91-0AC9ADA8B106}" srcOrd="0" destOrd="0" parTransId="{FDDB00AD-6FB8-6A42-AC11-CBBBC6786D92}" sibTransId="{6194C095-09AD-FF4B-AB23-5BB3AF72CA5E}"/>
    <dgm:cxn modelId="{30A25843-899C-5C4C-9A3D-219F9F34F887}" type="presOf" srcId="{728622D5-2997-BE45-97C5-6674A7C21248}" destId="{9D960857-C32E-F145-8986-C7A1EBEF4E8A}" srcOrd="0" destOrd="4" presId="urn:microsoft.com/office/officeart/2008/layout/VerticalCurvedList"/>
    <dgm:cxn modelId="{6AE0367A-6D6C-2747-A1F6-52D4E27B4C33}" type="presOf" srcId="{FC8B05C0-8E0A-5748-9481-D978A2BF1A4A}" destId="{9D960857-C32E-F145-8986-C7A1EBEF4E8A}" srcOrd="0" destOrd="2" presId="urn:microsoft.com/office/officeart/2008/layout/VerticalCurvedList"/>
    <dgm:cxn modelId="{4C3FB37B-FDA5-594F-B9AC-59DD70CCD257}" srcId="{17B5F1F2-361D-3345-B61E-BD0862B10CA1}" destId="{FC8B05C0-8E0A-5748-9481-D978A2BF1A4A}" srcOrd="1" destOrd="0" parTransId="{62016F42-B558-0044-9FE0-F4DFFE8221ED}" sibTransId="{DCE6EFA5-4348-7D44-8308-8954A2382856}"/>
    <dgm:cxn modelId="{2539EF83-6E33-1B44-B693-A1C63F011D99}" type="presOf" srcId="{17B5F1F2-361D-3345-B61E-BD0862B10CA1}" destId="{9D960857-C32E-F145-8986-C7A1EBEF4E8A}" srcOrd="0" destOrd="0" presId="urn:microsoft.com/office/officeart/2008/layout/VerticalCurvedList"/>
    <dgm:cxn modelId="{0529D0A2-F7A7-474E-BA90-8CE9F95DBEB0}" srcId="{17B5F1F2-361D-3345-B61E-BD0862B10CA1}" destId="{C524C1B3-C391-5C49-9017-C201F3E81214}" srcOrd="2" destOrd="0" parTransId="{5C357B59-9B32-8241-A5FB-E095D9A12C96}" sibTransId="{5ABC741A-3A3B-5C46-98E0-533593C68E3F}"/>
    <dgm:cxn modelId="{B538FDBB-71F6-674E-BBB8-8E7934106588}" srcId="{17B5F1F2-361D-3345-B61E-BD0862B10CA1}" destId="{728622D5-2997-BE45-97C5-6674A7C21248}" srcOrd="3" destOrd="0" parTransId="{6DC2E43C-3E5B-674D-BCD1-76E13AFA81A7}" sibTransId="{8F4F8124-6F0E-E845-94BF-8E11D41E1E06}"/>
    <dgm:cxn modelId="{2869D4C5-0B39-A943-B966-EBD96BF75AE3}" type="presOf" srcId="{DE13E3AD-AF12-794B-AF91-0AC9ADA8B106}" destId="{9D960857-C32E-F145-8986-C7A1EBEF4E8A}" srcOrd="0" destOrd="1" presId="urn:microsoft.com/office/officeart/2008/layout/VerticalCurvedList"/>
    <dgm:cxn modelId="{EAB21DC6-855A-DF4E-9519-7796802FF017}" type="presOf" srcId="{C524C1B3-C391-5C49-9017-C201F3E81214}" destId="{9D960857-C32E-F145-8986-C7A1EBEF4E8A}" srcOrd="0" destOrd="3" presId="urn:microsoft.com/office/officeart/2008/layout/VerticalCurvedList"/>
    <dgm:cxn modelId="{EDEEB6F8-67E1-1048-A0B0-4B4789E4ECE6}" type="presOf" srcId="{293A4709-7965-7540-B0A8-9AA48F9AEB45}" destId="{16F3CCE0-B0D6-C342-B896-EB1D8FFADC16}" srcOrd="0" destOrd="0" presId="urn:microsoft.com/office/officeart/2008/layout/VerticalCurvedList"/>
    <dgm:cxn modelId="{27A6A10E-4404-334E-BAC5-91291A4E275E}" type="presParOf" srcId="{16F3CCE0-B0D6-C342-B896-EB1D8FFADC16}" destId="{3C4BD6D0-E993-DF4E-B0C9-E848A410CF11}" srcOrd="0" destOrd="0" presId="urn:microsoft.com/office/officeart/2008/layout/VerticalCurvedList"/>
    <dgm:cxn modelId="{CA7D14F5-85FF-EC48-9D72-630E1BA1FCD7}" type="presParOf" srcId="{3C4BD6D0-E993-DF4E-B0C9-E848A410CF11}" destId="{CBBB6BE0-EA9F-2647-93B4-D375FD685AA4}" srcOrd="0" destOrd="0" presId="urn:microsoft.com/office/officeart/2008/layout/VerticalCurvedList"/>
    <dgm:cxn modelId="{662A37F3-2A7F-5D4C-8BA4-6C5CE50AAD13}" type="presParOf" srcId="{CBBB6BE0-EA9F-2647-93B4-D375FD685AA4}" destId="{4721D435-A7E0-AF47-B712-7B8C252DC81D}" srcOrd="0" destOrd="0" presId="urn:microsoft.com/office/officeart/2008/layout/VerticalCurvedList"/>
    <dgm:cxn modelId="{2422966B-4CD9-5044-A102-B816329F4031}" type="presParOf" srcId="{CBBB6BE0-EA9F-2647-93B4-D375FD685AA4}" destId="{41B456D5-72A4-7C43-9437-7CC05526090D}" srcOrd="1" destOrd="0" presId="urn:microsoft.com/office/officeart/2008/layout/VerticalCurvedList"/>
    <dgm:cxn modelId="{95197D87-65FC-AD4F-AB28-178C5CA4A20D}" type="presParOf" srcId="{CBBB6BE0-EA9F-2647-93B4-D375FD685AA4}" destId="{641C1DCC-AD82-394E-A958-F6BDDA901649}" srcOrd="2" destOrd="0" presId="urn:microsoft.com/office/officeart/2008/layout/VerticalCurvedList"/>
    <dgm:cxn modelId="{D496F86E-7D2A-5942-BBD4-3366F4868D02}" type="presParOf" srcId="{CBBB6BE0-EA9F-2647-93B4-D375FD685AA4}" destId="{DFCC4AA5-2338-0147-B224-0E729B99FA9A}" srcOrd="3" destOrd="0" presId="urn:microsoft.com/office/officeart/2008/layout/VerticalCurvedList"/>
    <dgm:cxn modelId="{C1C3F45C-AB67-AF4D-84DC-B685A07D6A4E}" type="presParOf" srcId="{3C4BD6D0-E993-DF4E-B0C9-E848A410CF11}" destId="{9D960857-C32E-F145-8986-C7A1EBEF4E8A}" srcOrd="1" destOrd="0" presId="urn:microsoft.com/office/officeart/2008/layout/VerticalCurvedList"/>
    <dgm:cxn modelId="{B514C107-4DB0-1641-BF5A-60F8A9B6CE01}" type="presParOf" srcId="{3C4BD6D0-E993-DF4E-B0C9-E848A410CF11}" destId="{E85B60C0-EEA5-E149-84B7-809AEC4062D6}" srcOrd="2" destOrd="0" presId="urn:microsoft.com/office/officeart/2008/layout/VerticalCurvedList"/>
    <dgm:cxn modelId="{9E682391-BCAA-2246-B168-414F0B684C8C}" type="presParOf" srcId="{E85B60C0-EEA5-E149-84B7-809AEC4062D6}" destId="{4EE1DB00-8396-8248-ACEF-47A7B717AF2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56D5-72A4-7C43-9437-7CC05526090D}">
      <dsp:nvSpPr>
        <dsp:cNvPr id="0" name=""/>
        <dsp:cNvSpPr/>
      </dsp:nvSpPr>
      <dsp:spPr>
        <a:xfrm>
          <a:off x="-8461126"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60857-C32E-F145-8986-C7A1EBEF4E8A}">
      <dsp:nvSpPr>
        <dsp:cNvPr id="0" name=""/>
        <dsp:cNvSpPr/>
      </dsp:nvSpPr>
      <dsp:spPr>
        <a:xfrm>
          <a:off x="2400453" y="1792133"/>
          <a:ext cx="9791546" cy="45437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0" tIns="106680" rIns="106680" bIns="106680" numCol="1" spcCol="1270" anchor="t" anchorCtr="0">
          <a:noAutofit/>
        </a:bodyPr>
        <a:lstStyle/>
        <a:p>
          <a:pPr marL="0" lvl="0" indent="0" algn="l" defTabSz="1866900">
            <a:lnSpc>
              <a:spcPct val="90000"/>
            </a:lnSpc>
            <a:spcBef>
              <a:spcPct val="0"/>
            </a:spcBef>
            <a:spcAft>
              <a:spcPct val="35000"/>
            </a:spcAft>
            <a:buNone/>
          </a:pPr>
          <a:r>
            <a:rPr lang="en-US" sz="4200" b="1" u="sng" kern="1200" dirty="0"/>
            <a:t>Credibility</a:t>
          </a:r>
        </a:p>
        <a:p>
          <a:pPr marL="285750" lvl="1" indent="-285750" algn="l" defTabSz="1466850">
            <a:lnSpc>
              <a:spcPct val="90000"/>
            </a:lnSpc>
            <a:spcBef>
              <a:spcPct val="0"/>
            </a:spcBef>
            <a:spcAft>
              <a:spcPct val="15000"/>
            </a:spcAft>
            <a:buChar char="•"/>
          </a:pPr>
          <a:r>
            <a:rPr lang="en-US" sz="3300" kern="1200" dirty="0"/>
            <a:t>GSSI benchmarked program</a:t>
          </a:r>
        </a:p>
        <a:p>
          <a:pPr marL="285750" lvl="1" indent="-285750" algn="l" defTabSz="1466850">
            <a:lnSpc>
              <a:spcPct val="90000"/>
            </a:lnSpc>
            <a:spcBef>
              <a:spcPct val="0"/>
            </a:spcBef>
            <a:spcAft>
              <a:spcPct val="15000"/>
            </a:spcAft>
            <a:buChar char="•"/>
          </a:pPr>
          <a:r>
            <a:rPr lang="en-US" sz="3300" kern="1200" dirty="0"/>
            <a:t>Fishery Standard based on established UN FAO documents focused on fisheries management</a:t>
          </a:r>
        </a:p>
        <a:p>
          <a:pPr marL="285750" lvl="1" indent="-285750" algn="l" defTabSz="1466850">
            <a:lnSpc>
              <a:spcPct val="90000"/>
            </a:lnSpc>
            <a:spcBef>
              <a:spcPct val="0"/>
            </a:spcBef>
            <a:spcAft>
              <a:spcPct val="15000"/>
            </a:spcAft>
            <a:buChar char="•"/>
          </a:pPr>
          <a:r>
            <a:rPr lang="en-US" sz="3300" kern="1200" dirty="0"/>
            <a:t>No extended conditional certifications</a:t>
          </a:r>
        </a:p>
        <a:p>
          <a:pPr marL="285750" lvl="1" indent="-285750" algn="l" defTabSz="1466850">
            <a:lnSpc>
              <a:spcPct val="90000"/>
            </a:lnSpc>
            <a:spcBef>
              <a:spcPct val="0"/>
            </a:spcBef>
            <a:spcAft>
              <a:spcPct val="15000"/>
            </a:spcAft>
            <a:buChar char="•"/>
          </a:pPr>
          <a:r>
            <a:rPr lang="en-US" sz="3300" kern="1200" dirty="0"/>
            <a:t>Global, experienced board </a:t>
          </a:r>
        </a:p>
      </dsp:txBody>
      <dsp:txXfrm>
        <a:off x="2400453" y="1792133"/>
        <a:ext cx="9791546" cy="4543732"/>
      </dsp:txXfrm>
    </dsp:sp>
    <dsp:sp modelId="{4EE1DB00-8396-8248-ACEF-47A7B717AF22}">
      <dsp:nvSpPr>
        <dsp:cNvPr id="0" name=""/>
        <dsp:cNvSpPr/>
      </dsp:nvSpPr>
      <dsp:spPr>
        <a:xfrm>
          <a:off x="0" y="1663546"/>
          <a:ext cx="4800907" cy="48009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56D5-72A4-7C43-9437-7CC05526090D}">
      <dsp:nvSpPr>
        <dsp:cNvPr id="0" name=""/>
        <dsp:cNvSpPr/>
      </dsp:nvSpPr>
      <dsp:spPr>
        <a:xfrm>
          <a:off x="-8461126"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60857-C32E-F145-8986-C7A1EBEF4E8A}">
      <dsp:nvSpPr>
        <dsp:cNvPr id="0" name=""/>
        <dsp:cNvSpPr/>
      </dsp:nvSpPr>
      <dsp:spPr>
        <a:xfrm>
          <a:off x="2400453" y="1334933"/>
          <a:ext cx="9791546" cy="54581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0" tIns="142240" rIns="142240" bIns="142240" numCol="1" spcCol="1270" anchor="t" anchorCtr="0">
          <a:noAutofit/>
        </a:bodyPr>
        <a:lstStyle/>
        <a:p>
          <a:pPr marL="0" lvl="0" indent="0" algn="l" defTabSz="2489200">
            <a:lnSpc>
              <a:spcPct val="90000"/>
            </a:lnSpc>
            <a:spcBef>
              <a:spcPct val="0"/>
            </a:spcBef>
            <a:spcAft>
              <a:spcPct val="35000"/>
            </a:spcAft>
            <a:buNone/>
          </a:pPr>
          <a:r>
            <a:rPr lang="en-US" sz="5600" b="1" u="sng" kern="1200" dirty="0"/>
            <a:t>Affordability without compromise</a:t>
          </a:r>
        </a:p>
        <a:p>
          <a:pPr marL="285750" lvl="1" indent="-285750" algn="l" defTabSz="1955800">
            <a:lnSpc>
              <a:spcPct val="90000"/>
            </a:lnSpc>
            <a:spcBef>
              <a:spcPct val="0"/>
            </a:spcBef>
            <a:spcAft>
              <a:spcPct val="15000"/>
            </a:spcAft>
            <a:buChar char="•"/>
          </a:pPr>
          <a:r>
            <a:rPr lang="en-US" sz="4400" kern="1200" dirty="0"/>
            <a:t>Lean, focused organization</a:t>
          </a:r>
        </a:p>
        <a:p>
          <a:pPr marL="285750" lvl="1" indent="-285750" algn="l" defTabSz="1955800">
            <a:lnSpc>
              <a:spcPct val="90000"/>
            </a:lnSpc>
            <a:spcBef>
              <a:spcPct val="0"/>
            </a:spcBef>
            <a:spcAft>
              <a:spcPct val="15000"/>
            </a:spcAft>
            <a:buChar char="•"/>
          </a:pPr>
          <a:r>
            <a:rPr lang="en-US" sz="4400" kern="1200" dirty="0"/>
            <a:t>Streamlined Fishery Standard</a:t>
          </a:r>
        </a:p>
        <a:p>
          <a:pPr marL="285750" lvl="1" indent="-285750" algn="l" defTabSz="1955800">
            <a:lnSpc>
              <a:spcPct val="90000"/>
            </a:lnSpc>
            <a:spcBef>
              <a:spcPct val="0"/>
            </a:spcBef>
            <a:spcAft>
              <a:spcPct val="15000"/>
            </a:spcAft>
            <a:buChar char="•"/>
          </a:pPr>
          <a:r>
            <a:rPr lang="en-US" sz="4400" kern="1200" dirty="0"/>
            <a:t>Significant reductions in fees for ecolabel users</a:t>
          </a:r>
        </a:p>
      </dsp:txBody>
      <dsp:txXfrm>
        <a:off x="2400453" y="1334933"/>
        <a:ext cx="9791546" cy="5458132"/>
      </dsp:txXfrm>
    </dsp:sp>
    <dsp:sp modelId="{4EE1DB00-8396-8248-ACEF-47A7B717AF22}">
      <dsp:nvSpPr>
        <dsp:cNvPr id="0" name=""/>
        <dsp:cNvSpPr/>
      </dsp:nvSpPr>
      <dsp:spPr>
        <a:xfrm>
          <a:off x="0" y="1663546"/>
          <a:ext cx="4800907" cy="48009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56D5-72A4-7C43-9437-7CC05526090D}">
      <dsp:nvSpPr>
        <dsp:cNvPr id="0" name=""/>
        <dsp:cNvSpPr/>
      </dsp:nvSpPr>
      <dsp:spPr>
        <a:xfrm>
          <a:off x="-8461126"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60857-C32E-F145-8986-C7A1EBEF4E8A}">
      <dsp:nvSpPr>
        <dsp:cNvPr id="0" name=""/>
        <dsp:cNvSpPr/>
      </dsp:nvSpPr>
      <dsp:spPr>
        <a:xfrm>
          <a:off x="2400453" y="953933"/>
          <a:ext cx="9791546" cy="62201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0" tIns="114300" rIns="114300" bIns="114300" numCol="1" spcCol="1270" anchor="t" anchorCtr="0">
          <a:noAutofit/>
        </a:bodyPr>
        <a:lstStyle/>
        <a:p>
          <a:pPr marL="0" lvl="0" indent="0" algn="l" defTabSz="2000250">
            <a:lnSpc>
              <a:spcPct val="90000"/>
            </a:lnSpc>
            <a:spcBef>
              <a:spcPct val="0"/>
            </a:spcBef>
            <a:spcAft>
              <a:spcPct val="35000"/>
            </a:spcAft>
            <a:buNone/>
          </a:pPr>
          <a:r>
            <a:rPr lang="en-US" sz="4500" b="1" u="sng" kern="1200" dirty="0"/>
            <a:t>Global Reach</a:t>
          </a:r>
        </a:p>
        <a:p>
          <a:pPr marL="285750" lvl="1" indent="-285750" algn="l" defTabSz="1555750">
            <a:lnSpc>
              <a:spcPct val="90000"/>
            </a:lnSpc>
            <a:spcBef>
              <a:spcPct val="0"/>
            </a:spcBef>
            <a:spcAft>
              <a:spcPct val="15000"/>
            </a:spcAft>
            <a:buChar char="•"/>
          </a:pPr>
          <a:r>
            <a:rPr lang="en-US" sz="3500" kern="1200" dirty="0"/>
            <a:t>Build upon the 10 certified fisheries from the RFM program (3 million metric </a:t>
          </a:r>
          <a:r>
            <a:rPr lang="en-US" sz="3500" kern="1200" dirty="0" err="1"/>
            <a:t>tonnes</a:t>
          </a:r>
          <a:r>
            <a:rPr lang="en-US" sz="3500" kern="1200" dirty="0"/>
            <a:t>)</a:t>
          </a:r>
        </a:p>
        <a:p>
          <a:pPr marL="285750" lvl="1" indent="-285750" algn="l" defTabSz="1555750">
            <a:lnSpc>
              <a:spcPct val="90000"/>
            </a:lnSpc>
            <a:spcBef>
              <a:spcPct val="0"/>
            </a:spcBef>
            <a:spcAft>
              <a:spcPct val="15000"/>
            </a:spcAft>
            <a:buChar char="•"/>
          </a:pPr>
          <a:r>
            <a:rPr lang="en-US" sz="3500" kern="1200" dirty="0"/>
            <a:t>Commitments / interest from fisheries in New Zealand, Canada, South Africa, Norway, Denmark</a:t>
          </a:r>
        </a:p>
        <a:p>
          <a:pPr marL="285750" lvl="1" indent="-285750" algn="l" defTabSz="1555750">
            <a:lnSpc>
              <a:spcPct val="90000"/>
            </a:lnSpc>
            <a:spcBef>
              <a:spcPct val="0"/>
            </a:spcBef>
            <a:spcAft>
              <a:spcPct val="15000"/>
            </a:spcAft>
            <a:buChar char="•"/>
          </a:pPr>
          <a:r>
            <a:rPr lang="en-US" sz="3500" kern="1200" dirty="0"/>
            <a:t>Shared Chain of Custody with Iceland</a:t>
          </a:r>
        </a:p>
        <a:p>
          <a:pPr marL="285750" lvl="1" indent="-285750" algn="l" defTabSz="1555750">
            <a:lnSpc>
              <a:spcPct val="90000"/>
            </a:lnSpc>
            <a:spcBef>
              <a:spcPct val="0"/>
            </a:spcBef>
            <a:spcAft>
              <a:spcPct val="15000"/>
            </a:spcAft>
            <a:buChar char="•"/>
          </a:pPr>
          <a:r>
            <a:rPr lang="en-US" sz="3500" kern="1200" dirty="0"/>
            <a:t>Global Certification Bodies</a:t>
          </a:r>
        </a:p>
      </dsp:txBody>
      <dsp:txXfrm>
        <a:off x="2400453" y="953933"/>
        <a:ext cx="9791546" cy="6220132"/>
      </dsp:txXfrm>
    </dsp:sp>
    <dsp:sp modelId="{4EE1DB00-8396-8248-ACEF-47A7B717AF22}">
      <dsp:nvSpPr>
        <dsp:cNvPr id="0" name=""/>
        <dsp:cNvSpPr/>
      </dsp:nvSpPr>
      <dsp:spPr>
        <a:xfrm>
          <a:off x="0" y="1663546"/>
          <a:ext cx="4800907" cy="4800907"/>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56D5-72A4-7C43-9437-7CC05526090D}">
      <dsp:nvSpPr>
        <dsp:cNvPr id="0" name=""/>
        <dsp:cNvSpPr/>
      </dsp:nvSpPr>
      <dsp:spPr>
        <a:xfrm>
          <a:off x="-8461126"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60857-C32E-F145-8986-C7A1EBEF4E8A}">
      <dsp:nvSpPr>
        <dsp:cNvPr id="0" name=""/>
        <dsp:cNvSpPr/>
      </dsp:nvSpPr>
      <dsp:spPr>
        <a:xfrm>
          <a:off x="2400453" y="953933"/>
          <a:ext cx="9791546" cy="62201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0" tIns="121920" rIns="121920" bIns="121920" numCol="1" spcCol="1270" anchor="t" anchorCtr="0">
          <a:noAutofit/>
        </a:bodyPr>
        <a:lstStyle/>
        <a:p>
          <a:pPr marL="0" lvl="0" indent="0" algn="l" defTabSz="2133600">
            <a:lnSpc>
              <a:spcPct val="90000"/>
            </a:lnSpc>
            <a:spcBef>
              <a:spcPct val="0"/>
            </a:spcBef>
            <a:spcAft>
              <a:spcPct val="35000"/>
            </a:spcAft>
            <a:buNone/>
          </a:pPr>
          <a:r>
            <a:rPr lang="en-US" sz="4800" b="1" u="sng" kern="1200" dirty="0"/>
            <a:t>Transparency</a:t>
          </a:r>
        </a:p>
        <a:p>
          <a:pPr marL="285750" lvl="1" indent="-285750" algn="l" defTabSz="1644650">
            <a:lnSpc>
              <a:spcPct val="90000"/>
            </a:lnSpc>
            <a:spcBef>
              <a:spcPct val="0"/>
            </a:spcBef>
            <a:spcAft>
              <a:spcPct val="15000"/>
            </a:spcAft>
            <a:buChar char="•"/>
          </a:pPr>
          <a:r>
            <a:rPr lang="en-US" sz="3700" kern="1200" dirty="0"/>
            <a:t>Ability to identify harvest origin on logo</a:t>
          </a:r>
        </a:p>
        <a:p>
          <a:pPr marL="285750" lvl="1" indent="-285750" algn="l" defTabSz="1644650">
            <a:lnSpc>
              <a:spcPct val="90000"/>
            </a:lnSpc>
            <a:spcBef>
              <a:spcPct val="0"/>
            </a:spcBef>
            <a:spcAft>
              <a:spcPct val="15000"/>
            </a:spcAft>
            <a:buChar char="•"/>
          </a:pPr>
          <a:r>
            <a:rPr lang="en-US" sz="3700" kern="1200" dirty="0"/>
            <a:t>Platform for fisheries to share information</a:t>
          </a:r>
        </a:p>
        <a:p>
          <a:pPr marL="285750" lvl="1" indent="-285750" algn="l" defTabSz="1644650">
            <a:lnSpc>
              <a:spcPct val="90000"/>
            </a:lnSpc>
            <a:spcBef>
              <a:spcPct val="0"/>
            </a:spcBef>
            <a:spcAft>
              <a:spcPct val="15000"/>
            </a:spcAft>
            <a:buChar char="•"/>
          </a:pPr>
          <a:r>
            <a:rPr lang="en-US" sz="3700" kern="1200" dirty="0"/>
            <a:t>Strong launch supported by targeted online presence</a:t>
          </a:r>
        </a:p>
        <a:p>
          <a:pPr marL="285750" lvl="1" indent="-285750" algn="l" defTabSz="1644650">
            <a:lnSpc>
              <a:spcPct val="90000"/>
            </a:lnSpc>
            <a:spcBef>
              <a:spcPct val="0"/>
            </a:spcBef>
            <a:spcAft>
              <a:spcPct val="15000"/>
            </a:spcAft>
            <a:buChar char="•"/>
          </a:pPr>
          <a:r>
            <a:rPr lang="en-US" sz="3700" kern="1200" dirty="0"/>
            <a:t>Focus on supporting fisheries and brands with assurance, not being the brand</a:t>
          </a:r>
        </a:p>
      </dsp:txBody>
      <dsp:txXfrm>
        <a:off x="2400453" y="953933"/>
        <a:ext cx="9791546" cy="6220132"/>
      </dsp:txXfrm>
    </dsp:sp>
    <dsp:sp modelId="{4EE1DB00-8396-8248-ACEF-47A7B717AF22}">
      <dsp:nvSpPr>
        <dsp:cNvPr id="0" name=""/>
        <dsp:cNvSpPr/>
      </dsp:nvSpPr>
      <dsp:spPr>
        <a:xfrm>
          <a:off x="28469" y="1078075"/>
          <a:ext cx="4800907" cy="4800907"/>
        </a:xfrm>
        <a:prstGeom prst="ellipse">
          <a:avLst/>
        </a:prstGeom>
        <a:blipFill rotWithShape="0">
          <a:blip xmlns:r="http://schemas.openxmlformats.org/officeDocument/2006/relationships" r:embed="rId1"/>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F63FA-412D-A047-B47F-A5EC4A156B6A}" type="datetimeFigureOut">
              <a:rPr lang="en-US" smtClean="0"/>
              <a:t>8/3/25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9F1B9-D6B9-194B-A061-7A1BDCAAC111}" type="slidenum">
              <a:rPr lang="en-US" smtClean="0"/>
              <a:t>‹#›</a:t>
            </a:fld>
            <a:endParaRPr lang="en-US"/>
          </a:p>
        </p:txBody>
      </p:sp>
    </p:spTree>
    <p:extLst>
      <p:ext uri="{BB962C8B-B14F-4D97-AF65-F5344CB8AC3E}">
        <p14:creationId xmlns:p14="http://schemas.microsoft.com/office/powerpoint/2010/main" val="757029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1</a:t>
            </a:fld>
            <a:endParaRPr lang="en-US"/>
          </a:p>
        </p:txBody>
      </p:sp>
    </p:spTree>
    <p:extLst>
      <p:ext uri="{BB962C8B-B14F-4D97-AF65-F5344CB8AC3E}">
        <p14:creationId xmlns:p14="http://schemas.microsoft.com/office/powerpoint/2010/main" val="1060771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pitchFamily="2" charset="0"/>
              </a:rPr>
            </a:br>
            <a:endParaRPr lang="en-US" dirty="0">
              <a:effectLst/>
              <a:latin typeface="Helvetica" pitchFamily="2" charset="0"/>
            </a:endParaRPr>
          </a:p>
          <a:p>
            <a:r>
              <a:rPr lang="en-US" dirty="0">
                <a:solidFill>
                  <a:srgbClr val="343B45"/>
                </a:solidFill>
                <a:effectLst/>
                <a:latin typeface="Helvetica" pitchFamily="2" charset="0"/>
              </a:rPr>
              <a:t>We are committed to sharply reducing the cost of selling certified seafood, and our partner program fees are set at a level that covers only the actual operating costs of a streamlined program. </a:t>
            </a:r>
          </a:p>
          <a:p>
            <a:endParaRPr lang="en-US" dirty="0">
              <a:solidFill>
                <a:srgbClr val="343B45"/>
              </a:solidFill>
              <a:effectLst/>
              <a:latin typeface="Helvetica" pitchFamily="2" charset="0"/>
            </a:endParaRPr>
          </a:p>
          <a:p>
            <a:r>
              <a:rPr lang="en-US" dirty="0">
                <a:solidFill>
                  <a:srgbClr val="343B45"/>
                </a:solidFill>
                <a:effectLst/>
                <a:latin typeface="Helvetica" pitchFamily="2" charset="0"/>
              </a:rPr>
              <a:t>Our Partner Program fees are tiered by sales volume of certified seafood and are at least 70% lower than the published fees of other wild-capture programs. </a:t>
            </a:r>
          </a:p>
          <a:p>
            <a:endParaRPr lang="en-US" dirty="0"/>
          </a:p>
        </p:txBody>
      </p:sp>
      <p:sp>
        <p:nvSpPr>
          <p:cNvPr id="4" name="Slide Number Placeholder 3"/>
          <p:cNvSpPr>
            <a:spLocks noGrp="1"/>
          </p:cNvSpPr>
          <p:nvPr>
            <p:ph type="sldNum" sz="quarter" idx="5"/>
          </p:nvPr>
        </p:nvSpPr>
        <p:spPr/>
        <p:txBody>
          <a:bodyPr/>
          <a:lstStyle/>
          <a:p>
            <a:fld id="{3409F1B9-D6B9-194B-A061-7A1BDCAAC111}" type="slidenum">
              <a:rPr lang="en-US" smtClean="0"/>
              <a:t>10</a:t>
            </a:fld>
            <a:endParaRPr lang="en-US"/>
          </a:p>
        </p:txBody>
      </p:sp>
    </p:spTree>
    <p:extLst>
      <p:ext uri="{BB962C8B-B14F-4D97-AF65-F5344CB8AC3E}">
        <p14:creationId xmlns:p14="http://schemas.microsoft.com/office/powerpoint/2010/main" val="3106930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11</a:t>
            </a:fld>
            <a:endParaRPr lang="en-US"/>
          </a:p>
        </p:txBody>
      </p:sp>
    </p:spTree>
    <p:extLst>
      <p:ext uri="{BB962C8B-B14F-4D97-AF65-F5344CB8AC3E}">
        <p14:creationId xmlns:p14="http://schemas.microsoft.com/office/powerpoint/2010/main" val="138420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F4CD6-AFD3-5798-3FD3-1C656B1D9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D4C8A-4DC4-E5E7-3706-F5E550D04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BA825-8978-4831-FFF0-966E99CA3E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7D24CC-94F8-AF37-A027-EAF513B34A7A}"/>
              </a:ext>
            </a:extLst>
          </p:cNvPr>
          <p:cNvSpPr>
            <a:spLocks noGrp="1"/>
          </p:cNvSpPr>
          <p:nvPr>
            <p:ph type="sldNum" sz="quarter" idx="5"/>
          </p:nvPr>
        </p:nvSpPr>
        <p:spPr/>
        <p:txBody>
          <a:bodyPr/>
          <a:lstStyle/>
          <a:p>
            <a:fld id="{EBD539D1-2A5A-C642-A722-507B06771A7B}" type="slidenum">
              <a:rPr lang="en-US" smtClean="0"/>
              <a:t>12</a:t>
            </a:fld>
            <a:endParaRPr lang="en-US"/>
          </a:p>
        </p:txBody>
      </p:sp>
    </p:spTree>
    <p:extLst>
      <p:ext uri="{BB962C8B-B14F-4D97-AF65-F5344CB8AC3E}">
        <p14:creationId xmlns:p14="http://schemas.microsoft.com/office/powerpoint/2010/main" val="176527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CSI has been developed in partnership with existing regional certification programs, and builds upon their successes. Most significantly, the Responsible Fisheries Management (RFM) program has rolled into CSI, allowing us to launch with existing certified fisheries that land approximately three million metric </a:t>
            </a:r>
            <a:r>
              <a:rPr lang="en-US" sz="1800" kern="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tonnes</a:t>
            </a: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09F1B9-D6B9-194B-A061-7A1BDCAAC111}" type="slidenum">
              <a:rPr lang="en-US" smtClean="0"/>
              <a:t>13</a:t>
            </a:fld>
            <a:endParaRPr lang="en-US"/>
          </a:p>
        </p:txBody>
      </p:sp>
    </p:spTree>
    <p:extLst>
      <p:ext uri="{BB962C8B-B14F-4D97-AF65-F5344CB8AC3E}">
        <p14:creationId xmlns:p14="http://schemas.microsoft.com/office/powerpoint/2010/main" val="40204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14</a:t>
            </a:fld>
            <a:endParaRPr lang="en-US"/>
          </a:p>
        </p:txBody>
      </p:sp>
    </p:spTree>
    <p:extLst>
      <p:ext uri="{BB962C8B-B14F-4D97-AF65-F5344CB8AC3E}">
        <p14:creationId xmlns:p14="http://schemas.microsoft.com/office/powerpoint/2010/main" val="157223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CSI believes deeply in the fishing communities that harvest wild-capture seafood, and we want to share their stories with the world.  Our program provides more than a generic stamp of approval. We offer a choice to identify harvest origin on the CSI label; and we provide an online platform to communicate a wider range of information about certified fisheries. Through these and other innovations, we work every day to enhance transparency and trust.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09F1B9-D6B9-194B-A061-7A1BDCAAC111}" type="slidenum">
              <a:rPr lang="en-US" smtClean="0"/>
              <a:t>15</a:t>
            </a:fld>
            <a:endParaRPr lang="en-US"/>
          </a:p>
        </p:txBody>
      </p:sp>
    </p:spTree>
    <p:extLst>
      <p:ext uri="{BB962C8B-B14F-4D97-AF65-F5344CB8AC3E}">
        <p14:creationId xmlns:p14="http://schemas.microsoft.com/office/powerpoint/2010/main" val="196003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16</a:t>
            </a:fld>
            <a:endParaRPr lang="en-US"/>
          </a:p>
        </p:txBody>
      </p:sp>
    </p:spTree>
    <p:extLst>
      <p:ext uri="{BB962C8B-B14F-4D97-AF65-F5344CB8AC3E}">
        <p14:creationId xmlns:p14="http://schemas.microsoft.com/office/powerpoint/2010/main" val="1136401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D539D1-2A5A-C642-A722-507B06771A7B}" type="slidenum">
              <a:rPr lang="en-US" smtClean="0"/>
              <a:t>17</a:t>
            </a:fld>
            <a:endParaRPr lang="en-US"/>
          </a:p>
        </p:txBody>
      </p:sp>
    </p:spTree>
    <p:extLst>
      <p:ext uri="{BB962C8B-B14F-4D97-AF65-F5344CB8AC3E}">
        <p14:creationId xmlns:p14="http://schemas.microsoft.com/office/powerpoint/2010/main" val="873008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18</a:t>
            </a:fld>
            <a:endParaRPr lang="en-US"/>
          </a:p>
        </p:txBody>
      </p:sp>
    </p:spTree>
    <p:extLst>
      <p:ext uri="{BB962C8B-B14F-4D97-AF65-F5344CB8AC3E}">
        <p14:creationId xmlns:p14="http://schemas.microsoft.com/office/powerpoint/2010/main" val="3531008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19</a:t>
            </a:fld>
            <a:endParaRPr lang="en-US"/>
          </a:p>
        </p:txBody>
      </p:sp>
    </p:spTree>
    <p:extLst>
      <p:ext uri="{BB962C8B-B14F-4D97-AF65-F5344CB8AC3E}">
        <p14:creationId xmlns:p14="http://schemas.microsoft.com/office/powerpoint/2010/main" val="297381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pitchFamily="2" charset="0"/>
              </a:rPr>
            </a:br>
            <a:r>
              <a:rPr lang="en-US" dirty="0">
                <a:solidFill>
                  <a:srgbClr val="052B40"/>
                </a:solidFill>
                <a:effectLst/>
                <a:latin typeface="Helvetica" pitchFamily="2" charset="0"/>
              </a:rPr>
              <a:t>Certification has been a market access requirement for business for quite some time now. Until now, global options for wild-capture fisheries have been limited. CSI breaks that bottleneck— reducing risk, lowering costs, and providing sourcing flexibility. Just as aquaculture benefits from choice in certification, so will wild-capture. </a:t>
            </a:r>
          </a:p>
          <a:p>
            <a:endParaRPr lang="en-US" dirty="0">
              <a:solidFill>
                <a:srgbClr val="052B40"/>
              </a:solidFill>
              <a:effectLst/>
              <a:latin typeface="Helvetica" pitchFamily="2" charset="0"/>
            </a:endParaRPr>
          </a:p>
          <a:p>
            <a:r>
              <a:rPr lang="en-US" b="1" dirty="0">
                <a:solidFill>
                  <a:srgbClr val="052B40"/>
                </a:solidFill>
                <a:effectLst/>
                <a:latin typeface="Helvetica" pitchFamily="2" charset="0"/>
              </a:rPr>
              <a:t>CSI was built to deliver choice and competition in wild-capture seafood certification. </a:t>
            </a:r>
            <a:endParaRPr lang="en-US" dirty="0">
              <a:solidFill>
                <a:srgbClr val="052B4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EBD539D1-2A5A-C642-A722-507B06771A7B}" type="slidenum">
              <a:rPr lang="en-US" smtClean="0"/>
              <a:t>2</a:t>
            </a:fld>
            <a:endParaRPr lang="en-US"/>
          </a:p>
        </p:txBody>
      </p:sp>
    </p:spTree>
    <p:extLst>
      <p:ext uri="{BB962C8B-B14F-4D97-AF65-F5344CB8AC3E}">
        <p14:creationId xmlns:p14="http://schemas.microsoft.com/office/powerpoint/2010/main" val="2614019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9F1B9-D6B9-194B-A061-7A1BDCAAC111}" type="slidenum">
              <a:rPr lang="en-US" smtClean="0"/>
              <a:t>20</a:t>
            </a:fld>
            <a:endParaRPr lang="en-US"/>
          </a:p>
        </p:txBody>
      </p:sp>
    </p:spTree>
    <p:extLst>
      <p:ext uri="{BB962C8B-B14F-4D97-AF65-F5344CB8AC3E}">
        <p14:creationId xmlns:p14="http://schemas.microsoft.com/office/powerpoint/2010/main" val="234371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800"/>
              </a:spcAft>
            </a:pP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Before I get into the agenda and presentation details, I thought it best to say what CSI is. </a:t>
            </a:r>
          </a:p>
          <a:p>
            <a:pPr marL="0" marR="0">
              <a:spcBef>
                <a:spcPts val="0"/>
              </a:spcBef>
              <a:spcAft>
                <a:spcPts val="1800"/>
              </a:spcAft>
            </a:pPr>
            <a:endPar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endParaRPr>
          </a:p>
          <a:p>
            <a:pPr marL="0" marR="0">
              <a:spcBef>
                <a:spcPts val="0"/>
              </a:spcBef>
              <a:spcAft>
                <a:spcPts val="1800"/>
              </a:spcAft>
            </a:pP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Certified Seafood International (CSI) is a credible, cost-effective, and transparent wild-capture certification program alternative with global reach. CSI assesses environmentally responsible fishery management using a rigorous standard grounded in internationally recognized UN FAO guidelines. Our certification includes a robust Chain of Custody with the ability to identify harvest origin on the ecolabel.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D539D1-2A5A-C642-A722-507B06771A7B}" type="slidenum">
              <a:rPr lang="en-US" smtClean="0"/>
              <a:t>3</a:t>
            </a:fld>
            <a:endParaRPr lang="en-US"/>
          </a:p>
        </p:txBody>
      </p:sp>
    </p:spTree>
    <p:extLst>
      <p:ext uri="{BB962C8B-B14F-4D97-AF65-F5344CB8AC3E}">
        <p14:creationId xmlns:p14="http://schemas.microsoft.com/office/powerpoint/2010/main" val="319434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idea for choice came from the Responsible Fisheries Management certification program which came into existence in 2013. It started out as a regional program for Alaska, where ASMI and the Alaska industry were </a:t>
            </a:r>
            <a:r>
              <a:rPr lang="en-US" dirty="0" err="1"/>
              <a:t>intregal</a:t>
            </a:r>
            <a:r>
              <a:rPr lang="en-US" dirty="0"/>
              <a:t> in its build, it then expanded to North American and then last year, RFM expanded its scope to assess global fisheries. </a:t>
            </a:r>
          </a:p>
          <a:p>
            <a:endParaRPr lang="en-US" dirty="0"/>
          </a:p>
          <a:p>
            <a:r>
              <a:rPr lang="en-US" dirty="0"/>
              <a:t>However, outside of the US, RFM was viewed as an Alaska only program. </a:t>
            </a:r>
          </a:p>
          <a:p>
            <a:endParaRPr lang="en-US" dirty="0"/>
          </a:p>
          <a:p>
            <a:r>
              <a:rPr lang="en-US" dirty="0"/>
              <a:t>Many potential fishery clients were looking for more market access and wanted choice with global reach.</a:t>
            </a:r>
          </a:p>
          <a:p>
            <a:endParaRPr lang="en-US" dirty="0"/>
          </a:p>
          <a:p>
            <a:r>
              <a:rPr lang="en-US" dirty="0"/>
              <a:t>So here we are where RFM has rolled into CSI, where CSI can now facilitate global growth and acceptance.</a:t>
            </a:r>
          </a:p>
          <a:p>
            <a:endParaRPr lang="en-US" dirty="0"/>
          </a:p>
          <a:p>
            <a:r>
              <a:rPr lang="en-US" dirty="0"/>
              <a:t>We still have Alaska/RFM representation in our CSI governance and shared program attributes.</a:t>
            </a:r>
          </a:p>
        </p:txBody>
      </p:sp>
      <p:sp>
        <p:nvSpPr>
          <p:cNvPr id="4" name="Slide Number Placeholder 3"/>
          <p:cNvSpPr>
            <a:spLocks noGrp="1"/>
          </p:cNvSpPr>
          <p:nvPr>
            <p:ph type="sldNum" sz="quarter" idx="5"/>
          </p:nvPr>
        </p:nvSpPr>
        <p:spPr/>
        <p:txBody>
          <a:bodyPr/>
          <a:lstStyle/>
          <a:p>
            <a:fld id="{3409F1B9-D6B9-194B-A061-7A1BDCAAC111}" type="slidenum">
              <a:rPr lang="en-US" smtClean="0"/>
              <a:t>4</a:t>
            </a:fld>
            <a:endParaRPr lang="en-US"/>
          </a:p>
        </p:txBody>
      </p:sp>
    </p:spTree>
    <p:extLst>
      <p:ext uri="{BB962C8B-B14F-4D97-AF65-F5344CB8AC3E}">
        <p14:creationId xmlns:p14="http://schemas.microsoft.com/office/powerpoint/2010/main" val="257985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4B3A1-49C1-047D-E046-B6B5FDB03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2FC26-0503-5B76-9DF8-78A5F1742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1D4E6-43F6-E2F1-4D0D-F6DA92C9E7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466F24-E5CE-729F-E40D-DD143DD54B04}"/>
              </a:ext>
            </a:extLst>
          </p:cNvPr>
          <p:cNvSpPr>
            <a:spLocks noGrp="1"/>
          </p:cNvSpPr>
          <p:nvPr>
            <p:ph type="sldNum" sz="quarter" idx="5"/>
          </p:nvPr>
        </p:nvSpPr>
        <p:spPr/>
        <p:txBody>
          <a:bodyPr/>
          <a:lstStyle/>
          <a:p>
            <a:fld id="{EBD539D1-2A5A-C642-A722-507B06771A7B}" type="slidenum">
              <a:rPr lang="en-US" smtClean="0"/>
              <a:t>5</a:t>
            </a:fld>
            <a:endParaRPr lang="en-US"/>
          </a:p>
        </p:txBody>
      </p:sp>
    </p:spTree>
    <p:extLst>
      <p:ext uri="{BB962C8B-B14F-4D97-AF65-F5344CB8AC3E}">
        <p14:creationId xmlns:p14="http://schemas.microsoft.com/office/powerpoint/2010/main" val="93856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4B18-2DF0-BA18-3954-D6E489115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92848-6D89-0450-A245-8A7A3D33F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3E6E6-60C3-D3F5-F02F-7CCD4A7FA3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a:p>
            <a:endParaRPr lang="en-US" dirty="0"/>
          </a:p>
        </p:txBody>
      </p:sp>
      <p:sp>
        <p:nvSpPr>
          <p:cNvPr id="4" name="Slide Number Placeholder 3">
            <a:extLst>
              <a:ext uri="{FF2B5EF4-FFF2-40B4-BE49-F238E27FC236}">
                <a16:creationId xmlns:a16="http://schemas.microsoft.com/office/drawing/2014/main" id="{411CCE5A-3B9A-413C-213B-F7A1FAAE4FE9}"/>
              </a:ext>
            </a:extLst>
          </p:cNvPr>
          <p:cNvSpPr>
            <a:spLocks noGrp="1"/>
          </p:cNvSpPr>
          <p:nvPr>
            <p:ph type="sldNum" sz="quarter" idx="5"/>
          </p:nvPr>
        </p:nvSpPr>
        <p:spPr/>
        <p:txBody>
          <a:bodyPr/>
          <a:lstStyle/>
          <a:p>
            <a:fld id="{EBD539D1-2A5A-C642-A722-507B06771A7B}" type="slidenum">
              <a:rPr lang="en-US" smtClean="0"/>
              <a:t>6</a:t>
            </a:fld>
            <a:endParaRPr lang="en-US"/>
          </a:p>
        </p:txBody>
      </p:sp>
    </p:spTree>
    <p:extLst>
      <p:ext uri="{BB962C8B-B14F-4D97-AF65-F5344CB8AC3E}">
        <p14:creationId xmlns:p14="http://schemas.microsoft.com/office/powerpoint/2010/main" val="321525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CSI is a rigorous program benchmarked by GSSI. In fact just passed our 4</a:t>
            </a:r>
            <a:r>
              <a:rPr lang="en-US" sz="1800" kern="0" baseline="300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th</a:t>
            </a:r>
            <a:r>
              <a:rPr lang="en-US" sz="1800" kern="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MOCA (monitoring of continued alignment). Our fisheries are certified against a standard grounded in the internationally recognized principles of the UN FAO. These FAO criteria were developed in partnership with the world’s leading fishery biologists, environmental organizations and fishery managers from 70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222222"/>
              </a:solidFill>
              <a:effectLst/>
              <a:latin typeface="Roboto" panose="020000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Fishery Standard does not extend conditional certifications. A fishery either meets the standard or it doesn’t.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an experience board representing areas from around the world. </a:t>
            </a:r>
          </a:p>
        </p:txBody>
      </p:sp>
      <p:sp>
        <p:nvSpPr>
          <p:cNvPr id="4" name="Slide Number Placeholder 3"/>
          <p:cNvSpPr>
            <a:spLocks noGrp="1"/>
          </p:cNvSpPr>
          <p:nvPr>
            <p:ph type="sldNum" sz="quarter" idx="5"/>
          </p:nvPr>
        </p:nvSpPr>
        <p:spPr/>
        <p:txBody>
          <a:bodyPr/>
          <a:lstStyle/>
          <a:p>
            <a:fld id="{3409F1B9-D6B9-194B-A061-7A1BDCAAC111}" type="slidenum">
              <a:rPr lang="en-US" smtClean="0"/>
              <a:t>7</a:t>
            </a:fld>
            <a:endParaRPr lang="en-US"/>
          </a:p>
        </p:txBody>
      </p:sp>
    </p:spTree>
    <p:extLst>
      <p:ext uri="{BB962C8B-B14F-4D97-AF65-F5344CB8AC3E}">
        <p14:creationId xmlns:p14="http://schemas.microsoft.com/office/powerpoint/2010/main" val="1243428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experienced and impressive board representing organizations from around the world. </a:t>
            </a:r>
          </a:p>
          <a:p>
            <a:endParaRPr lang="en-US" dirty="0"/>
          </a:p>
          <a:p>
            <a:r>
              <a:rPr lang="en-US" dirty="0"/>
              <a:t>Clearwater Seafoods VP of Sustainability and Public Affairs out of Canada</a:t>
            </a:r>
          </a:p>
          <a:p>
            <a:r>
              <a:rPr lang="en-US" dirty="0"/>
              <a:t>Sodexo, Head of Responsible Sourcing N. America</a:t>
            </a:r>
          </a:p>
          <a:p>
            <a:r>
              <a:rPr lang="en-US" dirty="0"/>
              <a:t>Associate Director of Seafood New Zealand</a:t>
            </a:r>
          </a:p>
          <a:p>
            <a:r>
              <a:rPr lang="en-US" dirty="0" err="1"/>
              <a:t>Silverbay</a:t>
            </a:r>
            <a:r>
              <a:rPr lang="en-US" dirty="0"/>
              <a:t> out of AK, former chair of RFM Board</a:t>
            </a:r>
          </a:p>
          <a:p>
            <a:r>
              <a:rPr lang="en-US" dirty="0"/>
              <a:t>S. Africa Fisheries and Chairman of the Harvest Sector CEO Council</a:t>
            </a:r>
          </a:p>
        </p:txBody>
      </p:sp>
      <p:sp>
        <p:nvSpPr>
          <p:cNvPr id="4" name="Slide Number Placeholder 3"/>
          <p:cNvSpPr>
            <a:spLocks noGrp="1"/>
          </p:cNvSpPr>
          <p:nvPr>
            <p:ph type="sldNum" sz="quarter" idx="5"/>
          </p:nvPr>
        </p:nvSpPr>
        <p:spPr/>
        <p:txBody>
          <a:bodyPr/>
          <a:lstStyle/>
          <a:p>
            <a:fld id="{3409F1B9-D6B9-194B-A061-7A1BDCAAC111}" type="slidenum">
              <a:rPr lang="en-US" smtClean="0"/>
              <a:t>8</a:t>
            </a:fld>
            <a:endParaRPr lang="en-US"/>
          </a:p>
        </p:txBody>
      </p:sp>
    </p:spTree>
    <p:extLst>
      <p:ext uri="{BB962C8B-B14F-4D97-AF65-F5344CB8AC3E}">
        <p14:creationId xmlns:p14="http://schemas.microsoft.com/office/powerpoint/2010/main" val="207013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5AAA2-176D-5D46-35A5-BFC3F4442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445AE-FD9F-AAD5-49C1-9958EFE0F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E25A6-C92F-AA73-A73F-F23A52302581}"/>
              </a:ext>
            </a:extLst>
          </p:cNvPr>
          <p:cNvSpPr>
            <a:spLocks noGrp="1"/>
          </p:cNvSpPr>
          <p:nvPr>
            <p:ph type="body" idx="1"/>
          </p:nvPr>
        </p:nvSpPr>
        <p:spPr/>
        <p:txBody>
          <a:bodyPr/>
          <a:lstStyle/>
          <a:p>
            <a:r>
              <a:rPr lang="en-US" dirty="0"/>
              <a:t>4 decades with </a:t>
            </a:r>
            <a:r>
              <a:rPr lang="en-US" dirty="0" err="1"/>
              <a:t>Nissui</a:t>
            </a:r>
            <a:r>
              <a:rPr lang="en-US" dirty="0"/>
              <a:t> Group, former president</a:t>
            </a:r>
          </a:p>
          <a:p>
            <a:pPr marL="0" marR="0" algn="l">
              <a:spcBef>
                <a:spcPts val="0"/>
              </a:spcBef>
              <a:spcAft>
                <a:spcPts val="0"/>
              </a:spcAft>
            </a:pPr>
            <a:r>
              <a:rPr lang="en-US" sz="1800" b="0" i="0" dirty="0">
                <a:solidFill>
                  <a:srgbClr val="242424"/>
                </a:solidFill>
                <a:effectLst/>
                <a:latin typeface="Aptos" panose="020B0004020202020204" pitchFamily="34" charset="0"/>
              </a:rPr>
              <a:t>Klaus former CEO of </a:t>
            </a:r>
            <a:r>
              <a:rPr lang="en-US" sz="1800" b="0" i="0" dirty="0" err="1">
                <a:solidFill>
                  <a:srgbClr val="242424"/>
                </a:solidFill>
                <a:effectLst/>
                <a:latin typeface="Aptos" panose="020B0004020202020204" pitchFamily="34" charset="0"/>
              </a:rPr>
              <a:t>Espersen</a:t>
            </a:r>
            <a:r>
              <a:rPr lang="en-US" sz="1800" b="0" i="0" dirty="0">
                <a:solidFill>
                  <a:srgbClr val="242424"/>
                </a:solidFill>
                <a:effectLst/>
                <a:latin typeface="Aptos" panose="020B0004020202020204" pitchFamily="34" charset="0"/>
              </a:rPr>
              <a:t> big European processor/brand.</a:t>
            </a:r>
          </a:p>
          <a:p>
            <a:pPr marL="0" marR="0" algn="l">
              <a:spcBef>
                <a:spcPts val="0"/>
              </a:spcBef>
              <a:spcAft>
                <a:spcPts val="0"/>
              </a:spcAft>
            </a:pPr>
            <a:r>
              <a:rPr lang="en-US" sz="1800" b="0" i="0" dirty="0">
                <a:solidFill>
                  <a:srgbClr val="242424"/>
                </a:solidFill>
                <a:effectLst/>
                <a:latin typeface="Aptos" panose="020B0004020202020204" pitchFamily="34" charset="0"/>
              </a:rPr>
              <a:t>Sally is Senior Manager International Sustainability</a:t>
            </a:r>
          </a:p>
          <a:p>
            <a:pPr marL="0" marR="0" algn="l">
              <a:spcBef>
                <a:spcPts val="0"/>
              </a:spcBef>
              <a:spcAft>
                <a:spcPts val="0"/>
              </a:spcAft>
            </a:pPr>
            <a:r>
              <a:rPr lang="en-US" sz="1800" b="0" i="0" dirty="0">
                <a:solidFill>
                  <a:srgbClr val="242424"/>
                </a:solidFill>
                <a:effectLst/>
                <a:latin typeface="Aptos" panose="020B0004020202020204" pitchFamily="34" charset="0"/>
              </a:rPr>
              <a:t> </a:t>
            </a:r>
            <a:endParaRPr lang="en-US" dirty="0"/>
          </a:p>
          <a:p>
            <a:r>
              <a:rPr lang="en-US" dirty="0"/>
              <a:t>At Sea Processors, President </a:t>
            </a:r>
          </a:p>
          <a:p>
            <a:r>
              <a:rPr lang="en-US" dirty="0" err="1"/>
              <a:t>MarinTrust</a:t>
            </a:r>
            <a:r>
              <a:rPr lang="en-US" dirty="0"/>
              <a:t>, the global standard for Marine Ingredients, Executive Chair</a:t>
            </a:r>
          </a:p>
          <a:p>
            <a:r>
              <a:rPr lang="en-US" dirty="0"/>
              <a:t>Environmental Defense Fund, </a:t>
            </a:r>
            <a:r>
              <a:rPr lang="en-US" b="0" i="0" dirty="0">
                <a:solidFill>
                  <a:srgbClr val="222222"/>
                </a:solidFill>
                <a:effectLst/>
                <a:latin typeface="Roboto" panose="02000000000000000000" pitchFamily="2" charset="0"/>
              </a:rPr>
              <a:t>Associate Vice President, Global Oceans Strategies at Environmental Defense Fund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Alaska Regional Advisory Group via ASMI’s new Certified Seafood Committee</a:t>
            </a:r>
          </a:p>
          <a:p>
            <a:endParaRPr lang="en-US" dirty="0"/>
          </a:p>
          <a:p>
            <a:endParaRPr lang="en-US" dirty="0"/>
          </a:p>
        </p:txBody>
      </p:sp>
      <p:sp>
        <p:nvSpPr>
          <p:cNvPr id="4" name="Slide Number Placeholder 3">
            <a:extLst>
              <a:ext uri="{FF2B5EF4-FFF2-40B4-BE49-F238E27FC236}">
                <a16:creationId xmlns:a16="http://schemas.microsoft.com/office/drawing/2014/main" id="{02E41948-540A-1A0B-5679-8C0B9FFB3A51}"/>
              </a:ext>
            </a:extLst>
          </p:cNvPr>
          <p:cNvSpPr>
            <a:spLocks noGrp="1"/>
          </p:cNvSpPr>
          <p:nvPr>
            <p:ph type="sldNum" sz="quarter" idx="5"/>
          </p:nvPr>
        </p:nvSpPr>
        <p:spPr/>
        <p:txBody>
          <a:bodyPr/>
          <a:lstStyle/>
          <a:p>
            <a:fld id="{3409F1B9-D6B9-194B-A061-7A1BDCAAC111}" type="slidenum">
              <a:rPr lang="en-US" smtClean="0"/>
              <a:t>9</a:t>
            </a:fld>
            <a:endParaRPr lang="en-US"/>
          </a:p>
        </p:txBody>
      </p:sp>
    </p:spTree>
    <p:extLst>
      <p:ext uri="{BB962C8B-B14F-4D97-AF65-F5344CB8AC3E}">
        <p14:creationId xmlns:p14="http://schemas.microsoft.com/office/powerpoint/2010/main" val="4103533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csicertified.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FC25A450-5E45-2949-DAA7-0F1641EFBC66}"/>
              </a:ext>
            </a:extLst>
          </p:cNvPr>
          <p:cNvSpPr/>
          <p:nvPr/>
        </p:nvSpPr>
        <p:spPr>
          <a:xfrm>
            <a:off x="-457200" y="0"/>
            <a:ext cx="18745200" cy="10287000"/>
          </a:xfrm>
          <a:custGeom>
            <a:avLst/>
            <a:gdLst/>
            <a:ahLst/>
            <a:cxnLst/>
            <a:rect l="l" t="t" r="r" b="b"/>
            <a:pathLst>
              <a:path w="7772400" h="2100151">
                <a:moveTo>
                  <a:pt x="0" y="0"/>
                </a:moveTo>
                <a:lnTo>
                  <a:pt x="7772400" y="0"/>
                </a:lnTo>
                <a:lnTo>
                  <a:pt x="7772400" y="2100151"/>
                </a:lnTo>
                <a:lnTo>
                  <a:pt x="0" y="2100151"/>
                </a:lnTo>
                <a:lnTo>
                  <a:pt x="0" y="0"/>
                </a:lnTo>
                <a:close/>
              </a:path>
            </a:pathLst>
          </a:custGeom>
          <a:blipFill>
            <a:blip r:embed="rId3"/>
            <a:stretch>
              <a:fillRect l="-2960" t="-8823" b="-8823"/>
            </a:stretch>
          </a:blipFill>
        </p:spPr>
        <p:txBody>
          <a:bodyPr/>
          <a:lstStyle/>
          <a:p>
            <a:endParaRPr lang="en-US"/>
          </a:p>
        </p:txBody>
      </p:sp>
      <p:grpSp>
        <p:nvGrpSpPr>
          <p:cNvPr id="3" name="Group 3"/>
          <p:cNvGrpSpPr/>
          <p:nvPr/>
        </p:nvGrpSpPr>
        <p:grpSpPr>
          <a:xfrm>
            <a:off x="304800" y="1152308"/>
            <a:ext cx="15937483" cy="2359620"/>
            <a:chOff x="-1175011" y="-932153"/>
            <a:chExt cx="21249978" cy="3146160"/>
          </a:xfrm>
        </p:grpSpPr>
        <p:sp>
          <p:nvSpPr>
            <p:cNvPr id="5" name="TextBox 5"/>
            <p:cNvSpPr txBox="1"/>
            <p:nvPr/>
          </p:nvSpPr>
          <p:spPr>
            <a:xfrm>
              <a:off x="444323" y="-57150"/>
              <a:ext cx="19630644" cy="698077"/>
            </a:xfrm>
            <a:prstGeom prst="rect">
              <a:avLst/>
            </a:prstGeom>
          </p:spPr>
          <p:txBody>
            <a:bodyPr lIns="0" tIns="0" rIns="0" bIns="0" rtlCol="0" anchor="t">
              <a:spAutoFit/>
            </a:bodyPr>
            <a:lstStyle/>
            <a:p>
              <a:pPr algn="ctr">
                <a:lnSpc>
                  <a:spcPts val="4480"/>
                </a:lnSpc>
              </a:pPr>
              <a:endParaRPr/>
            </a:p>
          </p:txBody>
        </p:sp>
        <p:sp>
          <p:nvSpPr>
            <p:cNvPr id="6" name="TextBox 6"/>
            <p:cNvSpPr txBox="1"/>
            <p:nvPr/>
          </p:nvSpPr>
          <p:spPr>
            <a:xfrm>
              <a:off x="-1175011" y="-932153"/>
              <a:ext cx="15849601" cy="3146160"/>
            </a:xfrm>
            <a:prstGeom prst="rect">
              <a:avLst/>
            </a:prstGeom>
          </p:spPr>
          <p:txBody>
            <a:bodyPr wrap="square" lIns="0" tIns="0" rIns="0" bIns="0" rtlCol="0" anchor="t">
              <a:spAutoFit/>
            </a:bodyPr>
            <a:lstStyle/>
            <a:p>
              <a:pPr algn="ctr">
                <a:lnSpc>
                  <a:spcPts val="9180"/>
                </a:lnSpc>
              </a:pPr>
              <a:r>
                <a:rPr lang="en-US" sz="8500" b="1" spc="595" dirty="0">
                  <a:solidFill>
                    <a:schemeClr val="bg1"/>
                  </a:solidFill>
                  <a:latin typeface="Montserrat" pitchFamily="2" charset="77"/>
                </a:rPr>
                <a:t>Certified Seafood International (CSI)</a:t>
              </a:r>
            </a:p>
          </p:txBody>
        </p:sp>
      </p:grpSp>
      <p:sp>
        <p:nvSpPr>
          <p:cNvPr id="8" name="Freeform 3">
            <a:extLst>
              <a:ext uri="{FF2B5EF4-FFF2-40B4-BE49-F238E27FC236}">
                <a16:creationId xmlns:a16="http://schemas.microsoft.com/office/drawing/2014/main" id="{CB3EF641-02EA-BD42-C2C3-E0B3E8BB57C9}"/>
              </a:ext>
            </a:extLst>
          </p:cNvPr>
          <p:cNvSpPr/>
          <p:nvPr/>
        </p:nvSpPr>
        <p:spPr>
          <a:xfrm>
            <a:off x="3657597" y="4397569"/>
            <a:ext cx="4572000" cy="4572000"/>
          </a:xfrm>
          <a:custGeom>
            <a:avLst/>
            <a:gdLst/>
            <a:ahLst/>
            <a:cxnLst/>
            <a:rect l="l" t="t" r="r" b="b"/>
            <a:pathLst>
              <a:path w="1256677" h="1256677">
                <a:moveTo>
                  <a:pt x="0" y="0"/>
                </a:moveTo>
                <a:lnTo>
                  <a:pt x="1256676" y="0"/>
                </a:lnTo>
                <a:lnTo>
                  <a:pt x="1256676" y="1256677"/>
                </a:lnTo>
                <a:lnTo>
                  <a:pt x="0" y="1256677"/>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0B75-D8D9-D206-E850-D394349611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F410F9E-589E-8419-CF88-D3B735CEE47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en-US"/>
          </a:p>
        </p:txBody>
      </p:sp>
      <p:sp>
        <p:nvSpPr>
          <p:cNvPr id="3" name="AutoShape 3">
            <a:extLst>
              <a:ext uri="{FF2B5EF4-FFF2-40B4-BE49-F238E27FC236}">
                <a16:creationId xmlns:a16="http://schemas.microsoft.com/office/drawing/2014/main" id="{C279F97C-379B-682D-F651-651F6EFBAF9E}"/>
              </a:ext>
            </a:extLst>
          </p:cNvPr>
          <p:cNvSpPr/>
          <p:nvPr/>
        </p:nvSpPr>
        <p:spPr>
          <a:xfrm>
            <a:off x="0" y="0"/>
            <a:ext cx="18288000" cy="10248900"/>
          </a:xfrm>
          <a:prstGeom prst="rect">
            <a:avLst/>
          </a:prstGeom>
          <a:solidFill>
            <a:srgbClr val="053D57">
              <a:alpha val="89804"/>
            </a:srgbClr>
          </a:solidFill>
        </p:spPr>
        <p:txBody>
          <a:bodyPr/>
          <a:lstStyle/>
          <a:p>
            <a:endParaRPr lang="en-US"/>
          </a:p>
        </p:txBody>
      </p:sp>
      <p:graphicFrame>
        <p:nvGraphicFramePr>
          <p:cNvPr id="10" name="Diagram 9">
            <a:extLst>
              <a:ext uri="{FF2B5EF4-FFF2-40B4-BE49-F238E27FC236}">
                <a16:creationId xmlns:a16="http://schemas.microsoft.com/office/drawing/2014/main" id="{18464C7B-D359-9F9A-F9DD-6630A0AEE11F}"/>
              </a:ext>
            </a:extLst>
          </p:cNvPr>
          <p:cNvGraphicFramePr/>
          <p:nvPr>
            <p:extLst>
              <p:ext uri="{D42A27DB-BD31-4B8C-83A1-F6EECF244321}">
                <p14:modId xmlns:p14="http://schemas.microsoft.com/office/powerpoint/2010/main" val="4005144078"/>
              </p:ext>
            </p:extLst>
          </p:nvPr>
        </p:nvGraphicFramePr>
        <p:xfrm>
          <a:off x="5381735" y="1322242"/>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D3F2D795-104E-6141-819D-1AC0F92CC551}"/>
              </a:ext>
            </a:extLst>
          </p:cNvPr>
          <p:cNvSpPr txBox="1"/>
          <p:nvPr/>
        </p:nvSpPr>
        <p:spPr>
          <a:xfrm>
            <a:off x="876300" y="-243741"/>
            <a:ext cx="16535400" cy="1531894"/>
          </a:xfrm>
          <a:prstGeom prst="rect">
            <a:avLst/>
          </a:prstGeom>
        </p:spPr>
        <p:txBody>
          <a:bodyPr wrap="square" lIns="0" tIns="0" rIns="0" bIns="0" rtlCol="0" anchor="t">
            <a:spAutoFit/>
          </a:bodyPr>
          <a:lstStyle/>
          <a:p>
            <a:pPr algn="ctr">
              <a:lnSpc>
                <a:spcPts val="12900"/>
              </a:lnSpc>
            </a:pPr>
            <a:r>
              <a:rPr lang="en-US" sz="8600" i="1" spc="86" dirty="0">
                <a:solidFill>
                  <a:srgbClr val="F8FBFD"/>
                </a:solidFill>
                <a:latin typeface="Montserrat Light Bold Italics"/>
              </a:rPr>
              <a:t>“Focused on What Matters”</a:t>
            </a:r>
          </a:p>
        </p:txBody>
      </p:sp>
      <p:pic>
        <p:nvPicPr>
          <p:cNvPr id="4" name="Picture 3" descr="A blue circle with white text and fish&#10;&#10;AI-generated content may be incorrect.">
            <a:extLst>
              <a:ext uri="{FF2B5EF4-FFF2-40B4-BE49-F238E27FC236}">
                <a16:creationId xmlns:a16="http://schemas.microsoft.com/office/drawing/2014/main" id="{14DB2850-47B8-B841-7110-EDDCA2304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1735" y="2973242"/>
            <a:ext cx="4826000" cy="4826000"/>
          </a:xfrm>
          <a:prstGeom prst="rect">
            <a:avLst/>
          </a:prstGeom>
        </p:spPr>
      </p:pic>
    </p:spTree>
    <p:extLst>
      <p:ext uri="{BB962C8B-B14F-4D97-AF65-F5344CB8AC3E}">
        <p14:creationId xmlns:p14="http://schemas.microsoft.com/office/powerpoint/2010/main" val="338456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F2E65-7471-8DDA-9887-3C4351954FB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EC245B-089D-B043-EBEA-24926BD333E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pPr marL="285750" indent="-285750">
              <a:buFont typeface="Wingdings" pitchFamily="2" charset="2"/>
              <a:buChar char="Ø"/>
            </a:pPr>
            <a:endParaRPr lang="en-US" dirty="0"/>
          </a:p>
        </p:txBody>
      </p:sp>
      <p:sp>
        <p:nvSpPr>
          <p:cNvPr id="5" name="TextBox 5">
            <a:extLst>
              <a:ext uri="{FF2B5EF4-FFF2-40B4-BE49-F238E27FC236}">
                <a16:creationId xmlns:a16="http://schemas.microsoft.com/office/drawing/2014/main" id="{F3FBC7D7-5BEB-C575-7217-846356912632}"/>
              </a:ext>
            </a:extLst>
          </p:cNvPr>
          <p:cNvSpPr txBox="1"/>
          <p:nvPr/>
        </p:nvSpPr>
        <p:spPr>
          <a:xfrm>
            <a:off x="187715" y="373449"/>
            <a:ext cx="17912570" cy="1102866"/>
          </a:xfrm>
          <a:prstGeom prst="rect">
            <a:avLst/>
          </a:prstGeom>
        </p:spPr>
        <p:txBody>
          <a:bodyPr lIns="0" tIns="0" rIns="0" bIns="0" rtlCol="0" anchor="t">
            <a:spAutoFit/>
          </a:bodyPr>
          <a:lstStyle/>
          <a:p>
            <a:pPr algn="ctr">
              <a:lnSpc>
                <a:spcPts val="8640"/>
              </a:lnSpc>
            </a:pPr>
            <a:r>
              <a:rPr lang="en-US" sz="8000" spc="560" dirty="0">
                <a:solidFill>
                  <a:srgbClr val="053D57"/>
                </a:solidFill>
                <a:latin typeface="Montserrat Classic Bold"/>
              </a:rPr>
              <a:t> </a:t>
            </a:r>
            <a:r>
              <a:rPr lang="en-US" sz="6600" spc="560" dirty="0">
                <a:solidFill>
                  <a:schemeClr val="bg1"/>
                </a:solidFill>
                <a:latin typeface="Montserrat Classic Bold"/>
              </a:rPr>
              <a:t>CSI Partner Program</a:t>
            </a:r>
          </a:p>
        </p:txBody>
      </p:sp>
      <p:sp>
        <p:nvSpPr>
          <p:cNvPr id="46" name="TextBox 45">
            <a:extLst>
              <a:ext uri="{FF2B5EF4-FFF2-40B4-BE49-F238E27FC236}">
                <a16:creationId xmlns:a16="http://schemas.microsoft.com/office/drawing/2014/main" id="{A553C1D2-C377-3DC0-0B64-490C359909FD}"/>
              </a:ext>
            </a:extLst>
          </p:cNvPr>
          <p:cNvSpPr txBox="1"/>
          <p:nvPr/>
        </p:nvSpPr>
        <p:spPr>
          <a:xfrm>
            <a:off x="800100" y="1476315"/>
            <a:ext cx="16687800" cy="7232749"/>
          </a:xfrm>
          <a:prstGeom prst="rect">
            <a:avLst/>
          </a:prstGeom>
          <a:noFill/>
        </p:spPr>
        <p:txBody>
          <a:bodyPr wrap="square" rtlCol="0">
            <a:spAutoFit/>
          </a:bodyPr>
          <a:lstStyle/>
          <a:p>
            <a:pPr marL="685800" indent="-685800">
              <a:buFont typeface="Wingdings" pitchFamily="2" charset="2"/>
              <a:buChar char="Ø"/>
            </a:pPr>
            <a:r>
              <a:rPr lang="en-US" sz="3600" dirty="0">
                <a:solidFill>
                  <a:schemeClr val="bg1"/>
                </a:solidFill>
                <a:latin typeface="Montserrat" pitchFamily="2" charset="77"/>
              </a:rPr>
              <a:t>Entities that package and sell certified CSI seafood in consumer-ready packaging or sell direct to consumers using the CSI claim or ecolabel</a:t>
            </a:r>
          </a:p>
          <a:p>
            <a:pPr marL="685800" indent="-685800">
              <a:buFont typeface="Wingdings" pitchFamily="2" charset="2"/>
              <a:buChar char="Ø"/>
            </a:pPr>
            <a:endParaRPr lang="en-US" sz="3600" dirty="0">
              <a:solidFill>
                <a:schemeClr val="bg1"/>
              </a:solidFill>
              <a:latin typeface="Montserrat" pitchFamily="2" charset="77"/>
            </a:endParaRPr>
          </a:p>
          <a:p>
            <a:pPr marL="685800" indent="-685800">
              <a:buFont typeface="Wingdings" pitchFamily="2" charset="2"/>
              <a:buChar char="Ø"/>
            </a:pPr>
            <a:r>
              <a:rPr lang="en-US" sz="3600" dirty="0">
                <a:solidFill>
                  <a:schemeClr val="bg1"/>
                </a:solidFill>
                <a:latin typeface="Montserrat" pitchFamily="2" charset="77"/>
              </a:rPr>
              <a:t>Examples </a:t>
            </a:r>
          </a:p>
          <a:p>
            <a:pPr marL="1143000" lvl="1" indent="-685800">
              <a:buFont typeface="Wingdings" pitchFamily="2" charset="2"/>
              <a:buChar char="Ø"/>
            </a:pPr>
            <a:r>
              <a:rPr lang="en-US" sz="2800" dirty="0">
                <a:solidFill>
                  <a:schemeClr val="bg1"/>
                </a:solidFill>
                <a:latin typeface="Montserrat" pitchFamily="2" charset="77"/>
              </a:rPr>
              <a:t>Brands or final processors of consumer-ready packaged products.</a:t>
            </a:r>
          </a:p>
          <a:p>
            <a:pPr marL="1143000" lvl="1" indent="-685800">
              <a:buFont typeface="Wingdings" pitchFamily="2" charset="2"/>
              <a:buChar char="Ø"/>
            </a:pPr>
            <a:r>
              <a:rPr lang="en-US" sz="2800" dirty="0">
                <a:solidFill>
                  <a:schemeClr val="bg1"/>
                </a:solidFill>
                <a:latin typeface="Montserrat" pitchFamily="2" charset="77"/>
              </a:rPr>
              <a:t>Entities selling certified seafood in non-consumer packaging direct to consumers.</a:t>
            </a:r>
          </a:p>
          <a:p>
            <a:endParaRPr lang="en-US" sz="3600" dirty="0">
              <a:solidFill>
                <a:schemeClr val="bg1"/>
              </a:solidFill>
              <a:latin typeface="Montserrat" pitchFamily="2" charset="77"/>
            </a:endParaRPr>
          </a:p>
          <a:p>
            <a:pPr marL="685800" indent="-685800">
              <a:buFont typeface="Wingdings" pitchFamily="2" charset="2"/>
              <a:buChar char="Ø"/>
            </a:pPr>
            <a:r>
              <a:rPr lang="en-US" sz="3600" dirty="0">
                <a:solidFill>
                  <a:schemeClr val="bg1"/>
                </a:solidFill>
                <a:latin typeface="Montserrat" pitchFamily="2" charset="77"/>
              </a:rPr>
              <a:t>$500 to $100,000 per year </a:t>
            </a:r>
          </a:p>
          <a:p>
            <a:pPr marL="1143000" lvl="1" indent="-685800">
              <a:buFont typeface="Wingdings" pitchFamily="2" charset="2"/>
              <a:buChar char="Ø"/>
            </a:pPr>
            <a:r>
              <a:rPr lang="en-US" sz="2800" dirty="0">
                <a:solidFill>
                  <a:schemeClr val="bg1"/>
                </a:solidFill>
                <a:latin typeface="Montserrat" pitchFamily="2" charset="77"/>
              </a:rPr>
              <a:t>Determined by annual wholesale value of certified seafood sold/purchased</a:t>
            </a:r>
          </a:p>
          <a:p>
            <a:pPr marL="1143000" lvl="1" indent="-685800">
              <a:buFont typeface="Wingdings" pitchFamily="2" charset="2"/>
              <a:buChar char="Ø"/>
            </a:pPr>
            <a:r>
              <a:rPr lang="en-US" sz="2800" dirty="0">
                <a:solidFill>
                  <a:schemeClr val="bg1"/>
                </a:solidFill>
                <a:latin typeface="Montserrat" pitchFamily="2" charset="77"/>
              </a:rPr>
              <a:t>Provides significant savings to ecolabel users</a:t>
            </a:r>
          </a:p>
          <a:p>
            <a:pPr marL="685800" indent="-685800">
              <a:buFont typeface="Wingdings" pitchFamily="2" charset="2"/>
              <a:buChar char="Ø"/>
            </a:pPr>
            <a:endParaRPr lang="en-US" sz="2800" dirty="0">
              <a:solidFill>
                <a:schemeClr val="bg1"/>
              </a:solidFill>
              <a:latin typeface="Montserrat" pitchFamily="2" charset="77"/>
            </a:endParaRPr>
          </a:p>
          <a:p>
            <a:pPr marL="685800" indent="-685800">
              <a:buFont typeface="Wingdings" pitchFamily="2" charset="2"/>
              <a:buChar char="Ø"/>
            </a:pPr>
            <a:r>
              <a:rPr lang="en-US" sz="3600" dirty="0">
                <a:solidFill>
                  <a:schemeClr val="bg1"/>
                </a:solidFill>
                <a:latin typeface="Montserrat" pitchFamily="2" charset="77"/>
              </a:rPr>
              <a:t>Supply chain entities that reference CSI assurance in B2B transactions or as part of sourcing policy, pay a flat $500 annual fee</a:t>
            </a:r>
          </a:p>
        </p:txBody>
      </p:sp>
    </p:spTree>
    <p:extLst>
      <p:ext uri="{BB962C8B-B14F-4D97-AF65-F5344CB8AC3E}">
        <p14:creationId xmlns:p14="http://schemas.microsoft.com/office/powerpoint/2010/main" val="211017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5369-27A4-969B-CFB0-979C7553D4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2B0E13-AF4C-5663-AC18-8AC7113DAD14}"/>
              </a:ext>
            </a:extLst>
          </p:cNvPr>
          <p:cNvSpPr/>
          <p:nvPr/>
        </p:nvSpPr>
        <p:spPr>
          <a:xfrm>
            <a:off x="0" y="311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pPr marL="285750" indent="-285750">
              <a:buFont typeface="Wingdings" pitchFamily="2" charset="2"/>
              <a:buChar char="Ø"/>
            </a:pPr>
            <a:endParaRPr lang="en-US" dirty="0"/>
          </a:p>
        </p:txBody>
      </p:sp>
      <p:sp>
        <p:nvSpPr>
          <p:cNvPr id="5" name="TextBox 5">
            <a:extLst>
              <a:ext uri="{FF2B5EF4-FFF2-40B4-BE49-F238E27FC236}">
                <a16:creationId xmlns:a16="http://schemas.microsoft.com/office/drawing/2014/main" id="{F7D4BFE9-00A0-46FA-8EBD-6B7B78E012D0}"/>
              </a:ext>
            </a:extLst>
          </p:cNvPr>
          <p:cNvSpPr txBox="1"/>
          <p:nvPr/>
        </p:nvSpPr>
        <p:spPr>
          <a:xfrm>
            <a:off x="0" y="31173"/>
            <a:ext cx="17912570" cy="1102866"/>
          </a:xfrm>
          <a:prstGeom prst="rect">
            <a:avLst/>
          </a:prstGeom>
        </p:spPr>
        <p:txBody>
          <a:bodyPr lIns="0" tIns="0" rIns="0" bIns="0" rtlCol="0" anchor="t">
            <a:spAutoFit/>
          </a:bodyPr>
          <a:lstStyle/>
          <a:p>
            <a:pPr algn="ctr">
              <a:lnSpc>
                <a:spcPts val="8640"/>
              </a:lnSpc>
            </a:pPr>
            <a:r>
              <a:rPr lang="en-US" sz="8000" spc="560" dirty="0">
                <a:solidFill>
                  <a:srgbClr val="053D57"/>
                </a:solidFill>
                <a:latin typeface="Montserrat Classic Bold"/>
              </a:rPr>
              <a:t> </a:t>
            </a:r>
            <a:r>
              <a:rPr lang="en-US" sz="8000" spc="560" dirty="0">
                <a:solidFill>
                  <a:schemeClr val="bg1"/>
                </a:solidFill>
                <a:latin typeface="Montserrat Classic Bold"/>
              </a:rPr>
              <a:t>Program Fee Scenarios</a:t>
            </a:r>
          </a:p>
        </p:txBody>
      </p:sp>
      <p:sp>
        <p:nvSpPr>
          <p:cNvPr id="46" name="TextBox 45">
            <a:extLst>
              <a:ext uri="{FF2B5EF4-FFF2-40B4-BE49-F238E27FC236}">
                <a16:creationId xmlns:a16="http://schemas.microsoft.com/office/drawing/2014/main" id="{54E2256C-37B9-D87E-0781-BEB42FCDECD4}"/>
              </a:ext>
            </a:extLst>
          </p:cNvPr>
          <p:cNvSpPr txBox="1"/>
          <p:nvPr/>
        </p:nvSpPr>
        <p:spPr>
          <a:xfrm>
            <a:off x="955285" y="1612093"/>
            <a:ext cx="16002000" cy="7232749"/>
          </a:xfrm>
          <a:prstGeom prst="rect">
            <a:avLst/>
          </a:prstGeom>
          <a:noFill/>
        </p:spPr>
        <p:txBody>
          <a:bodyPr wrap="square" rtlCol="0">
            <a:spAutoFit/>
          </a:bodyPr>
          <a:lstStyle/>
          <a:p>
            <a:pPr marL="742950" indent="-742950">
              <a:buFont typeface="+mj-lt"/>
              <a:buAutoNum type="arabicPeriod"/>
            </a:pPr>
            <a:r>
              <a:rPr lang="en-US" sz="2800" dirty="0">
                <a:solidFill>
                  <a:schemeClr val="bg1"/>
                </a:solidFill>
                <a:latin typeface="Montserrat" pitchFamily="2" charset="77"/>
              </a:rPr>
              <a:t>Brand selling $350 million / yr of frozen packaged certified seafood into retail &gt;&gt;&gt; CSI annual fee = $100,000</a:t>
            </a:r>
          </a:p>
          <a:p>
            <a:pPr marL="742950" indent="-742950">
              <a:buFont typeface="+mj-lt"/>
              <a:buAutoNum type="arabicPeriod"/>
            </a:pPr>
            <a:endParaRPr lang="en-US" sz="2800" dirty="0">
              <a:solidFill>
                <a:schemeClr val="bg1"/>
              </a:solidFill>
              <a:latin typeface="Montserrat" pitchFamily="2" charset="77"/>
            </a:endParaRPr>
          </a:p>
          <a:p>
            <a:pPr marL="742950" indent="-742950">
              <a:buFont typeface="+mj-lt"/>
              <a:buAutoNum type="arabicPeriod"/>
            </a:pPr>
            <a:r>
              <a:rPr lang="en-US" sz="2800" dirty="0">
                <a:solidFill>
                  <a:schemeClr val="bg1"/>
                </a:solidFill>
                <a:latin typeface="Montserrat" pitchFamily="2" charset="77"/>
              </a:rPr>
              <a:t>Brand selling $50 million / </a:t>
            </a:r>
            <a:r>
              <a:rPr lang="en-US" sz="2800" dirty="0" err="1">
                <a:solidFill>
                  <a:schemeClr val="bg1"/>
                </a:solidFill>
                <a:latin typeface="Montserrat" pitchFamily="2" charset="77"/>
              </a:rPr>
              <a:t>yr</a:t>
            </a:r>
            <a:r>
              <a:rPr lang="en-US" sz="2800" dirty="0">
                <a:solidFill>
                  <a:schemeClr val="bg1"/>
                </a:solidFill>
                <a:latin typeface="Montserrat" pitchFamily="2" charset="77"/>
              </a:rPr>
              <a:t> of frozen packaged certified seafood into retail &gt;&gt;&gt; CSI annual fee = $40,000</a:t>
            </a:r>
          </a:p>
          <a:p>
            <a:pPr marL="742950" indent="-742950">
              <a:buFont typeface="+mj-lt"/>
              <a:buAutoNum type="arabicPeriod"/>
            </a:pPr>
            <a:endParaRPr lang="en-US" sz="2800" dirty="0">
              <a:solidFill>
                <a:schemeClr val="bg1"/>
              </a:solidFill>
              <a:latin typeface="Montserrat" pitchFamily="2" charset="77"/>
            </a:endParaRPr>
          </a:p>
          <a:p>
            <a:pPr marL="742950" indent="-742950">
              <a:buFont typeface="+mj-lt"/>
              <a:buAutoNum type="arabicPeriod"/>
            </a:pPr>
            <a:r>
              <a:rPr lang="en-US" sz="2800" dirty="0">
                <a:solidFill>
                  <a:schemeClr val="bg1"/>
                </a:solidFill>
                <a:latin typeface="Montserrat" pitchFamily="2" charset="77"/>
              </a:rPr>
              <a:t>Foodservice distributor selling multi-packs of pre-packaged fillets to restaurants &gt;&gt;&gt; CSI annual fee = $500</a:t>
            </a:r>
          </a:p>
          <a:p>
            <a:pPr marL="742950" indent="-742950">
              <a:buFont typeface="+mj-lt"/>
              <a:buAutoNum type="arabicPeriod"/>
            </a:pPr>
            <a:endParaRPr lang="en-US" sz="2800" dirty="0">
              <a:solidFill>
                <a:schemeClr val="bg1"/>
              </a:solidFill>
              <a:latin typeface="Montserrat" pitchFamily="2" charset="77"/>
            </a:endParaRPr>
          </a:p>
          <a:p>
            <a:pPr marL="742950" indent="-742950">
              <a:buFont typeface="+mj-lt"/>
              <a:buAutoNum type="arabicPeriod"/>
            </a:pPr>
            <a:r>
              <a:rPr lang="en-US" sz="2800" dirty="0">
                <a:solidFill>
                  <a:schemeClr val="bg1"/>
                </a:solidFill>
                <a:latin typeface="Montserrat" pitchFamily="2" charset="77"/>
              </a:rPr>
              <a:t>Restaurant chain selling certified salmon with CSI ecolabel on menu (wholesale purchase value $4 million/yr) &gt;&gt;&gt; CSI annual fee = $3,000</a:t>
            </a:r>
          </a:p>
          <a:p>
            <a:pPr marL="742950" indent="-742950">
              <a:buFont typeface="+mj-lt"/>
              <a:buAutoNum type="arabicPeriod"/>
            </a:pPr>
            <a:endParaRPr lang="en-US" sz="2800" dirty="0">
              <a:solidFill>
                <a:schemeClr val="bg1"/>
              </a:solidFill>
              <a:latin typeface="Montserrat" pitchFamily="2" charset="77"/>
            </a:endParaRPr>
          </a:p>
          <a:p>
            <a:pPr marL="742950" indent="-742950">
              <a:buFont typeface="+mj-lt"/>
              <a:buAutoNum type="arabicPeriod"/>
            </a:pPr>
            <a:r>
              <a:rPr lang="en-US" sz="2800" dirty="0">
                <a:solidFill>
                  <a:schemeClr val="bg1"/>
                </a:solidFill>
                <a:latin typeface="Montserrat" pitchFamily="2" charset="77"/>
              </a:rPr>
              <a:t>Retailer selling only consumer-ready packaged products &gt;&gt;&gt; No CSI fee</a:t>
            </a:r>
          </a:p>
          <a:p>
            <a:pPr marL="742950" indent="-742950">
              <a:buFont typeface="+mj-lt"/>
              <a:buAutoNum type="arabicPeriod"/>
            </a:pPr>
            <a:endParaRPr lang="en-US" sz="2800" dirty="0">
              <a:solidFill>
                <a:schemeClr val="bg1"/>
              </a:solidFill>
              <a:latin typeface="Montserrat" pitchFamily="2" charset="77"/>
            </a:endParaRPr>
          </a:p>
          <a:p>
            <a:pPr marL="742950" indent="-742950">
              <a:buFont typeface="+mj-lt"/>
              <a:buAutoNum type="arabicPeriod"/>
            </a:pPr>
            <a:r>
              <a:rPr lang="en-US" sz="2800" dirty="0">
                <a:solidFill>
                  <a:schemeClr val="bg1"/>
                </a:solidFill>
                <a:latin typeface="Montserrat" pitchFamily="2" charset="77"/>
              </a:rPr>
              <a:t>Primary processor making no CSI claim &gt;&gt;&gt; No CSI fee</a:t>
            </a:r>
          </a:p>
          <a:p>
            <a:pPr marL="685800" indent="-685800">
              <a:buFont typeface="Wingdings" pitchFamily="2" charset="2"/>
              <a:buChar char="Ø"/>
            </a:pPr>
            <a:endParaRPr lang="en-US" sz="4400" dirty="0">
              <a:solidFill>
                <a:schemeClr val="bg1"/>
              </a:solidFill>
              <a:latin typeface="Montserrat" pitchFamily="2" charset="77"/>
            </a:endParaRPr>
          </a:p>
        </p:txBody>
      </p:sp>
    </p:spTree>
    <p:extLst>
      <p:ext uri="{BB962C8B-B14F-4D97-AF65-F5344CB8AC3E}">
        <p14:creationId xmlns:p14="http://schemas.microsoft.com/office/powerpoint/2010/main" val="25420616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6">
                                            <p:txEl>
                                              <p:pRg st="2" end="2"/>
                                            </p:txEl>
                                          </p:spTgt>
                                        </p:tgtEl>
                                        <p:attrNameLst>
                                          <p:attrName>style.visibility</p:attrName>
                                        </p:attrNameLst>
                                      </p:cBhvr>
                                      <p:to>
                                        <p:strVal val="visible"/>
                                      </p:to>
                                    </p:set>
                                    <p:anim calcmode="lin" valueType="num">
                                      <p:cBhvr additive="base">
                                        <p:cTn id="13"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6">
                                            <p:txEl>
                                              <p:pRg st="4" end="4"/>
                                            </p:txEl>
                                          </p:spTgt>
                                        </p:tgtEl>
                                        <p:attrNameLst>
                                          <p:attrName>style.visibility</p:attrName>
                                        </p:attrNameLst>
                                      </p:cBhvr>
                                      <p:to>
                                        <p:strVal val="visible"/>
                                      </p:to>
                                    </p:set>
                                    <p:anim calcmode="lin" valueType="num">
                                      <p:cBhvr additive="base">
                                        <p:cTn id="19" dur="500" fill="hold"/>
                                        <p:tgtEl>
                                          <p:spTgt spid="4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6">
                                            <p:txEl>
                                              <p:pRg st="6" end="6"/>
                                            </p:txEl>
                                          </p:spTgt>
                                        </p:tgtEl>
                                        <p:attrNameLst>
                                          <p:attrName>style.visibility</p:attrName>
                                        </p:attrNameLst>
                                      </p:cBhvr>
                                      <p:to>
                                        <p:strVal val="visible"/>
                                      </p:to>
                                    </p:set>
                                    <p:anim calcmode="lin" valueType="num">
                                      <p:cBhvr additive="base">
                                        <p:cTn id="25" dur="500" fill="hold"/>
                                        <p:tgtEl>
                                          <p:spTgt spid="4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xEl>
                                              <p:pRg st="8" end="8"/>
                                            </p:txEl>
                                          </p:spTgt>
                                        </p:tgtEl>
                                        <p:attrNameLst>
                                          <p:attrName>style.visibility</p:attrName>
                                        </p:attrNameLst>
                                      </p:cBhvr>
                                      <p:to>
                                        <p:strVal val="visible"/>
                                      </p:to>
                                    </p:set>
                                    <p:anim calcmode="lin" valueType="num">
                                      <p:cBhvr additive="base">
                                        <p:cTn id="31" dur="500" fill="hold"/>
                                        <p:tgtEl>
                                          <p:spTgt spid="4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6">
                                            <p:txEl>
                                              <p:pRg st="10" end="10"/>
                                            </p:txEl>
                                          </p:spTgt>
                                        </p:tgtEl>
                                        <p:attrNameLst>
                                          <p:attrName>style.visibility</p:attrName>
                                        </p:attrNameLst>
                                      </p:cBhvr>
                                      <p:to>
                                        <p:strVal val="visible"/>
                                      </p:to>
                                    </p:set>
                                    <p:anim calcmode="lin" valueType="num">
                                      <p:cBhvr additive="base">
                                        <p:cTn id="37" dur="500" fill="hold"/>
                                        <p:tgtEl>
                                          <p:spTgt spid="46">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CE9D4-81A0-B371-02FB-015B46C3F8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337240A-71F4-BC2B-2341-D34BC5278BE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en-US"/>
          </a:p>
        </p:txBody>
      </p:sp>
      <p:sp>
        <p:nvSpPr>
          <p:cNvPr id="3" name="AutoShape 3">
            <a:extLst>
              <a:ext uri="{FF2B5EF4-FFF2-40B4-BE49-F238E27FC236}">
                <a16:creationId xmlns:a16="http://schemas.microsoft.com/office/drawing/2014/main" id="{1E406D02-F54F-65C4-7F51-B5252FA71787}"/>
              </a:ext>
            </a:extLst>
          </p:cNvPr>
          <p:cNvSpPr/>
          <p:nvPr/>
        </p:nvSpPr>
        <p:spPr>
          <a:xfrm>
            <a:off x="0" y="0"/>
            <a:ext cx="18288000" cy="10248900"/>
          </a:xfrm>
          <a:prstGeom prst="rect">
            <a:avLst/>
          </a:prstGeom>
          <a:solidFill>
            <a:srgbClr val="053D57">
              <a:alpha val="89804"/>
            </a:srgbClr>
          </a:solidFill>
        </p:spPr>
        <p:txBody>
          <a:bodyPr/>
          <a:lstStyle/>
          <a:p>
            <a:endParaRPr lang="en-US"/>
          </a:p>
        </p:txBody>
      </p:sp>
      <p:graphicFrame>
        <p:nvGraphicFramePr>
          <p:cNvPr id="10" name="Diagram 9">
            <a:extLst>
              <a:ext uri="{FF2B5EF4-FFF2-40B4-BE49-F238E27FC236}">
                <a16:creationId xmlns:a16="http://schemas.microsoft.com/office/drawing/2014/main" id="{80377562-B0D8-77C7-4A8B-63396BD77010}"/>
              </a:ext>
            </a:extLst>
          </p:cNvPr>
          <p:cNvGraphicFramePr/>
          <p:nvPr>
            <p:extLst>
              <p:ext uri="{D42A27DB-BD31-4B8C-83A1-F6EECF244321}">
                <p14:modId xmlns:p14="http://schemas.microsoft.com/office/powerpoint/2010/main" val="3527647991"/>
              </p:ext>
            </p:extLst>
          </p:nvPr>
        </p:nvGraphicFramePr>
        <p:xfrm>
          <a:off x="5381735" y="1322242"/>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EE635510-5F68-418A-75E9-1A28900EF704}"/>
              </a:ext>
            </a:extLst>
          </p:cNvPr>
          <p:cNvSpPr txBox="1"/>
          <p:nvPr/>
        </p:nvSpPr>
        <p:spPr>
          <a:xfrm>
            <a:off x="876300" y="-243741"/>
            <a:ext cx="16535400" cy="1531894"/>
          </a:xfrm>
          <a:prstGeom prst="rect">
            <a:avLst/>
          </a:prstGeom>
        </p:spPr>
        <p:txBody>
          <a:bodyPr wrap="square" lIns="0" tIns="0" rIns="0" bIns="0" rtlCol="0" anchor="t">
            <a:spAutoFit/>
          </a:bodyPr>
          <a:lstStyle/>
          <a:p>
            <a:pPr algn="ctr">
              <a:lnSpc>
                <a:spcPts val="12900"/>
              </a:lnSpc>
            </a:pPr>
            <a:r>
              <a:rPr lang="en-US" sz="8600" i="1" spc="86" dirty="0">
                <a:solidFill>
                  <a:srgbClr val="F8FBFD"/>
                </a:solidFill>
                <a:latin typeface="Montserrat Light Bold Italics"/>
              </a:rPr>
              <a:t>“Focused on What Matters”</a:t>
            </a:r>
          </a:p>
        </p:txBody>
      </p:sp>
    </p:spTree>
    <p:extLst>
      <p:ext uri="{BB962C8B-B14F-4D97-AF65-F5344CB8AC3E}">
        <p14:creationId xmlns:p14="http://schemas.microsoft.com/office/powerpoint/2010/main" val="393205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4C8F8-3720-E505-512C-AC1CACC22F48}"/>
            </a:ext>
          </a:extLst>
        </p:cNvPr>
        <p:cNvGrpSpPr/>
        <p:nvPr/>
      </p:nvGrpSpPr>
      <p:grpSpPr>
        <a:xfrm>
          <a:off x="0" y="0"/>
          <a:ext cx="0" cy="0"/>
          <a:chOff x="0" y="0"/>
          <a:chExt cx="0" cy="0"/>
        </a:xfrm>
      </p:grpSpPr>
      <p:sp>
        <p:nvSpPr>
          <p:cNvPr id="11" name="Freeform 3">
            <a:extLst>
              <a:ext uri="{FF2B5EF4-FFF2-40B4-BE49-F238E27FC236}">
                <a16:creationId xmlns:a16="http://schemas.microsoft.com/office/drawing/2014/main" id="{360E5A0A-5093-17FD-8E76-EFDE2CF646EB}"/>
              </a:ext>
            </a:extLst>
          </p:cNvPr>
          <p:cNvSpPr/>
          <p:nvPr/>
        </p:nvSpPr>
        <p:spPr>
          <a:xfrm>
            <a:off x="0" y="-107275"/>
            <a:ext cx="18288000" cy="10477500"/>
          </a:xfrm>
          <a:custGeom>
            <a:avLst/>
            <a:gdLst/>
            <a:ahLst/>
            <a:cxnLst/>
            <a:rect l="l" t="t" r="r" b="b"/>
            <a:pathLst>
              <a:path w="7772400" h="2100151">
                <a:moveTo>
                  <a:pt x="0" y="0"/>
                </a:moveTo>
                <a:lnTo>
                  <a:pt x="7772400" y="0"/>
                </a:lnTo>
                <a:lnTo>
                  <a:pt x="7772400" y="2100151"/>
                </a:lnTo>
                <a:lnTo>
                  <a:pt x="0" y="2100151"/>
                </a:lnTo>
                <a:lnTo>
                  <a:pt x="0" y="0"/>
                </a:lnTo>
                <a:close/>
              </a:path>
            </a:pathLst>
          </a:custGeom>
          <a:blipFill>
            <a:blip r:embed="rId3"/>
            <a:stretch>
              <a:fillRect l="-2960" t="-8823" b="-8823"/>
            </a:stretch>
          </a:blipFill>
        </p:spPr>
        <p:txBody>
          <a:bodyPr/>
          <a:lstStyle/>
          <a:p>
            <a:endParaRPr lang="en-US"/>
          </a:p>
        </p:txBody>
      </p:sp>
      <p:grpSp>
        <p:nvGrpSpPr>
          <p:cNvPr id="3" name="Group 3">
            <a:extLst>
              <a:ext uri="{FF2B5EF4-FFF2-40B4-BE49-F238E27FC236}">
                <a16:creationId xmlns:a16="http://schemas.microsoft.com/office/drawing/2014/main" id="{9D8CDAAC-7532-E3B1-CE33-84D85BA7AA65}"/>
              </a:ext>
            </a:extLst>
          </p:cNvPr>
          <p:cNvGrpSpPr/>
          <p:nvPr/>
        </p:nvGrpSpPr>
        <p:grpSpPr>
          <a:xfrm>
            <a:off x="-457200" y="619532"/>
            <a:ext cx="16242283" cy="1064009"/>
            <a:chOff x="-1581411" y="-773655"/>
            <a:chExt cx="21656378" cy="1418679"/>
          </a:xfrm>
        </p:grpSpPr>
        <p:sp>
          <p:nvSpPr>
            <p:cNvPr id="5" name="TextBox 5">
              <a:extLst>
                <a:ext uri="{FF2B5EF4-FFF2-40B4-BE49-F238E27FC236}">
                  <a16:creationId xmlns:a16="http://schemas.microsoft.com/office/drawing/2014/main" id="{CFDCA22D-E00E-8E08-ACA8-9D61A3D83956}"/>
                </a:ext>
              </a:extLst>
            </p:cNvPr>
            <p:cNvSpPr txBox="1"/>
            <p:nvPr/>
          </p:nvSpPr>
          <p:spPr>
            <a:xfrm>
              <a:off x="444323" y="-57150"/>
              <a:ext cx="19630644" cy="698077"/>
            </a:xfrm>
            <a:prstGeom prst="rect">
              <a:avLst/>
            </a:prstGeom>
          </p:spPr>
          <p:txBody>
            <a:bodyPr lIns="0" tIns="0" rIns="0" bIns="0" rtlCol="0" anchor="t">
              <a:spAutoFit/>
            </a:bodyPr>
            <a:lstStyle/>
            <a:p>
              <a:pPr algn="ctr">
                <a:lnSpc>
                  <a:spcPts val="4480"/>
                </a:lnSpc>
              </a:pPr>
              <a:endParaRPr/>
            </a:p>
          </p:txBody>
        </p:sp>
        <p:sp>
          <p:nvSpPr>
            <p:cNvPr id="6" name="TextBox 6">
              <a:extLst>
                <a:ext uri="{FF2B5EF4-FFF2-40B4-BE49-F238E27FC236}">
                  <a16:creationId xmlns:a16="http://schemas.microsoft.com/office/drawing/2014/main" id="{FF9833F2-9DCD-7F5D-2EC7-26031E88E585}"/>
                </a:ext>
              </a:extLst>
            </p:cNvPr>
            <p:cNvSpPr txBox="1"/>
            <p:nvPr/>
          </p:nvSpPr>
          <p:spPr>
            <a:xfrm>
              <a:off x="-1581411" y="-773655"/>
              <a:ext cx="21177705" cy="1418679"/>
            </a:xfrm>
            <a:prstGeom prst="rect">
              <a:avLst/>
            </a:prstGeom>
          </p:spPr>
          <p:txBody>
            <a:bodyPr wrap="square" lIns="0" tIns="0" rIns="0" bIns="0" rtlCol="0" anchor="t">
              <a:spAutoFit/>
            </a:bodyPr>
            <a:lstStyle/>
            <a:p>
              <a:pPr algn="ctr">
                <a:lnSpc>
                  <a:spcPts val="9180"/>
                </a:lnSpc>
              </a:pPr>
              <a:r>
                <a:rPr lang="en-US" sz="7200" spc="595" dirty="0">
                  <a:solidFill>
                    <a:schemeClr val="bg1"/>
                  </a:solidFill>
                  <a:latin typeface="Montserrat Classic Bold"/>
                </a:rPr>
                <a:t>CSI Certified Fisheries</a:t>
              </a:r>
            </a:p>
          </p:txBody>
        </p:sp>
      </p:grpSp>
      <p:sp>
        <p:nvSpPr>
          <p:cNvPr id="2" name="TextBox 1">
            <a:extLst>
              <a:ext uri="{FF2B5EF4-FFF2-40B4-BE49-F238E27FC236}">
                <a16:creationId xmlns:a16="http://schemas.microsoft.com/office/drawing/2014/main" id="{19099A59-6343-B83D-7320-2D129781E7A0}"/>
              </a:ext>
            </a:extLst>
          </p:cNvPr>
          <p:cNvSpPr txBox="1"/>
          <p:nvPr/>
        </p:nvSpPr>
        <p:spPr>
          <a:xfrm>
            <a:off x="685800" y="2552700"/>
            <a:ext cx="9753600" cy="7817525"/>
          </a:xfrm>
          <a:prstGeom prst="rect">
            <a:avLst/>
          </a:prstGeom>
          <a:noFill/>
        </p:spPr>
        <p:txBody>
          <a:bodyPr wrap="square" rtlCol="0">
            <a:spAutoFit/>
          </a:bodyPr>
          <a:lstStyle/>
          <a:p>
            <a:pPr marL="285750" indent="-285750">
              <a:buFont typeface="Wingdings" pitchFamily="2" charset="2"/>
              <a:buChar char="ü"/>
            </a:pPr>
            <a:r>
              <a:rPr lang="en-US" sz="4400" dirty="0">
                <a:solidFill>
                  <a:schemeClr val="bg1"/>
                </a:solidFill>
              </a:rPr>
              <a:t>Alaska Black Cod (Sablefish)</a:t>
            </a:r>
          </a:p>
          <a:p>
            <a:pPr marL="285750" indent="-285750">
              <a:buFont typeface="Wingdings" pitchFamily="2" charset="2"/>
              <a:buChar char="ü"/>
            </a:pPr>
            <a:r>
              <a:rPr lang="en-US" sz="4400" dirty="0">
                <a:solidFill>
                  <a:schemeClr val="bg1"/>
                </a:solidFill>
              </a:rPr>
              <a:t>Alaska Cod</a:t>
            </a:r>
          </a:p>
          <a:p>
            <a:pPr marL="285750" indent="-285750">
              <a:buFont typeface="Wingdings" pitchFamily="2" charset="2"/>
              <a:buChar char="ü"/>
            </a:pPr>
            <a:r>
              <a:rPr lang="en-US" sz="4400" dirty="0">
                <a:solidFill>
                  <a:schemeClr val="bg1"/>
                </a:solidFill>
              </a:rPr>
              <a:t>Alaska Crab</a:t>
            </a:r>
          </a:p>
          <a:p>
            <a:pPr marL="285750" indent="-285750">
              <a:buFont typeface="Wingdings" pitchFamily="2" charset="2"/>
              <a:buChar char="ü"/>
            </a:pPr>
            <a:r>
              <a:rPr lang="en-US" sz="4400" dirty="0">
                <a:solidFill>
                  <a:schemeClr val="bg1"/>
                </a:solidFill>
              </a:rPr>
              <a:t>Alaska Flatfish</a:t>
            </a:r>
          </a:p>
          <a:p>
            <a:pPr marL="285750" indent="-285750">
              <a:buFont typeface="Wingdings" pitchFamily="2" charset="2"/>
              <a:buChar char="ü"/>
            </a:pPr>
            <a:r>
              <a:rPr lang="en-US" sz="4400" dirty="0">
                <a:solidFill>
                  <a:schemeClr val="bg1"/>
                </a:solidFill>
              </a:rPr>
              <a:t>Alaska Halibut</a:t>
            </a:r>
          </a:p>
          <a:p>
            <a:pPr marL="285750" indent="-285750">
              <a:buFont typeface="Wingdings" pitchFamily="2" charset="2"/>
              <a:buChar char="ü"/>
            </a:pPr>
            <a:r>
              <a:rPr lang="en-US" sz="4400" dirty="0">
                <a:solidFill>
                  <a:schemeClr val="bg1"/>
                </a:solidFill>
              </a:rPr>
              <a:t>Alaska Pollock</a:t>
            </a:r>
          </a:p>
          <a:p>
            <a:pPr marL="285750" indent="-285750">
              <a:buFont typeface="Wingdings" pitchFamily="2" charset="2"/>
              <a:buChar char="ü"/>
            </a:pPr>
            <a:r>
              <a:rPr lang="en-US" sz="4400" dirty="0">
                <a:solidFill>
                  <a:schemeClr val="bg1"/>
                </a:solidFill>
              </a:rPr>
              <a:t>Alaska Rockfish and Atka Mackerel</a:t>
            </a:r>
          </a:p>
          <a:p>
            <a:pPr marL="285750" indent="-285750">
              <a:buFont typeface="Wingdings" pitchFamily="2" charset="2"/>
              <a:buChar char="ü"/>
            </a:pPr>
            <a:r>
              <a:rPr lang="en-US" sz="4400" dirty="0">
                <a:solidFill>
                  <a:schemeClr val="bg1"/>
                </a:solidFill>
              </a:rPr>
              <a:t>Alaska Salmon</a:t>
            </a:r>
          </a:p>
          <a:p>
            <a:pPr marL="285750" indent="-285750">
              <a:buFont typeface="Wingdings" pitchFamily="2" charset="2"/>
              <a:buChar char="ü"/>
            </a:pPr>
            <a:r>
              <a:rPr lang="en-US" sz="4400" dirty="0">
                <a:solidFill>
                  <a:schemeClr val="bg1"/>
                </a:solidFill>
              </a:rPr>
              <a:t>Pacific Whiting (hake)</a:t>
            </a:r>
          </a:p>
          <a:p>
            <a:pPr marL="285750" indent="-285750">
              <a:buFont typeface="Wingdings" pitchFamily="2" charset="2"/>
              <a:buChar char="ü"/>
            </a:pPr>
            <a:r>
              <a:rPr lang="en-US" sz="4400" dirty="0">
                <a:solidFill>
                  <a:schemeClr val="bg1"/>
                </a:solidFill>
              </a:rPr>
              <a:t>U.S. Gulf Shrimp</a:t>
            </a:r>
          </a:p>
          <a:p>
            <a:pPr marL="285750" indent="-285750">
              <a:buFont typeface="Wingdings" pitchFamily="2" charset="2"/>
              <a:buChar char="ü"/>
            </a:pPr>
            <a:r>
              <a:rPr lang="en-US" sz="4400" dirty="0">
                <a:solidFill>
                  <a:schemeClr val="bg1"/>
                </a:solidFill>
              </a:rPr>
              <a:t>Alaska Herring (in assessment)</a:t>
            </a:r>
          </a:p>
          <a:p>
            <a:pPr marL="285750" indent="-285750">
              <a:buFont typeface="Wingdings" pitchFamily="2" charset="2"/>
              <a:buChar char="ü"/>
            </a:pPr>
            <a:endParaRPr lang="en-US" dirty="0">
              <a:solidFill>
                <a:schemeClr val="bg1"/>
              </a:solidFill>
            </a:endParaRPr>
          </a:p>
        </p:txBody>
      </p:sp>
    </p:spTree>
    <p:extLst>
      <p:ext uri="{BB962C8B-B14F-4D97-AF65-F5344CB8AC3E}">
        <p14:creationId xmlns:p14="http://schemas.microsoft.com/office/powerpoint/2010/main" val="3806720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74F5A-748D-17C8-6DA8-E8C6790F39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F3FCAB-B67B-C257-C639-E895F637536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en-US"/>
          </a:p>
        </p:txBody>
      </p:sp>
      <p:sp>
        <p:nvSpPr>
          <p:cNvPr id="3" name="AutoShape 3">
            <a:extLst>
              <a:ext uri="{FF2B5EF4-FFF2-40B4-BE49-F238E27FC236}">
                <a16:creationId xmlns:a16="http://schemas.microsoft.com/office/drawing/2014/main" id="{63EF3E84-043A-A234-FFD1-2397DF71FD81}"/>
              </a:ext>
            </a:extLst>
          </p:cNvPr>
          <p:cNvSpPr/>
          <p:nvPr/>
        </p:nvSpPr>
        <p:spPr>
          <a:xfrm>
            <a:off x="0" y="0"/>
            <a:ext cx="18288000" cy="10248900"/>
          </a:xfrm>
          <a:prstGeom prst="rect">
            <a:avLst/>
          </a:prstGeom>
          <a:solidFill>
            <a:srgbClr val="053D57">
              <a:alpha val="89804"/>
            </a:srgbClr>
          </a:solidFill>
        </p:spPr>
        <p:txBody>
          <a:bodyPr/>
          <a:lstStyle/>
          <a:p>
            <a:endParaRPr lang="en-US"/>
          </a:p>
        </p:txBody>
      </p:sp>
      <p:graphicFrame>
        <p:nvGraphicFramePr>
          <p:cNvPr id="10" name="Diagram 9">
            <a:extLst>
              <a:ext uri="{FF2B5EF4-FFF2-40B4-BE49-F238E27FC236}">
                <a16:creationId xmlns:a16="http://schemas.microsoft.com/office/drawing/2014/main" id="{781E3562-A7A7-3C2A-6189-457464843991}"/>
              </a:ext>
            </a:extLst>
          </p:cNvPr>
          <p:cNvGraphicFramePr/>
          <p:nvPr>
            <p:extLst>
              <p:ext uri="{D42A27DB-BD31-4B8C-83A1-F6EECF244321}">
                <p14:modId xmlns:p14="http://schemas.microsoft.com/office/powerpoint/2010/main" val="4019931075"/>
              </p:ext>
            </p:extLst>
          </p:nvPr>
        </p:nvGraphicFramePr>
        <p:xfrm>
          <a:off x="5381735" y="1322242"/>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0AA0CA8E-AB79-8468-64B2-D6A23BEAC5E2}"/>
              </a:ext>
            </a:extLst>
          </p:cNvPr>
          <p:cNvSpPr txBox="1"/>
          <p:nvPr/>
        </p:nvSpPr>
        <p:spPr>
          <a:xfrm>
            <a:off x="876300" y="-243741"/>
            <a:ext cx="16535400" cy="1531894"/>
          </a:xfrm>
          <a:prstGeom prst="rect">
            <a:avLst/>
          </a:prstGeom>
        </p:spPr>
        <p:txBody>
          <a:bodyPr wrap="square" lIns="0" tIns="0" rIns="0" bIns="0" rtlCol="0" anchor="t">
            <a:spAutoFit/>
          </a:bodyPr>
          <a:lstStyle/>
          <a:p>
            <a:pPr algn="ctr">
              <a:lnSpc>
                <a:spcPts val="12900"/>
              </a:lnSpc>
            </a:pPr>
            <a:r>
              <a:rPr lang="en-US" sz="8600" i="1" spc="86" dirty="0">
                <a:solidFill>
                  <a:srgbClr val="F8FBFD"/>
                </a:solidFill>
                <a:latin typeface="Montserrat Light Bold Italics"/>
              </a:rPr>
              <a:t>“Focused on What Matters”</a:t>
            </a:r>
          </a:p>
        </p:txBody>
      </p:sp>
    </p:spTree>
    <p:extLst>
      <p:ext uri="{BB962C8B-B14F-4D97-AF65-F5344CB8AC3E}">
        <p14:creationId xmlns:p14="http://schemas.microsoft.com/office/powerpoint/2010/main" val="245509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ue circle with white text and fish&#10;&#10;AI-generated content may be incorrect.">
            <a:extLst>
              <a:ext uri="{FF2B5EF4-FFF2-40B4-BE49-F238E27FC236}">
                <a16:creationId xmlns:a16="http://schemas.microsoft.com/office/drawing/2014/main" id="{A11CCD7E-83E8-5A04-9292-A9F700E70CA7}"/>
              </a:ext>
            </a:extLst>
          </p:cNvPr>
          <p:cNvPicPr>
            <a:picLocks noChangeAspect="1"/>
          </p:cNvPicPr>
          <p:nvPr/>
        </p:nvPicPr>
        <p:blipFill>
          <a:blip r:embed="rId3"/>
          <a:stretch>
            <a:fillRect/>
          </a:stretch>
        </p:blipFill>
        <p:spPr>
          <a:xfrm>
            <a:off x="1455422" y="965199"/>
            <a:ext cx="3936994" cy="3936994"/>
          </a:xfrm>
          <a:prstGeom prst="rect">
            <a:avLst/>
          </a:prstGeom>
        </p:spPr>
      </p:pic>
      <p:pic>
        <p:nvPicPr>
          <p:cNvPr id="5" name="Content Placeholder 4" descr="A blue circle with white text and fish&#10;&#10;AI-generated content may be incorrect.">
            <a:extLst>
              <a:ext uri="{FF2B5EF4-FFF2-40B4-BE49-F238E27FC236}">
                <a16:creationId xmlns:a16="http://schemas.microsoft.com/office/drawing/2014/main" id="{4582F8A6-753A-C9B4-BE69-6C0F1BF20C6D}"/>
              </a:ext>
            </a:extLst>
          </p:cNvPr>
          <p:cNvPicPr>
            <a:picLocks noChangeAspect="1"/>
          </p:cNvPicPr>
          <p:nvPr/>
        </p:nvPicPr>
        <p:blipFill>
          <a:blip r:embed="rId4"/>
          <a:stretch>
            <a:fillRect/>
          </a:stretch>
        </p:blipFill>
        <p:spPr>
          <a:xfrm>
            <a:off x="1271050" y="5355813"/>
            <a:ext cx="3965988" cy="3965988"/>
          </a:xfrm>
          <a:prstGeom prst="rect">
            <a:avLst/>
          </a:prstGeom>
        </p:spPr>
      </p:pic>
      <p:pic>
        <p:nvPicPr>
          <p:cNvPr id="9" name="Picture 8" descr="A blue circle with white text and fish&#10;&#10;AI-generated content may be incorrect.">
            <a:extLst>
              <a:ext uri="{FF2B5EF4-FFF2-40B4-BE49-F238E27FC236}">
                <a16:creationId xmlns:a16="http://schemas.microsoft.com/office/drawing/2014/main" id="{5A4E58E7-63E8-C7AC-D058-21314FD92AE5}"/>
              </a:ext>
            </a:extLst>
          </p:cNvPr>
          <p:cNvPicPr>
            <a:picLocks noChangeAspect="1"/>
          </p:cNvPicPr>
          <p:nvPr/>
        </p:nvPicPr>
        <p:blipFill>
          <a:blip r:embed="rId5"/>
          <a:stretch>
            <a:fillRect/>
          </a:stretch>
        </p:blipFill>
        <p:spPr>
          <a:xfrm>
            <a:off x="12924476" y="965199"/>
            <a:ext cx="3936993" cy="3936993"/>
          </a:xfrm>
          <a:prstGeom prst="rect">
            <a:avLst/>
          </a:prstGeom>
        </p:spPr>
      </p:pic>
      <p:pic>
        <p:nvPicPr>
          <p:cNvPr id="13" name="Picture 12" descr="A blue circle with white text and fish&#10;&#10;AI-generated content may be incorrect.">
            <a:extLst>
              <a:ext uri="{FF2B5EF4-FFF2-40B4-BE49-F238E27FC236}">
                <a16:creationId xmlns:a16="http://schemas.microsoft.com/office/drawing/2014/main" id="{85C9FFA5-15FB-A024-A799-09B5A0EE1E97}"/>
              </a:ext>
            </a:extLst>
          </p:cNvPr>
          <p:cNvPicPr>
            <a:picLocks noChangeAspect="1"/>
          </p:cNvPicPr>
          <p:nvPr/>
        </p:nvPicPr>
        <p:blipFill>
          <a:blip r:embed="rId6"/>
          <a:stretch>
            <a:fillRect/>
          </a:stretch>
        </p:blipFill>
        <p:spPr>
          <a:xfrm>
            <a:off x="6025671" y="2266465"/>
            <a:ext cx="6236658" cy="6236658"/>
          </a:xfrm>
          <a:prstGeom prst="rect">
            <a:avLst/>
          </a:prstGeom>
        </p:spPr>
      </p:pic>
      <p:pic>
        <p:nvPicPr>
          <p:cNvPr id="11" name="Picture 10" descr="A blue circle with white text and fish&#10;&#10;AI-generated content may be incorrect.">
            <a:extLst>
              <a:ext uri="{FF2B5EF4-FFF2-40B4-BE49-F238E27FC236}">
                <a16:creationId xmlns:a16="http://schemas.microsoft.com/office/drawing/2014/main" id="{97E16273-A229-2E21-EDDB-323CC196A02E}"/>
              </a:ext>
            </a:extLst>
          </p:cNvPr>
          <p:cNvPicPr>
            <a:picLocks noChangeAspect="1"/>
          </p:cNvPicPr>
          <p:nvPr/>
        </p:nvPicPr>
        <p:blipFill>
          <a:blip r:embed="rId7"/>
          <a:stretch>
            <a:fillRect/>
          </a:stretch>
        </p:blipFill>
        <p:spPr>
          <a:xfrm>
            <a:off x="12909977" y="5384794"/>
            <a:ext cx="3965988" cy="3965988"/>
          </a:xfrm>
          <a:prstGeom prst="rect">
            <a:avLst/>
          </a:prstGeom>
        </p:spPr>
      </p:pic>
    </p:spTree>
    <p:extLst>
      <p:ext uri="{BB962C8B-B14F-4D97-AF65-F5344CB8AC3E}">
        <p14:creationId xmlns:p14="http://schemas.microsoft.com/office/powerpoint/2010/main" val="4134851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221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pPr marL="285750" indent="-285750">
              <a:buFont typeface="Wingdings" pitchFamily="2" charset="2"/>
              <a:buChar char="Ø"/>
            </a:pPr>
            <a:endParaRPr lang="en-US" dirty="0"/>
          </a:p>
        </p:txBody>
      </p:sp>
      <p:sp>
        <p:nvSpPr>
          <p:cNvPr id="5" name="TextBox 5"/>
          <p:cNvSpPr txBox="1"/>
          <p:nvPr/>
        </p:nvSpPr>
        <p:spPr>
          <a:xfrm>
            <a:off x="187715" y="373449"/>
            <a:ext cx="17912570" cy="1102866"/>
          </a:xfrm>
          <a:prstGeom prst="rect">
            <a:avLst/>
          </a:prstGeom>
        </p:spPr>
        <p:txBody>
          <a:bodyPr lIns="0" tIns="0" rIns="0" bIns="0" rtlCol="0" anchor="t">
            <a:spAutoFit/>
          </a:bodyPr>
          <a:lstStyle/>
          <a:p>
            <a:pPr algn="ctr">
              <a:lnSpc>
                <a:spcPts val="8640"/>
              </a:lnSpc>
            </a:pPr>
            <a:r>
              <a:rPr lang="en-US" sz="8000" spc="560" dirty="0">
                <a:solidFill>
                  <a:schemeClr val="bg1"/>
                </a:solidFill>
                <a:latin typeface="Montserrat Classic Bold"/>
              </a:rPr>
              <a:t>The CSI Claim </a:t>
            </a:r>
          </a:p>
        </p:txBody>
      </p:sp>
      <p:pic>
        <p:nvPicPr>
          <p:cNvPr id="6" name="Picture 5">
            <a:extLst>
              <a:ext uri="{FF2B5EF4-FFF2-40B4-BE49-F238E27FC236}">
                <a16:creationId xmlns:a16="http://schemas.microsoft.com/office/drawing/2014/main" id="{0DD81E81-48B4-5075-7D5F-349F33D14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629826"/>
            <a:ext cx="12763500" cy="8705301"/>
          </a:xfrm>
          <a:prstGeom prst="rect">
            <a:avLst/>
          </a:prstGeom>
        </p:spPr>
      </p:pic>
    </p:spTree>
    <p:extLst>
      <p:ext uri="{BB962C8B-B14F-4D97-AF65-F5344CB8AC3E}">
        <p14:creationId xmlns:p14="http://schemas.microsoft.com/office/powerpoint/2010/main" val="2217143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D5FD7D4-D91E-FCBC-0D9A-54F9D79E45C5}"/>
              </a:ext>
            </a:extLst>
          </p:cNvPr>
          <p:cNvSpPr txBox="1"/>
          <p:nvPr/>
        </p:nvSpPr>
        <p:spPr>
          <a:xfrm>
            <a:off x="1257300" y="8037211"/>
            <a:ext cx="15773400" cy="141399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800" kern="1200">
                <a:solidFill>
                  <a:schemeClr val="tx1"/>
                </a:solidFill>
                <a:latin typeface="+mj-lt"/>
                <a:ea typeface="+mj-ea"/>
                <a:cs typeface="+mj-cs"/>
                <a:hlinkClick r:id="rId3"/>
              </a:rPr>
              <a:t>Csicertified.org</a:t>
            </a:r>
            <a:endParaRPr lang="en-US" sz="7800" kern="12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E16F4E2A-AE0A-9808-824B-2E19FF93BDEC}"/>
              </a:ext>
            </a:extLst>
          </p:cNvPr>
          <p:cNvPicPr>
            <a:picLocks noChangeAspect="1"/>
          </p:cNvPicPr>
          <p:nvPr/>
        </p:nvPicPr>
        <p:blipFill>
          <a:blip r:embed="rId4"/>
          <a:stretch>
            <a:fillRect/>
          </a:stretch>
        </p:blipFill>
        <p:spPr>
          <a:xfrm>
            <a:off x="1428607" y="835783"/>
            <a:ext cx="15430785" cy="6943854"/>
          </a:xfrm>
          <a:prstGeom prst="rect">
            <a:avLst/>
          </a:prstGeom>
        </p:spPr>
      </p:pic>
    </p:spTree>
    <p:extLst>
      <p:ext uri="{BB962C8B-B14F-4D97-AF65-F5344CB8AC3E}">
        <p14:creationId xmlns:p14="http://schemas.microsoft.com/office/powerpoint/2010/main" val="4260263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831B-36E9-6806-E4F0-5DBA957473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371FC5-2DE4-77C8-5CF6-DEE46D623D0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70" b="-18074"/>
            </a:stretch>
          </a:blipFill>
        </p:spPr>
        <p:txBody>
          <a:bodyPr/>
          <a:lstStyle/>
          <a:p>
            <a:endParaRPr lang="en-US"/>
          </a:p>
        </p:txBody>
      </p:sp>
      <p:sp>
        <p:nvSpPr>
          <p:cNvPr id="3" name="AutoShape 3">
            <a:extLst>
              <a:ext uri="{FF2B5EF4-FFF2-40B4-BE49-F238E27FC236}">
                <a16:creationId xmlns:a16="http://schemas.microsoft.com/office/drawing/2014/main" id="{30BF0272-3319-92F8-CA26-25CF604AC13C}"/>
              </a:ext>
            </a:extLst>
          </p:cNvPr>
          <p:cNvSpPr/>
          <p:nvPr/>
        </p:nvSpPr>
        <p:spPr>
          <a:xfrm>
            <a:off x="0" y="21451"/>
            <a:ext cx="18288000" cy="10287000"/>
          </a:xfrm>
          <a:prstGeom prst="rect">
            <a:avLst/>
          </a:prstGeom>
          <a:solidFill>
            <a:srgbClr val="053D57">
              <a:alpha val="89804"/>
            </a:srgbClr>
          </a:solidFill>
        </p:spPr>
        <p:txBody>
          <a:bodyPr/>
          <a:lstStyle/>
          <a:p>
            <a:endParaRPr lang="en-US" dirty="0"/>
          </a:p>
        </p:txBody>
      </p:sp>
      <p:pic>
        <p:nvPicPr>
          <p:cNvPr id="20" name="Picture 19">
            <a:extLst>
              <a:ext uri="{FF2B5EF4-FFF2-40B4-BE49-F238E27FC236}">
                <a16:creationId xmlns:a16="http://schemas.microsoft.com/office/drawing/2014/main" id="{A869D103-1D44-1D83-DF82-65F2BE487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000" y="3574218"/>
            <a:ext cx="5265000" cy="6766874"/>
          </a:xfrm>
          <a:prstGeom prst="rect">
            <a:avLst/>
          </a:prstGeom>
        </p:spPr>
      </p:pic>
      <p:pic>
        <p:nvPicPr>
          <p:cNvPr id="11" name="Picture 10">
            <a:extLst>
              <a:ext uri="{FF2B5EF4-FFF2-40B4-BE49-F238E27FC236}">
                <a16:creationId xmlns:a16="http://schemas.microsoft.com/office/drawing/2014/main" id="{0743BFCD-88EC-0FB6-D6EA-FC869C087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518" y="336590"/>
            <a:ext cx="5260757" cy="6813530"/>
          </a:xfrm>
          <a:prstGeom prst="rect">
            <a:avLst/>
          </a:prstGeom>
        </p:spPr>
      </p:pic>
      <p:pic>
        <p:nvPicPr>
          <p:cNvPr id="14" name="Picture 13">
            <a:extLst>
              <a:ext uri="{FF2B5EF4-FFF2-40B4-BE49-F238E27FC236}">
                <a16:creationId xmlns:a16="http://schemas.microsoft.com/office/drawing/2014/main" id="{B661536E-FDB8-66FA-BC18-1F67E59B1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20" y="167453"/>
            <a:ext cx="5248374" cy="6813529"/>
          </a:xfrm>
          <a:prstGeom prst="rect">
            <a:avLst/>
          </a:prstGeom>
        </p:spPr>
      </p:pic>
      <p:pic>
        <p:nvPicPr>
          <p:cNvPr id="16" name="Picture 15">
            <a:extLst>
              <a:ext uri="{FF2B5EF4-FFF2-40B4-BE49-F238E27FC236}">
                <a16:creationId xmlns:a16="http://schemas.microsoft.com/office/drawing/2014/main" id="{907C6259-CCA0-460E-BFB5-0FA4E5069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795" y="2933700"/>
            <a:ext cx="5232723" cy="6813530"/>
          </a:xfrm>
          <a:prstGeom prst="rect">
            <a:avLst/>
          </a:prstGeom>
        </p:spPr>
      </p:pic>
    </p:spTree>
    <p:extLst>
      <p:ext uri="{BB962C8B-B14F-4D97-AF65-F5344CB8AC3E}">
        <p14:creationId xmlns:p14="http://schemas.microsoft.com/office/powerpoint/2010/main" val="30105215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pPr marL="285750" indent="-285750">
              <a:buFont typeface="Wingdings" pitchFamily="2" charset="2"/>
              <a:buChar char="Ø"/>
            </a:pPr>
            <a:endParaRPr lang="en-US" dirty="0"/>
          </a:p>
        </p:txBody>
      </p:sp>
      <p:sp>
        <p:nvSpPr>
          <p:cNvPr id="5" name="TextBox 5"/>
          <p:cNvSpPr txBox="1"/>
          <p:nvPr/>
        </p:nvSpPr>
        <p:spPr>
          <a:xfrm>
            <a:off x="187715" y="373449"/>
            <a:ext cx="17912570" cy="2205732"/>
          </a:xfrm>
          <a:prstGeom prst="rect">
            <a:avLst/>
          </a:prstGeom>
        </p:spPr>
        <p:txBody>
          <a:bodyPr lIns="0" tIns="0" rIns="0" bIns="0" rtlCol="0" anchor="t">
            <a:spAutoFit/>
          </a:bodyPr>
          <a:lstStyle/>
          <a:p>
            <a:pPr algn="ctr">
              <a:lnSpc>
                <a:spcPts val="8640"/>
              </a:lnSpc>
            </a:pPr>
            <a:r>
              <a:rPr lang="en-US" sz="8000" spc="560" dirty="0">
                <a:solidFill>
                  <a:srgbClr val="053D57"/>
                </a:solidFill>
                <a:latin typeface="Montserrat Classic Bold"/>
              </a:rPr>
              <a:t> </a:t>
            </a:r>
            <a:r>
              <a:rPr lang="en-US" sz="8000" spc="560" dirty="0">
                <a:solidFill>
                  <a:schemeClr val="bg1"/>
                </a:solidFill>
                <a:latin typeface="Montserrat Classic Bold"/>
              </a:rPr>
              <a:t>Wild-Capture Seafood Certification</a:t>
            </a:r>
          </a:p>
        </p:txBody>
      </p:sp>
      <p:sp>
        <p:nvSpPr>
          <p:cNvPr id="46" name="TextBox 45">
            <a:extLst>
              <a:ext uri="{FF2B5EF4-FFF2-40B4-BE49-F238E27FC236}">
                <a16:creationId xmlns:a16="http://schemas.microsoft.com/office/drawing/2014/main" id="{9FBF1DF6-CA7F-7609-2961-E26D5EF9CA37}"/>
              </a:ext>
            </a:extLst>
          </p:cNvPr>
          <p:cNvSpPr txBox="1"/>
          <p:nvPr/>
        </p:nvSpPr>
        <p:spPr>
          <a:xfrm>
            <a:off x="1371600" y="3619500"/>
            <a:ext cx="12115800" cy="4524315"/>
          </a:xfrm>
          <a:prstGeom prst="rect">
            <a:avLst/>
          </a:prstGeom>
          <a:noFill/>
        </p:spPr>
        <p:txBody>
          <a:bodyPr wrap="square" rtlCol="0">
            <a:spAutoFit/>
          </a:bodyPr>
          <a:lstStyle/>
          <a:p>
            <a:pPr marL="685800" indent="-685800">
              <a:buFont typeface="Wingdings" pitchFamily="2" charset="2"/>
              <a:buChar char="Ø"/>
            </a:pPr>
            <a:r>
              <a:rPr lang="en-US" sz="4800" dirty="0">
                <a:solidFill>
                  <a:schemeClr val="bg1"/>
                </a:solidFill>
                <a:latin typeface="Montserrat" pitchFamily="2" charset="77"/>
              </a:rPr>
              <a:t>Market Access Requirement</a:t>
            </a:r>
          </a:p>
          <a:p>
            <a:pPr marL="685800" indent="-685800">
              <a:buFont typeface="Wingdings" pitchFamily="2" charset="2"/>
              <a:buChar char="Ø"/>
            </a:pPr>
            <a:endParaRPr lang="en-US" sz="4800" dirty="0">
              <a:solidFill>
                <a:schemeClr val="bg1"/>
              </a:solidFill>
              <a:latin typeface="Montserrat" pitchFamily="2" charset="77"/>
            </a:endParaRPr>
          </a:p>
          <a:p>
            <a:pPr marL="685800" indent="-685800">
              <a:buFont typeface="Wingdings" pitchFamily="2" charset="2"/>
              <a:buChar char="Ø"/>
            </a:pPr>
            <a:r>
              <a:rPr lang="en-US" sz="4800" dirty="0">
                <a:solidFill>
                  <a:schemeClr val="bg1"/>
                </a:solidFill>
                <a:latin typeface="Montserrat" pitchFamily="2" charset="77"/>
              </a:rPr>
              <a:t>Limited Global Certification Options</a:t>
            </a:r>
          </a:p>
          <a:p>
            <a:pPr marL="685800" indent="-685800">
              <a:buFont typeface="Wingdings" pitchFamily="2" charset="2"/>
              <a:buChar char="Ø"/>
            </a:pPr>
            <a:endParaRPr lang="en-US" sz="4800" dirty="0">
              <a:solidFill>
                <a:schemeClr val="bg1"/>
              </a:solidFill>
              <a:latin typeface="Montserrat" pitchFamily="2" charset="77"/>
            </a:endParaRPr>
          </a:p>
          <a:p>
            <a:pPr marL="685800" indent="-685800">
              <a:buFont typeface="Wingdings" pitchFamily="2" charset="2"/>
              <a:buChar char="Ø"/>
            </a:pPr>
            <a:r>
              <a:rPr lang="en-US" sz="4800" dirty="0">
                <a:solidFill>
                  <a:schemeClr val="bg1"/>
                </a:solidFill>
                <a:latin typeface="Montserrat" pitchFamily="2" charset="77"/>
              </a:rPr>
              <a:t>Choice Reduces Business Risk</a:t>
            </a:r>
          </a:p>
          <a:p>
            <a:pPr marL="685800" indent="-685800">
              <a:buFont typeface="Wingdings" pitchFamily="2" charset="2"/>
              <a:buChar char="Ø"/>
            </a:pPr>
            <a:endParaRPr lang="en-US" sz="4800" dirty="0">
              <a:solidFill>
                <a:schemeClr val="bg1"/>
              </a:solidFill>
              <a:latin typeface="Montserrat" pitchFamily="2" charset="77"/>
            </a:endParaRPr>
          </a:p>
        </p:txBody>
      </p:sp>
    </p:spTree>
    <p:extLst>
      <p:ext uri="{BB962C8B-B14F-4D97-AF65-F5344CB8AC3E}">
        <p14:creationId xmlns:p14="http://schemas.microsoft.com/office/powerpoint/2010/main" val="3156489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6230600" cy="8013859"/>
          </a:xfrm>
          <a:custGeom>
            <a:avLst/>
            <a:gdLst/>
            <a:ahLst/>
            <a:cxnLst/>
            <a:rect l="l" t="t" r="r" b="b"/>
            <a:pathLst>
              <a:path w="16230600" h="8013859">
                <a:moveTo>
                  <a:pt x="0" y="0"/>
                </a:moveTo>
                <a:lnTo>
                  <a:pt x="16230600" y="0"/>
                </a:lnTo>
                <a:lnTo>
                  <a:pt x="16230600" y="8013859"/>
                </a:lnTo>
                <a:lnTo>
                  <a:pt x="0" y="8013859"/>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689415" y="1384935"/>
            <a:ext cx="14909170" cy="909095"/>
          </a:xfrm>
          <a:prstGeom prst="rect">
            <a:avLst/>
          </a:prstGeom>
        </p:spPr>
        <p:txBody>
          <a:bodyPr lIns="0" tIns="0" rIns="0" bIns="0" rtlCol="0" anchor="t">
            <a:spAutoFit/>
          </a:bodyPr>
          <a:lstStyle/>
          <a:p>
            <a:pPr algn="ctr">
              <a:lnSpc>
                <a:spcPts val="7860"/>
              </a:lnSpc>
            </a:pPr>
            <a:r>
              <a:rPr lang="en-US" sz="6000" spc="174" dirty="0">
                <a:solidFill>
                  <a:srgbClr val="F8FBFD"/>
                </a:solidFill>
                <a:latin typeface="Montserrat Classic Bold"/>
              </a:rPr>
              <a:t>Thank You</a:t>
            </a:r>
          </a:p>
        </p:txBody>
      </p:sp>
      <p:pic>
        <p:nvPicPr>
          <p:cNvPr id="5" name="Picture 4">
            <a:extLst>
              <a:ext uri="{FF2B5EF4-FFF2-40B4-BE49-F238E27FC236}">
                <a16:creationId xmlns:a16="http://schemas.microsoft.com/office/drawing/2014/main" id="{3A88E2E9-DBEE-C01C-F939-7E8841754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450" y="3162300"/>
            <a:ext cx="4483100" cy="448310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pPr marL="285750" indent="-285750">
              <a:buFont typeface="Wingdings" pitchFamily="2" charset="2"/>
              <a:buChar char="Ø"/>
            </a:pPr>
            <a:endParaRPr lang="en-US" dirty="0"/>
          </a:p>
        </p:txBody>
      </p:sp>
      <p:sp>
        <p:nvSpPr>
          <p:cNvPr id="5" name="TextBox 5"/>
          <p:cNvSpPr txBox="1"/>
          <p:nvPr/>
        </p:nvSpPr>
        <p:spPr>
          <a:xfrm>
            <a:off x="187715" y="373449"/>
            <a:ext cx="17912570" cy="1102866"/>
          </a:xfrm>
          <a:prstGeom prst="rect">
            <a:avLst/>
          </a:prstGeom>
        </p:spPr>
        <p:txBody>
          <a:bodyPr lIns="0" tIns="0" rIns="0" bIns="0" rtlCol="0" anchor="t">
            <a:spAutoFit/>
          </a:bodyPr>
          <a:lstStyle/>
          <a:p>
            <a:pPr algn="ctr">
              <a:lnSpc>
                <a:spcPts val="8640"/>
              </a:lnSpc>
            </a:pPr>
            <a:r>
              <a:rPr lang="en-US" sz="8000" spc="560" dirty="0">
                <a:solidFill>
                  <a:schemeClr val="bg1"/>
                </a:solidFill>
                <a:latin typeface="Montserrat Classic Bold"/>
              </a:rPr>
              <a:t>What is CSI? </a:t>
            </a:r>
          </a:p>
        </p:txBody>
      </p:sp>
      <p:sp>
        <p:nvSpPr>
          <p:cNvPr id="46" name="TextBox 45">
            <a:extLst>
              <a:ext uri="{FF2B5EF4-FFF2-40B4-BE49-F238E27FC236}">
                <a16:creationId xmlns:a16="http://schemas.microsoft.com/office/drawing/2014/main" id="{9FBF1DF6-CA7F-7609-2961-E26D5EF9CA37}"/>
              </a:ext>
            </a:extLst>
          </p:cNvPr>
          <p:cNvSpPr txBox="1"/>
          <p:nvPr/>
        </p:nvSpPr>
        <p:spPr>
          <a:xfrm>
            <a:off x="779657" y="2247900"/>
            <a:ext cx="10116943" cy="7478970"/>
          </a:xfrm>
          <a:prstGeom prst="rect">
            <a:avLst/>
          </a:prstGeom>
          <a:noFill/>
        </p:spPr>
        <p:txBody>
          <a:bodyPr wrap="square" rtlCol="0">
            <a:spAutoFit/>
          </a:bodyPr>
          <a:lstStyle/>
          <a:p>
            <a:pPr marL="685800" indent="-685800">
              <a:buFont typeface="Wingdings" pitchFamily="2" charset="2"/>
              <a:buChar char="Ø"/>
            </a:pPr>
            <a:r>
              <a:rPr lang="en-US" sz="4000" dirty="0">
                <a:solidFill>
                  <a:schemeClr val="bg1"/>
                </a:solidFill>
                <a:latin typeface="Montserrat" pitchFamily="2" charset="77"/>
              </a:rPr>
              <a:t>Credible, cost-effective, and transparent wild-capture certification program alternative with global reach.</a:t>
            </a:r>
          </a:p>
          <a:p>
            <a:pPr marL="685800" indent="-685800">
              <a:buFont typeface="Wingdings" pitchFamily="2" charset="2"/>
              <a:buChar char="Ø"/>
            </a:pPr>
            <a:endParaRPr lang="en-US" sz="4000" dirty="0">
              <a:solidFill>
                <a:schemeClr val="bg1"/>
              </a:solidFill>
              <a:latin typeface="Montserrat" pitchFamily="2" charset="77"/>
            </a:endParaRPr>
          </a:p>
          <a:p>
            <a:pPr marL="685800" indent="-685800">
              <a:buFont typeface="Wingdings" pitchFamily="2" charset="2"/>
              <a:buChar char="Ø"/>
            </a:pPr>
            <a:r>
              <a:rPr lang="en-US" sz="4000" dirty="0">
                <a:solidFill>
                  <a:schemeClr val="bg1"/>
                </a:solidFill>
                <a:latin typeface="Montserrat" pitchFamily="2" charset="77"/>
              </a:rPr>
              <a:t>Fishery Standard – assesses for environmental responsible fishery management.</a:t>
            </a:r>
          </a:p>
          <a:p>
            <a:pPr marL="685800" indent="-685800">
              <a:buFont typeface="Wingdings" pitchFamily="2" charset="2"/>
              <a:buChar char="Ø"/>
            </a:pPr>
            <a:endParaRPr lang="en-US" sz="4000" dirty="0">
              <a:solidFill>
                <a:schemeClr val="bg1"/>
              </a:solidFill>
              <a:latin typeface="Montserrat" pitchFamily="2" charset="77"/>
            </a:endParaRPr>
          </a:p>
          <a:p>
            <a:pPr marL="685800" indent="-685800">
              <a:buFont typeface="Wingdings" pitchFamily="2" charset="2"/>
              <a:buChar char="Ø"/>
            </a:pPr>
            <a:r>
              <a:rPr lang="en-US" sz="4000" dirty="0">
                <a:solidFill>
                  <a:schemeClr val="bg1"/>
                </a:solidFill>
                <a:latin typeface="Montserrat" pitchFamily="2" charset="77"/>
              </a:rPr>
              <a:t>Includes chain of custody with the ability to identify harvest origin on the ecolabel.</a:t>
            </a:r>
          </a:p>
        </p:txBody>
      </p:sp>
      <p:pic>
        <p:nvPicPr>
          <p:cNvPr id="3" name="Picture 2">
            <a:extLst>
              <a:ext uri="{FF2B5EF4-FFF2-40B4-BE49-F238E27FC236}">
                <a16:creationId xmlns:a16="http://schemas.microsoft.com/office/drawing/2014/main" id="{17F124BB-9E64-4D5F-5A2A-8BFBA76DE74C}"/>
              </a:ext>
            </a:extLst>
          </p:cNvPr>
          <p:cNvPicPr>
            <a:picLocks noChangeAspect="1"/>
          </p:cNvPicPr>
          <p:nvPr/>
        </p:nvPicPr>
        <p:blipFill>
          <a:blip r:embed="rId4"/>
          <a:stretch>
            <a:fillRect/>
          </a:stretch>
        </p:blipFill>
        <p:spPr>
          <a:xfrm>
            <a:off x="11285220" y="3954753"/>
            <a:ext cx="6614160" cy="2771296"/>
          </a:xfrm>
          <a:prstGeom prst="rect">
            <a:avLst/>
          </a:prstGeom>
        </p:spPr>
      </p:pic>
    </p:spTree>
    <p:extLst>
      <p:ext uri="{BB962C8B-B14F-4D97-AF65-F5344CB8AC3E}">
        <p14:creationId xmlns:p14="http://schemas.microsoft.com/office/powerpoint/2010/main" val="368227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BABA-4A62-8931-4A51-55524331B02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BA42395-DB39-3FC3-3CF1-21933F7778D5}"/>
              </a:ext>
            </a:extLst>
          </p:cNvPr>
          <p:cNvSpPr/>
          <p:nvPr/>
        </p:nvSpPr>
        <p:spPr>
          <a:xfrm>
            <a:off x="20054" y="18645"/>
            <a:ext cx="7483221" cy="10287001"/>
          </a:xfrm>
          <a:prstGeom prst="rect">
            <a:avLst/>
          </a:prstGeom>
          <a:solidFill>
            <a:srgbClr val="053D57"/>
          </a:solidFill>
        </p:spPr>
        <p:txBody>
          <a:bodyPr/>
          <a:lstStyle/>
          <a:p>
            <a:endParaRPr lang="en-US"/>
          </a:p>
        </p:txBody>
      </p:sp>
      <p:sp>
        <p:nvSpPr>
          <p:cNvPr id="5" name="TextBox 5">
            <a:extLst>
              <a:ext uri="{FF2B5EF4-FFF2-40B4-BE49-F238E27FC236}">
                <a16:creationId xmlns:a16="http://schemas.microsoft.com/office/drawing/2014/main" id="{55EFCD48-E813-EF57-942F-4C7BA20883B5}"/>
              </a:ext>
            </a:extLst>
          </p:cNvPr>
          <p:cNvSpPr txBox="1"/>
          <p:nvPr/>
        </p:nvSpPr>
        <p:spPr>
          <a:xfrm>
            <a:off x="762000" y="1419269"/>
            <a:ext cx="6741275" cy="3536866"/>
          </a:xfrm>
          <a:prstGeom prst="rect">
            <a:avLst/>
          </a:prstGeom>
        </p:spPr>
        <p:txBody>
          <a:bodyPr lIns="0" tIns="0" rIns="0" bIns="0" rtlCol="0" anchor="t">
            <a:spAutoFit/>
          </a:bodyPr>
          <a:lstStyle/>
          <a:p>
            <a:pPr>
              <a:lnSpc>
                <a:spcPts val="9450"/>
              </a:lnSpc>
            </a:pPr>
            <a:r>
              <a:rPr lang="en-US" sz="7500" spc="67" dirty="0">
                <a:solidFill>
                  <a:schemeClr val="bg1"/>
                </a:solidFill>
                <a:latin typeface="Montserrat Classic Bold"/>
              </a:rPr>
              <a:t>RFM to CSI –Natural and Logical</a:t>
            </a:r>
          </a:p>
        </p:txBody>
      </p:sp>
      <p:sp>
        <p:nvSpPr>
          <p:cNvPr id="3" name="TextBox 12">
            <a:extLst>
              <a:ext uri="{FF2B5EF4-FFF2-40B4-BE49-F238E27FC236}">
                <a16:creationId xmlns:a16="http://schemas.microsoft.com/office/drawing/2014/main" id="{2DDEAC51-9067-3B4B-15D3-E2CDA546E914}"/>
              </a:ext>
            </a:extLst>
          </p:cNvPr>
          <p:cNvSpPr txBox="1"/>
          <p:nvPr/>
        </p:nvSpPr>
        <p:spPr>
          <a:xfrm>
            <a:off x="7908587" y="495300"/>
            <a:ext cx="10343146" cy="9438481"/>
          </a:xfrm>
          <a:prstGeom prst="rect">
            <a:avLst/>
          </a:prstGeom>
        </p:spPr>
        <p:txBody>
          <a:bodyPr wrap="square" lIns="0" tIns="0" rIns="0" bIns="0" rtlCol="0" anchor="t">
            <a:spAutoFit/>
          </a:bodyPr>
          <a:lstStyle/>
          <a:p>
            <a:pPr marL="571500" indent="-571500">
              <a:lnSpc>
                <a:spcPts val="4590"/>
              </a:lnSpc>
              <a:buFont typeface="Wingdings" pitchFamily="2" charset="2"/>
              <a:buChar char="Ø"/>
            </a:pPr>
            <a:r>
              <a:rPr lang="en-US" sz="4000" spc="330" dirty="0">
                <a:solidFill>
                  <a:schemeClr val="tx2">
                    <a:lumMod val="75000"/>
                  </a:schemeClr>
                </a:solidFill>
                <a:latin typeface="Montserrat Classic"/>
              </a:rPr>
              <a:t>RFM had explicitly expanded its  scope seeking global growth</a:t>
            </a:r>
          </a:p>
          <a:p>
            <a:pPr marL="571500" indent="-571500">
              <a:lnSpc>
                <a:spcPts val="4590"/>
              </a:lnSpc>
              <a:buFont typeface="Wingdings" pitchFamily="2" charset="2"/>
              <a:buChar char="Ø"/>
            </a:pPr>
            <a:endParaRPr lang="en-US" sz="4000" spc="330" dirty="0">
              <a:solidFill>
                <a:schemeClr val="tx2">
                  <a:lumMod val="75000"/>
                </a:schemeClr>
              </a:solidFill>
              <a:latin typeface="Montserrat Classic"/>
            </a:endParaRPr>
          </a:p>
          <a:p>
            <a:pPr marL="571500" indent="-571500">
              <a:lnSpc>
                <a:spcPts val="4590"/>
              </a:lnSpc>
              <a:buFont typeface="Wingdings" pitchFamily="2" charset="2"/>
              <a:buChar char="Ø"/>
            </a:pPr>
            <a:r>
              <a:rPr lang="en-US" sz="4000" spc="330" dirty="0">
                <a:solidFill>
                  <a:schemeClr val="tx2">
                    <a:lumMod val="75000"/>
                  </a:schemeClr>
                </a:solidFill>
                <a:latin typeface="Montserrat Classic"/>
              </a:rPr>
              <a:t>Outside of the U.S., RFM viewed as an Alaskan program</a:t>
            </a:r>
          </a:p>
          <a:p>
            <a:pPr>
              <a:lnSpc>
                <a:spcPts val="4590"/>
              </a:lnSpc>
            </a:pPr>
            <a:endParaRPr lang="en-US" sz="4000" spc="330" dirty="0">
              <a:solidFill>
                <a:schemeClr val="tx2">
                  <a:lumMod val="75000"/>
                </a:schemeClr>
              </a:solidFill>
              <a:latin typeface="Montserrat Classic"/>
            </a:endParaRPr>
          </a:p>
          <a:p>
            <a:pPr marL="571500" indent="-571500">
              <a:lnSpc>
                <a:spcPts val="4590"/>
              </a:lnSpc>
              <a:buFont typeface="Wingdings" pitchFamily="2" charset="2"/>
              <a:buChar char="Ø"/>
            </a:pPr>
            <a:r>
              <a:rPr lang="en-US" sz="4000" spc="330" dirty="0">
                <a:solidFill>
                  <a:schemeClr val="tx2">
                    <a:lumMod val="75000"/>
                  </a:schemeClr>
                </a:solidFill>
                <a:latin typeface="Montserrat Classic"/>
              </a:rPr>
              <a:t>RFM &gt;&gt; CSI facilitates acceptance and global growth</a:t>
            </a:r>
          </a:p>
          <a:p>
            <a:pPr marL="571500" indent="-571500">
              <a:lnSpc>
                <a:spcPts val="4590"/>
              </a:lnSpc>
              <a:buFont typeface="Wingdings" pitchFamily="2" charset="2"/>
              <a:buChar char="Ø"/>
            </a:pPr>
            <a:endParaRPr lang="en-US" sz="4000" spc="330" dirty="0">
              <a:solidFill>
                <a:schemeClr val="tx2">
                  <a:lumMod val="75000"/>
                </a:schemeClr>
              </a:solidFill>
              <a:latin typeface="Montserrat Classic"/>
            </a:endParaRPr>
          </a:p>
          <a:p>
            <a:pPr marL="571500" indent="-571500">
              <a:lnSpc>
                <a:spcPts val="4590"/>
              </a:lnSpc>
              <a:buFont typeface="Wingdings" pitchFamily="2" charset="2"/>
              <a:buChar char="Ø"/>
            </a:pPr>
            <a:r>
              <a:rPr lang="en-US" sz="4000" spc="330" dirty="0">
                <a:solidFill>
                  <a:schemeClr val="tx2">
                    <a:lumMod val="75000"/>
                  </a:schemeClr>
                </a:solidFill>
                <a:latin typeface="Montserrat Classic"/>
              </a:rPr>
              <a:t>Alaska / RFM representation in CSI governance</a:t>
            </a:r>
          </a:p>
          <a:p>
            <a:pPr marL="571500" indent="-571500">
              <a:lnSpc>
                <a:spcPts val="4590"/>
              </a:lnSpc>
              <a:buFont typeface="Wingdings" pitchFamily="2" charset="2"/>
              <a:buChar char="Ø"/>
            </a:pPr>
            <a:endParaRPr lang="en-US" sz="4000" spc="330" dirty="0">
              <a:solidFill>
                <a:schemeClr val="tx2">
                  <a:lumMod val="75000"/>
                </a:schemeClr>
              </a:solidFill>
              <a:latin typeface="Montserrat Classic"/>
            </a:endParaRPr>
          </a:p>
          <a:p>
            <a:pPr marL="571500" indent="-571500">
              <a:lnSpc>
                <a:spcPts val="4590"/>
              </a:lnSpc>
              <a:buFont typeface="Wingdings" pitchFamily="2" charset="2"/>
              <a:buChar char="Ø"/>
            </a:pPr>
            <a:r>
              <a:rPr lang="en-US" sz="4000" spc="330" dirty="0">
                <a:solidFill>
                  <a:schemeClr val="tx2">
                    <a:lumMod val="75000"/>
                  </a:schemeClr>
                </a:solidFill>
                <a:latin typeface="Montserrat Classic"/>
              </a:rPr>
              <a:t>Shared direction and program attributes</a:t>
            </a:r>
          </a:p>
          <a:p>
            <a:pPr>
              <a:lnSpc>
                <a:spcPts val="4590"/>
              </a:lnSpc>
            </a:pPr>
            <a:endParaRPr lang="en-US" sz="4000" spc="330" dirty="0">
              <a:solidFill>
                <a:schemeClr val="tx2">
                  <a:lumMod val="75000"/>
                </a:schemeClr>
              </a:solidFill>
              <a:latin typeface="Montserrat Classic"/>
            </a:endParaRPr>
          </a:p>
          <a:p>
            <a:pPr>
              <a:lnSpc>
                <a:spcPts val="4590"/>
              </a:lnSpc>
            </a:pPr>
            <a:endParaRPr lang="en-US" sz="4000" spc="330" dirty="0">
              <a:solidFill>
                <a:schemeClr val="tx2">
                  <a:lumMod val="75000"/>
                </a:schemeClr>
              </a:solidFill>
              <a:latin typeface="Montserrat Classic"/>
            </a:endParaRPr>
          </a:p>
        </p:txBody>
      </p:sp>
      <p:pic>
        <p:nvPicPr>
          <p:cNvPr id="4" name="Picture 3">
            <a:extLst>
              <a:ext uri="{FF2B5EF4-FFF2-40B4-BE49-F238E27FC236}">
                <a16:creationId xmlns:a16="http://schemas.microsoft.com/office/drawing/2014/main" id="{361C7A03-2451-B222-6EE4-9D4F9472E2D0}"/>
              </a:ext>
            </a:extLst>
          </p:cNvPr>
          <p:cNvPicPr>
            <a:picLocks noChangeAspect="1"/>
          </p:cNvPicPr>
          <p:nvPr/>
        </p:nvPicPr>
        <p:blipFill>
          <a:blip r:embed="rId3"/>
          <a:stretch>
            <a:fillRect/>
          </a:stretch>
        </p:blipFill>
        <p:spPr>
          <a:xfrm>
            <a:off x="609600" y="5753100"/>
            <a:ext cx="6614160" cy="2771296"/>
          </a:xfrm>
          <a:prstGeom prst="rect">
            <a:avLst/>
          </a:prstGeom>
        </p:spPr>
      </p:pic>
    </p:spTree>
    <p:extLst>
      <p:ext uri="{BB962C8B-B14F-4D97-AF65-F5344CB8AC3E}">
        <p14:creationId xmlns:p14="http://schemas.microsoft.com/office/powerpoint/2010/main" val="3427757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C88C9-50BB-2E39-1545-52517FDDCB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90488B-3BF6-3F7F-5E34-E6B9C217EFA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888" b="-16888"/>
            </a:stretch>
          </a:blipFill>
        </p:spPr>
        <p:txBody>
          <a:bodyPr/>
          <a:lstStyle/>
          <a:p>
            <a:endParaRPr lang="en-US"/>
          </a:p>
        </p:txBody>
      </p:sp>
      <p:graphicFrame>
        <p:nvGraphicFramePr>
          <p:cNvPr id="3" name="Table 3">
            <a:extLst>
              <a:ext uri="{FF2B5EF4-FFF2-40B4-BE49-F238E27FC236}">
                <a16:creationId xmlns:a16="http://schemas.microsoft.com/office/drawing/2014/main" id="{26D5B844-45C0-CA32-FB0F-5F9A2FC158C5}"/>
              </a:ext>
            </a:extLst>
          </p:cNvPr>
          <p:cNvGraphicFramePr>
            <a:graphicFrameLocks noGrp="1"/>
          </p:cNvGraphicFramePr>
          <p:nvPr>
            <p:extLst>
              <p:ext uri="{D42A27DB-BD31-4B8C-83A1-F6EECF244321}">
                <p14:modId xmlns:p14="http://schemas.microsoft.com/office/powerpoint/2010/main" val="1064653327"/>
              </p:ext>
            </p:extLst>
          </p:nvPr>
        </p:nvGraphicFramePr>
        <p:xfrm>
          <a:off x="475129" y="2321526"/>
          <a:ext cx="16575379" cy="7601799"/>
        </p:xfrm>
        <a:graphic>
          <a:graphicData uri="http://schemas.openxmlformats.org/drawingml/2006/table">
            <a:tbl>
              <a:tblPr/>
              <a:tblGrid>
                <a:gridCol w="4227485">
                  <a:extLst>
                    <a:ext uri="{9D8B030D-6E8A-4147-A177-3AD203B41FA5}">
                      <a16:colId xmlns:a16="http://schemas.microsoft.com/office/drawing/2014/main" val="20000"/>
                    </a:ext>
                  </a:extLst>
                </a:gridCol>
                <a:gridCol w="12347894">
                  <a:extLst>
                    <a:ext uri="{9D8B030D-6E8A-4147-A177-3AD203B41FA5}">
                      <a16:colId xmlns:a16="http://schemas.microsoft.com/office/drawing/2014/main" val="20001"/>
                    </a:ext>
                  </a:extLst>
                </a:gridCol>
              </a:tblGrid>
              <a:tr h="875123">
                <a:tc>
                  <a:txBody>
                    <a:bodyPr/>
                    <a:lstStyle/>
                    <a:p>
                      <a:pPr algn="ctr">
                        <a:lnSpc>
                          <a:spcPts val="265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ts val="6160"/>
                        </a:lnSpc>
                        <a:spcBef>
                          <a:spcPts val="0"/>
                        </a:spcBef>
                        <a:spcAft>
                          <a:spcPts val="0"/>
                        </a:spcAft>
                        <a:buClrTx/>
                        <a:buSzTx/>
                        <a:buFontTx/>
                        <a:buNone/>
                        <a:tabLst/>
                        <a:defRPr/>
                      </a:pPr>
                      <a:r>
                        <a:rPr lang="en-US" sz="2800" b="1" dirty="0">
                          <a:solidFill>
                            <a:srgbClr val="000000"/>
                          </a:solidFill>
                          <a:latin typeface="Canva Sans Bold"/>
                        </a:rPr>
                        <a:t>What’s Changed and What it Means for RFM Clients</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800764">
                <a:tc>
                  <a:txBody>
                    <a:bodyPr/>
                    <a:lstStyle/>
                    <a:p>
                      <a:pPr algn="ctr">
                        <a:lnSpc>
                          <a:spcPts val="3359"/>
                        </a:lnSpc>
                        <a:defRPr/>
                      </a:pPr>
                      <a:r>
                        <a:rPr lang="en-US" sz="2800" b="1" dirty="0">
                          <a:solidFill>
                            <a:srgbClr val="000000"/>
                          </a:solidFill>
                          <a:latin typeface="Canva Sans"/>
                        </a:rPr>
                        <a:t>Program Name</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39"/>
                        </a:lnSpc>
                        <a:defRPr/>
                      </a:pPr>
                      <a:r>
                        <a:rPr lang="en-US" sz="2800" kern="1200" dirty="0">
                          <a:solidFill>
                            <a:schemeClr val="tx1"/>
                          </a:solidFill>
                          <a:effectLst/>
                          <a:latin typeface="+mn-lt"/>
                          <a:ea typeface="+mn-ea"/>
                          <a:cs typeface="+mn-cs"/>
                        </a:rPr>
                        <a:t>RFM to Certified Seafood International (CSI)</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ts val="3359"/>
                        </a:lnSpc>
                        <a:defRPr/>
                      </a:pPr>
                      <a:r>
                        <a:rPr lang="en-US" sz="2800" b="1" dirty="0">
                          <a:solidFill>
                            <a:srgbClr val="000000"/>
                          </a:solidFill>
                          <a:latin typeface="Canva Sans"/>
                        </a:rPr>
                        <a:t>Current Certificate Holders</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dirty="0"/>
                        <a:t>No change to certificates or to audit and recertification schedules.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083021"/>
                  </a:ext>
                </a:extLst>
              </a:tr>
              <a:tr h="823306">
                <a:tc>
                  <a:txBody>
                    <a:bodyPr/>
                    <a:lstStyle/>
                    <a:p>
                      <a:pPr algn="ctr">
                        <a:lnSpc>
                          <a:spcPts val="3359"/>
                        </a:lnSpc>
                        <a:defRPr/>
                      </a:pPr>
                      <a:r>
                        <a:rPr lang="en-US" sz="2800" b="1" dirty="0">
                          <a:solidFill>
                            <a:srgbClr val="000000"/>
                          </a:solidFill>
                          <a:latin typeface="Canva Sans"/>
                        </a:rPr>
                        <a:t>Fishery Standard</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kern="1200" dirty="0">
                          <a:solidFill>
                            <a:schemeClr val="tx1"/>
                          </a:solidFill>
                          <a:effectLst/>
                          <a:latin typeface="+mn-lt"/>
                          <a:ea typeface="+mn-ea"/>
                          <a:cs typeface="+mn-cs"/>
                        </a:rPr>
                        <a:t>Finalizing new standard then enter validation phase. RFM Fisheries Standard read as a regional standard. Changes are to make it more fit for purpose for global applicability of the standard. All fisheries currently certified will meet the revision requirements. </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2179">
                <a:tc>
                  <a:txBody>
                    <a:bodyPr/>
                    <a:lstStyle/>
                    <a:p>
                      <a:pPr algn="ctr">
                        <a:lnSpc>
                          <a:spcPts val="3640"/>
                        </a:lnSpc>
                        <a:defRPr/>
                      </a:pPr>
                      <a:r>
                        <a:rPr lang="en-US" sz="2800" b="1" dirty="0">
                          <a:solidFill>
                            <a:srgbClr val="000000"/>
                          </a:solidFill>
                          <a:latin typeface="Canva Sans"/>
                        </a:rPr>
                        <a:t>Chain of Custody (CoC) Standard</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kern="1200" dirty="0">
                          <a:solidFill>
                            <a:schemeClr val="tx1"/>
                          </a:solidFill>
                          <a:effectLst/>
                          <a:latin typeface="+mn-lt"/>
                          <a:ea typeface="+mn-ea"/>
                          <a:cs typeface="+mn-cs"/>
                        </a:rPr>
                        <a:t>No change</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23834">
                <a:tc>
                  <a:txBody>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lang="en-US" sz="2800" b="1" dirty="0">
                          <a:solidFill>
                            <a:srgbClr val="000000"/>
                          </a:solidFill>
                          <a:latin typeface="Canva Sans"/>
                        </a:rPr>
                        <a:t>GSSI Status</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dirty="0"/>
                        <a:t>Program retains GSSI benchmark.</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211182"/>
                  </a:ext>
                </a:extLst>
              </a:tr>
            </a:tbl>
          </a:graphicData>
        </a:graphic>
      </p:graphicFrame>
      <p:sp>
        <p:nvSpPr>
          <p:cNvPr id="4" name="TextBox 4">
            <a:extLst>
              <a:ext uri="{FF2B5EF4-FFF2-40B4-BE49-F238E27FC236}">
                <a16:creationId xmlns:a16="http://schemas.microsoft.com/office/drawing/2014/main" id="{5C7D6DEA-4341-93D2-25A2-5333F6C661AC}"/>
              </a:ext>
            </a:extLst>
          </p:cNvPr>
          <p:cNvSpPr txBox="1"/>
          <p:nvPr/>
        </p:nvSpPr>
        <p:spPr>
          <a:xfrm>
            <a:off x="510988" y="846860"/>
            <a:ext cx="16994478" cy="795474"/>
          </a:xfrm>
          <a:prstGeom prst="rect">
            <a:avLst/>
          </a:prstGeom>
        </p:spPr>
        <p:txBody>
          <a:bodyPr lIns="0" tIns="0" rIns="0" bIns="0" rtlCol="0" anchor="t">
            <a:spAutoFit/>
          </a:bodyPr>
          <a:lstStyle/>
          <a:p>
            <a:pPr>
              <a:lnSpc>
                <a:spcPts val="6943"/>
              </a:lnSpc>
            </a:pPr>
            <a:r>
              <a:rPr lang="en-US" sz="5300" spc="153" dirty="0">
                <a:solidFill>
                  <a:srgbClr val="053D57"/>
                </a:solidFill>
                <a:latin typeface="Montserrat Classic Bold"/>
              </a:rPr>
              <a:t>Smooth, Extended Transition for RFM Clients</a:t>
            </a:r>
          </a:p>
        </p:txBody>
      </p:sp>
    </p:spTree>
    <p:extLst>
      <p:ext uri="{BB962C8B-B14F-4D97-AF65-F5344CB8AC3E}">
        <p14:creationId xmlns:p14="http://schemas.microsoft.com/office/powerpoint/2010/main" val="4015271941"/>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72001-8AFF-7EB0-EEBD-573BB3AB82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0A0E82-2D24-7DF2-0EEC-0FA09092085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888" b="-16888"/>
            </a:stretch>
          </a:blipFill>
        </p:spPr>
        <p:txBody>
          <a:bodyPr/>
          <a:lstStyle/>
          <a:p>
            <a:endParaRPr lang="en-US"/>
          </a:p>
        </p:txBody>
      </p:sp>
      <p:graphicFrame>
        <p:nvGraphicFramePr>
          <p:cNvPr id="3" name="Table 3">
            <a:extLst>
              <a:ext uri="{FF2B5EF4-FFF2-40B4-BE49-F238E27FC236}">
                <a16:creationId xmlns:a16="http://schemas.microsoft.com/office/drawing/2014/main" id="{B390CC0F-68CD-449E-17C3-905F6C9A97FC}"/>
              </a:ext>
            </a:extLst>
          </p:cNvPr>
          <p:cNvGraphicFramePr>
            <a:graphicFrameLocks noGrp="1"/>
          </p:cNvGraphicFramePr>
          <p:nvPr>
            <p:extLst>
              <p:ext uri="{D42A27DB-BD31-4B8C-83A1-F6EECF244321}">
                <p14:modId xmlns:p14="http://schemas.microsoft.com/office/powerpoint/2010/main" val="3359013447"/>
              </p:ext>
            </p:extLst>
          </p:nvPr>
        </p:nvGraphicFramePr>
        <p:xfrm>
          <a:off x="666749" y="2234997"/>
          <a:ext cx="16575379" cy="6274649"/>
        </p:xfrm>
        <a:graphic>
          <a:graphicData uri="http://schemas.openxmlformats.org/drawingml/2006/table">
            <a:tbl>
              <a:tblPr/>
              <a:tblGrid>
                <a:gridCol w="4227485">
                  <a:extLst>
                    <a:ext uri="{9D8B030D-6E8A-4147-A177-3AD203B41FA5}">
                      <a16:colId xmlns:a16="http://schemas.microsoft.com/office/drawing/2014/main" val="20000"/>
                    </a:ext>
                  </a:extLst>
                </a:gridCol>
                <a:gridCol w="12347894">
                  <a:extLst>
                    <a:ext uri="{9D8B030D-6E8A-4147-A177-3AD203B41FA5}">
                      <a16:colId xmlns:a16="http://schemas.microsoft.com/office/drawing/2014/main" val="20001"/>
                    </a:ext>
                  </a:extLst>
                </a:gridCol>
              </a:tblGrid>
              <a:tr h="875123">
                <a:tc>
                  <a:txBody>
                    <a:bodyPr/>
                    <a:lstStyle/>
                    <a:p>
                      <a:pPr algn="ctr">
                        <a:lnSpc>
                          <a:spcPts val="265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ts val="6160"/>
                        </a:lnSpc>
                        <a:spcBef>
                          <a:spcPts val="0"/>
                        </a:spcBef>
                        <a:spcAft>
                          <a:spcPts val="0"/>
                        </a:spcAft>
                        <a:buClrTx/>
                        <a:buSzTx/>
                        <a:buFontTx/>
                        <a:buNone/>
                        <a:tabLst/>
                        <a:defRPr/>
                      </a:pPr>
                      <a:r>
                        <a:rPr lang="en-US" sz="2800" b="1" dirty="0">
                          <a:solidFill>
                            <a:srgbClr val="000000"/>
                          </a:solidFill>
                          <a:latin typeface="Canva Sans Bold"/>
                        </a:rPr>
                        <a:t>What’s Changed and What it Means for RFM Clients</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1023834">
                <a:tc>
                  <a:txBody>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lang="en-US" sz="2800" b="1" dirty="0">
                          <a:solidFill>
                            <a:srgbClr val="000000"/>
                          </a:solidFill>
                          <a:latin typeface="Canva Sans"/>
                        </a:rPr>
                        <a:t>Logo Use</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dirty="0"/>
                        <a:t>Continue to use existing logo until stock depleted. Update over time.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1987610"/>
                  </a:ext>
                </a:extLst>
              </a:tr>
              <a:tr h="735818">
                <a:tc>
                  <a:txBody>
                    <a:bodyPr/>
                    <a:lstStyle/>
                    <a:p>
                      <a:pPr algn="ctr">
                        <a:lnSpc>
                          <a:spcPts val="3640"/>
                        </a:lnSpc>
                        <a:defRPr/>
                      </a:pPr>
                      <a:r>
                        <a:rPr lang="en-US" sz="2800" b="1" dirty="0">
                          <a:solidFill>
                            <a:srgbClr val="000000"/>
                          </a:solidFill>
                          <a:latin typeface="Canva Sans"/>
                        </a:rPr>
                        <a:t>Program Costs </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kern="1200" dirty="0">
                          <a:solidFill>
                            <a:schemeClr val="tx1"/>
                          </a:solidFill>
                          <a:effectLst/>
                          <a:latin typeface="+mn-lt"/>
                          <a:ea typeface="+mn-ea"/>
                          <a:cs typeface="+mn-cs"/>
                        </a:rPr>
                        <a:t>Program funding will transition away from solely RFM fishery clients to partner agreement fees. Determined by annual wholesale value of certified seafood sold/purchased. </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3586">
                <a:tc>
                  <a:txBody>
                    <a:bodyPr/>
                    <a:lstStyle/>
                    <a:p>
                      <a:pPr algn="ctr">
                        <a:lnSpc>
                          <a:spcPts val="3640"/>
                        </a:lnSpc>
                        <a:defRPr/>
                      </a:pPr>
                      <a:r>
                        <a:rPr lang="en-US" sz="2800" b="1" dirty="0">
                          <a:solidFill>
                            <a:srgbClr val="000000"/>
                          </a:solidFill>
                          <a:latin typeface="Canva Sans"/>
                        </a:rPr>
                        <a:t>Certification Bodies</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kern="1200" dirty="0">
                          <a:solidFill>
                            <a:schemeClr val="tx1"/>
                          </a:solidFill>
                          <a:effectLst/>
                          <a:latin typeface="+mn-lt"/>
                          <a:ea typeface="+mn-ea"/>
                          <a:cs typeface="+mn-cs"/>
                        </a:rPr>
                        <a:t>No change, new CB’s will become available.</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48128"/>
                  </a:ext>
                </a:extLst>
              </a:tr>
              <a:tr h="643586">
                <a:tc>
                  <a:txBody>
                    <a:bodyPr/>
                    <a:lstStyle/>
                    <a:p>
                      <a:pPr algn="ctr">
                        <a:lnSpc>
                          <a:spcPts val="3640"/>
                        </a:lnSpc>
                        <a:defRPr/>
                      </a:pPr>
                      <a:r>
                        <a:rPr lang="en-US" sz="2800" b="1" dirty="0">
                          <a:solidFill>
                            <a:srgbClr val="000000"/>
                          </a:solidFill>
                          <a:latin typeface="Canva Sans"/>
                        </a:rPr>
                        <a:t>Website</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kern="1200" dirty="0">
                          <a:solidFill>
                            <a:schemeClr val="tx1"/>
                          </a:solidFill>
                          <a:effectLst/>
                          <a:latin typeface="+mn-lt"/>
                          <a:ea typeface="+mn-ea"/>
                          <a:cs typeface="+mn-cs"/>
                        </a:rPr>
                        <a:t>CSICERTIFIED.ORG</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851024"/>
                  </a:ext>
                </a:extLst>
              </a:tr>
              <a:tr h="0">
                <a:tc>
                  <a:txBody>
                    <a:bodyPr/>
                    <a:lstStyle/>
                    <a:p>
                      <a:pPr algn="ctr">
                        <a:lnSpc>
                          <a:spcPts val="3640"/>
                        </a:lnSpc>
                        <a:defRPr/>
                      </a:pPr>
                      <a:r>
                        <a:rPr lang="en-US" sz="2800" b="1" dirty="0">
                          <a:solidFill>
                            <a:srgbClr val="000000"/>
                          </a:solidFill>
                          <a:latin typeface="Canva Sans"/>
                        </a:rPr>
                        <a:t>Points of Contact</a:t>
                      </a:r>
                      <a:endParaRPr lang="en-US" sz="2800" b="1"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ts val="3640"/>
                        </a:lnSpc>
                        <a:defRPr/>
                      </a:pPr>
                      <a:r>
                        <a:rPr lang="en-US" sz="2800" kern="1200" dirty="0">
                          <a:solidFill>
                            <a:schemeClr val="tx1"/>
                          </a:solidFill>
                          <a:effectLst/>
                          <a:latin typeface="+mn-lt"/>
                          <a:ea typeface="+mn-ea"/>
                          <a:cs typeface="+mn-cs"/>
                        </a:rPr>
                        <a:t>Mike Kraft, Jeff </a:t>
                      </a:r>
                      <a:r>
                        <a:rPr lang="en-US" sz="2800" kern="1200" dirty="0" err="1">
                          <a:solidFill>
                            <a:schemeClr val="tx1"/>
                          </a:solidFill>
                          <a:effectLst/>
                          <a:latin typeface="+mn-lt"/>
                          <a:ea typeface="+mn-ea"/>
                          <a:cs typeface="+mn-cs"/>
                        </a:rPr>
                        <a:t>Regnart</a:t>
                      </a:r>
                      <a:r>
                        <a:rPr lang="en-US" sz="2800" kern="1200" dirty="0">
                          <a:solidFill>
                            <a:schemeClr val="tx1"/>
                          </a:solidFill>
                          <a:effectLst/>
                          <a:latin typeface="+mn-lt"/>
                          <a:ea typeface="+mn-ea"/>
                          <a:cs typeface="+mn-cs"/>
                        </a:rPr>
                        <a:t> and Tricia Sanguinetti</a:t>
                      </a:r>
                      <a:endParaRPr lang="en-US" sz="28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111346"/>
                  </a:ext>
                </a:extLst>
              </a:tr>
            </a:tbl>
          </a:graphicData>
        </a:graphic>
      </p:graphicFrame>
      <p:sp>
        <p:nvSpPr>
          <p:cNvPr id="4" name="TextBox 4">
            <a:extLst>
              <a:ext uri="{FF2B5EF4-FFF2-40B4-BE49-F238E27FC236}">
                <a16:creationId xmlns:a16="http://schemas.microsoft.com/office/drawing/2014/main" id="{D7278EB6-B8A3-E680-32EB-19A4471EC270}"/>
              </a:ext>
            </a:extLst>
          </p:cNvPr>
          <p:cNvSpPr txBox="1"/>
          <p:nvPr/>
        </p:nvSpPr>
        <p:spPr>
          <a:xfrm>
            <a:off x="457199" y="717521"/>
            <a:ext cx="16994478" cy="795474"/>
          </a:xfrm>
          <a:prstGeom prst="rect">
            <a:avLst/>
          </a:prstGeom>
        </p:spPr>
        <p:txBody>
          <a:bodyPr lIns="0" tIns="0" rIns="0" bIns="0" rtlCol="0" anchor="t">
            <a:spAutoFit/>
          </a:bodyPr>
          <a:lstStyle/>
          <a:p>
            <a:pPr>
              <a:lnSpc>
                <a:spcPts val="6943"/>
              </a:lnSpc>
            </a:pPr>
            <a:r>
              <a:rPr lang="en-US" sz="5300" spc="153" dirty="0">
                <a:solidFill>
                  <a:srgbClr val="053D57"/>
                </a:solidFill>
                <a:latin typeface="Montserrat Classic Bold"/>
              </a:rPr>
              <a:t>Smooth, Extended Transition for RFM Clients</a:t>
            </a:r>
          </a:p>
        </p:txBody>
      </p:sp>
    </p:spTree>
    <p:extLst>
      <p:ext uri="{BB962C8B-B14F-4D97-AF65-F5344CB8AC3E}">
        <p14:creationId xmlns:p14="http://schemas.microsoft.com/office/powerpoint/2010/main" val="1430807406"/>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6FCE9-CC5A-F8D2-553D-779E35D21BD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CF811C6-8673-8D39-6E97-544FBE27603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en-US"/>
          </a:p>
        </p:txBody>
      </p:sp>
      <p:sp>
        <p:nvSpPr>
          <p:cNvPr id="3" name="AutoShape 3">
            <a:extLst>
              <a:ext uri="{FF2B5EF4-FFF2-40B4-BE49-F238E27FC236}">
                <a16:creationId xmlns:a16="http://schemas.microsoft.com/office/drawing/2014/main" id="{42E4CCBC-26C3-4109-28AB-4E6F54C54268}"/>
              </a:ext>
            </a:extLst>
          </p:cNvPr>
          <p:cNvSpPr/>
          <p:nvPr/>
        </p:nvSpPr>
        <p:spPr>
          <a:xfrm>
            <a:off x="0" y="19050"/>
            <a:ext cx="18288000" cy="10248900"/>
          </a:xfrm>
          <a:prstGeom prst="rect">
            <a:avLst/>
          </a:prstGeom>
          <a:solidFill>
            <a:srgbClr val="053D57">
              <a:alpha val="89804"/>
            </a:srgbClr>
          </a:solidFill>
        </p:spPr>
        <p:txBody>
          <a:bodyPr/>
          <a:lstStyle/>
          <a:p>
            <a:endParaRPr lang="en-US"/>
          </a:p>
        </p:txBody>
      </p:sp>
      <p:graphicFrame>
        <p:nvGraphicFramePr>
          <p:cNvPr id="10" name="Diagram 9">
            <a:extLst>
              <a:ext uri="{FF2B5EF4-FFF2-40B4-BE49-F238E27FC236}">
                <a16:creationId xmlns:a16="http://schemas.microsoft.com/office/drawing/2014/main" id="{2FEE9ECD-911A-C588-43A8-2B5A02E860B0}"/>
              </a:ext>
            </a:extLst>
          </p:cNvPr>
          <p:cNvGraphicFramePr/>
          <p:nvPr>
            <p:extLst>
              <p:ext uri="{D42A27DB-BD31-4B8C-83A1-F6EECF244321}">
                <p14:modId xmlns:p14="http://schemas.microsoft.com/office/powerpoint/2010/main" val="1195118295"/>
              </p:ext>
            </p:extLst>
          </p:nvPr>
        </p:nvGraphicFramePr>
        <p:xfrm>
          <a:off x="5381735" y="1322242"/>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2F5D6DD3-454F-4E6E-CECB-E19B562F6F3A}"/>
              </a:ext>
            </a:extLst>
          </p:cNvPr>
          <p:cNvSpPr txBox="1"/>
          <p:nvPr/>
        </p:nvSpPr>
        <p:spPr>
          <a:xfrm>
            <a:off x="876300" y="-243741"/>
            <a:ext cx="16535400" cy="1531894"/>
          </a:xfrm>
          <a:prstGeom prst="rect">
            <a:avLst/>
          </a:prstGeom>
        </p:spPr>
        <p:txBody>
          <a:bodyPr wrap="square" lIns="0" tIns="0" rIns="0" bIns="0" rtlCol="0" anchor="t">
            <a:spAutoFit/>
          </a:bodyPr>
          <a:lstStyle/>
          <a:p>
            <a:pPr algn="ctr">
              <a:lnSpc>
                <a:spcPts val="12900"/>
              </a:lnSpc>
            </a:pPr>
            <a:r>
              <a:rPr lang="en-US" sz="8600" i="1" spc="86" dirty="0">
                <a:solidFill>
                  <a:srgbClr val="F8FBFD"/>
                </a:solidFill>
                <a:latin typeface="Montserrat Light Bold Italics"/>
              </a:rPr>
              <a:t>“Focused on What Matters”</a:t>
            </a:r>
          </a:p>
        </p:txBody>
      </p:sp>
      <p:pic>
        <p:nvPicPr>
          <p:cNvPr id="6" name="Picture 5" descr="A blue circle with white text and fish&#10;&#10;AI-generated content may be incorrect.">
            <a:extLst>
              <a:ext uri="{FF2B5EF4-FFF2-40B4-BE49-F238E27FC236}">
                <a16:creationId xmlns:a16="http://schemas.microsoft.com/office/drawing/2014/main" id="{EED68C74-EFB5-8A54-E057-0377CC7643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1735" y="2973242"/>
            <a:ext cx="4826000" cy="4826000"/>
          </a:xfrm>
          <a:prstGeom prst="rect">
            <a:avLst/>
          </a:prstGeom>
        </p:spPr>
      </p:pic>
    </p:spTree>
    <p:extLst>
      <p:ext uri="{BB962C8B-B14F-4D97-AF65-F5344CB8AC3E}">
        <p14:creationId xmlns:p14="http://schemas.microsoft.com/office/powerpoint/2010/main" val="89224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E4D6-4538-83B0-8476-FB6DED6535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559655-3027-B75C-3743-B2ECD898342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en-US"/>
          </a:p>
        </p:txBody>
      </p:sp>
      <p:sp>
        <p:nvSpPr>
          <p:cNvPr id="3" name="AutoShape 3">
            <a:extLst>
              <a:ext uri="{FF2B5EF4-FFF2-40B4-BE49-F238E27FC236}">
                <a16:creationId xmlns:a16="http://schemas.microsoft.com/office/drawing/2014/main" id="{883F8083-BDB7-8B9E-1855-E3346A7CC172}"/>
              </a:ext>
            </a:extLst>
          </p:cNvPr>
          <p:cNvSpPr/>
          <p:nvPr/>
        </p:nvSpPr>
        <p:spPr>
          <a:xfrm>
            <a:off x="0" y="19050"/>
            <a:ext cx="18288000" cy="10248900"/>
          </a:xfrm>
          <a:prstGeom prst="rect">
            <a:avLst/>
          </a:prstGeom>
          <a:solidFill>
            <a:srgbClr val="053D57">
              <a:alpha val="65630"/>
            </a:srgbClr>
          </a:solidFill>
        </p:spPr>
        <p:txBody>
          <a:bodyPr/>
          <a:lstStyle/>
          <a:p>
            <a:pPr algn="ctr">
              <a:lnSpc>
                <a:spcPts val="9450"/>
              </a:lnSpc>
            </a:pPr>
            <a:r>
              <a:rPr lang="en-US" sz="8000" spc="67" dirty="0">
                <a:solidFill>
                  <a:srgbClr val="F8FBFD"/>
                </a:solidFill>
                <a:latin typeface="Montserrat Classic Bold"/>
              </a:rPr>
              <a:t>CSI Board</a:t>
            </a:r>
          </a:p>
        </p:txBody>
      </p:sp>
      <p:pic>
        <p:nvPicPr>
          <p:cNvPr id="7" name="Picture 6">
            <a:extLst>
              <a:ext uri="{FF2B5EF4-FFF2-40B4-BE49-F238E27FC236}">
                <a16:creationId xmlns:a16="http://schemas.microsoft.com/office/drawing/2014/main" id="{CDFAA9D1-8E56-2919-C1E7-2EA3C193D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05" y="1492110"/>
            <a:ext cx="2608135" cy="3651390"/>
          </a:xfrm>
          <a:prstGeom prst="rect">
            <a:avLst/>
          </a:prstGeom>
        </p:spPr>
      </p:pic>
      <p:sp>
        <p:nvSpPr>
          <p:cNvPr id="9" name="TextBox 8">
            <a:extLst>
              <a:ext uri="{FF2B5EF4-FFF2-40B4-BE49-F238E27FC236}">
                <a16:creationId xmlns:a16="http://schemas.microsoft.com/office/drawing/2014/main" id="{40BF4A15-F15A-7AD4-936B-16B29ACBD120}"/>
              </a:ext>
            </a:extLst>
          </p:cNvPr>
          <p:cNvSpPr txBox="1"/>
          <p:nvPr/>
        </p:nvSpPr>
        <p:spPr>
          <a:xfrm>
            <a:off x="609600" y="5162550"/>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Christine Penney</a:t>
            </a:r>
          </a:p>
        </p:txBody>
      </p:sp>
      <p:pic>
        <p:nvPicPr>
          <p:cNvPr id="6" name="Picture 5">
            <a:extLst>
              <a:ext uri="{FF2B5EF4-FFF2-40B4-BE49-F238E27FC236}">
                <a16:creationId xmlns:a16="http://schemas.microsoft.com/office/drawing/2014/main" id="{128766D8-D4B1-EB7F-584F-F98FF910EAFC}"/>
              </a:ext>
            </a:extLst>
          </p:cNvPr>
          <p:cNvPicPr>
            <a:picLocks noChangeAspect="1"/>
          </p:cNvPicPr>
          <p:nvPr/>
        </p:nvPicPr>
        <p:blipFill>
          <a:blip r:embed="rId5"/>
          <a:stretch>
            <a:fillRect/>
          </a:stretch>
        </p:blipFill>
        <p:spPr>
          <a:xfrm>
            <a:off x="6867091" y="1492110"/>
            <a:ext cx="2919356" cy="3544932"/>
          </a:xfrm>
          <a:prstGeom prst="rect">
            <a:avLst/>
          </a:prstGeom>
        </p:spPr>
      </p:pic>
      <p:pic>
        <p:nvPicPr>
          <p:cNvPr id="10" name="Picture 9">
            <a:extLst>
              <a:ext uri="{FF2B5EF4-FFF2-40B4-BE49-F238E27FC236}">
                <a16:creationId xmlns:a16="http://schemas.microsoft.com/office/drawing/2014/main" id="{FD0F3685-867B-2BAB-6CBC-C48B0C16646B}"/>
              </a:ext>
            </a:extLst>
          </p:cNvPr>
          <p:cNvPicPr>
            <a:picLocks noChangeAspect="1"/>
          </p:cNvPicPr>
          <p:nvPr/>
        </p:nvPicPr>
        <p:blipFill>
          <a:blip r:embed="rId6">
            <a:extLst>
              <a:ext uri="{28A0092B-C50C-407E-A947-70E740481C1C}">
                <a14:useLocalDpi xmlns:a14="http://schemas.microsoft.com/office/drawing/2010/main" val="0"/>
              </a:ext>
            </a:extLst>
          </a:blip>
          <a:srcRect r="23830"/>
          <a:stretch/>
        </p:blipFill>
        <p:spPr>
          <a:xfrm>
            <a:off x="12106767" y="1492110"/>
            <a:ext cx="3708325" cy="3651390"/>
          </a:xfrm>
          <a:prstGeom prst="rect">
            <a:avLst/>
          </a:prstGeom>
        </p:spPr>
      </p:pic>
      <p:sp>
        <p:nvSpPr>
          <p:cNvPr id="14" name="TextBox 13">
            <a:extLst>
              <a:ext uri="{FF2B5EF4-FFF2-40B4-BE49-F238E27FC236}">
                <a16:creationId xmlns:a16="http://schemas.microsoft.com/office/drawing/2014/main" id="{8B0E38F0-6A94-866F-2772-BC99B7598352}"/>
              </a:ext>
            </a:extLst>
          </p:cNvPr>
          <p:cNvSpPr txBox="1"/>
          <p:nvPr/>
        </p:nvSpPr>
        <p:spPr>
          <a:xfrm>
            <a:off x="6601317" y="5181600"/>
            <a:ext cx="5486400" cy="584775"/>
          </a:xfrm>
          <a:prstGeom prst="rect">
            <a:avLst/>
          </a:prstGeom>
          <a:noFill/>
        </p:spPr>
        <p:txBody>
          <a:bodyPr wrap="square" rtlCol="0">
            <a:spAutoFit/>
          </a:bodyPr>
          <a:lstStyle/>
          <a:p>
            <a:r>
              <a:rPr lang="en-US" sz="3200" dirty="0" err="1">
                <a:solidFill>
                  <a:schemeClr val="bg1"/>
                </a:solidFill>
                <a:latin typeface="Copperplate Gothic Bold" panose="020E0705020206020404" pitchFamily="34" charset="77"/>
              </a:rPr>
              <a:t>Sevrine</a:t>
            </a:r>
            <a:r>
              <a:rPr lang="en-US" sz="3200" dirty="0">
                <a:solidFill>
                  <a:schemeClr val="bg1"/>
                </a:solidFill>
                <a:latin typeface="Copperplate Gothic Bold" panose="020E0705020206020404" pitchFamily="34" charset="77"/>
              </a:rPr>
              <a:t> </a:t>
            </a:r>
            <a:r>
              <a:rPr lang="en-US" sz="3200" dirty="0" err="1">
                <a:solidFill>
                  <a:schemeClr val="bg1"/>
                </a:solidFill>
                <a:latin typeface="Copperplate Gothic Bold" panose="020E0705020206020404" pitchFamily="34" charset="77"/>
              </a:rPr>
              <a:t>bethy</a:t>
            </a:r>
            <a:endParaRPr lang="en-US" sz="3200" dirty="0">
              <a:solidFill>
                <a:schemeClr val="bg1"/>
              </a:solidFill>
              <a:latin typeface="Copperplate Gothic Bold" panose="020E0705020206020404" pitchFamily="34" charset="77"/>
            </a:endParaRPr>
          </a:p>
        </p:txBody>
      </p:sp>
      <p:sp>
        <p:nvSpPr>
          <p:cNvPr id="15" name="TextBox 14">
            <a:extLst>
              <a:ext uri="{FF2B5EF4-FFF2-40B4-BE49-F238E27FC236}">
                <a16:creationId xmlns:a16="http://schemas.microsoft.com/office/drawing/2014/main" id="{636E6FBD-0002-78D1-907A-C3255CD6D3E7}"/>
              </a:ext>
            </a:extLst>
          </p:cNvPr>
          <p:cNvSpPr txBox="1"/>
          <p:nvPr/>
        </p:nvSpPr>
        <p:spPr>
          <a:xfrm>
            <a:off x="12444658" y="5181600"/>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Tom Birdsall</a:t>
            </a:r>
          </a:p>
        </p:txBody>
      </p:sp>
      <p:pic>
        <p:nvPicPr>
          <p:cNvPr id="5" name="Picture 2" descr="Mark Fina named executive director of California Wetfish Producers  Association | SeafoodSource">
            <a:extLst>
              <a:ext uri="{FF2B5EF4-FFF2-40B4-BE49-F238E27FC236}">
                <a16:creationId xmlns:a16="http://schemas.microsoft.com/office/drawing/2014/main" id="{C73D5B35-CD6A-B6D1-6806-A9D73D993F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144" r="25714"/>
          <a:stretch/>
        </p:blipFill>
        <p:spPr bwMode="auto">
          <a:xfrm>
            <a:off x="3993139" y="5981700"/>
            <a:ext cx="2589128" cy="3371889"/>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CD9FA0-B38F-FFBF-75D7-EE5ADAD3C11F}"/>
              </a:ext>
            </a:extLst>
          </p:cNvPr>
          <p:cNvPicPr>
            <a:picLocks noChangeAspect="1"/>
          </p:cNvPicPr>
          <p:nvPr/>
        </p:nvPicPr>
        <p:blipFill>
          <a:blip r:embed="rId8" cstate="print">
            <a:extLst>
              <a:ext uri="{28A0092B-C50C-407E-A947-70E740481C1C}">
                <a14:useLocalDpi xmlns:a14="http://schemas.microsoft.com/office/drawing/2010/main" val="0"/>
              </a:ext>
            </a:extLst>
          </a:blip>
          <a:srcRect l="23629" r="13084"/>
          <a:stretch/>
        </p:blipFill>
        <p:spPr>
          <a:xfrm>
            <a:off x="9786447" y="5981700"/>
            <a:ext cx="3062941" cy="3226298"/>
          </a:xfrm>
          <a:prstGeom prst="rect">
            <a:avLst/>
          </a:prstGeom>
        </p:spPr>
      </p:pic>
      <p:sp>
        <p:nvSpPr>
          <p:cNvPr id="12" name="TextBox 11">
            <a:extLst>
              <a:ext uri="{FF2B5EF4-FFF2-40B4-BE49-F238E27FC236}">
                <a16:creationId xmlns:a16="http://schemas.microsoft.com/office/drawing/2014/main" id="{CDCD37CE-329B-4BBC-3817-7F196AE5C6D9}"/>
              </a:ext>
            </a:extLst>
          </p:cNvPr>
          <p:cNvSpPr txBox="1"/>
          <p:nvPr/>
        </p:nvSpPr>
        <p:spPr>
          <a:xfrm>
            <a:off x="4123891" y="9463067"/>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Mark </a:t>
            </a:r>
            <a:r>
              <a:rPr lang="en-US" sz="3200" dirty="0" err="1">
                <a:solidFill>
                  <a:schemeClr val="bg1"/>
                </a:solidFill>
                <a:latin typeface="Copperplate Gothic Bold" panose="020E0705020206020404" pitchFamily="34" charset="77"/>
              </a:rPr>
              <a:t>fina</a:t>
            </a:r>
            <a:endParaRPr lang="en-US" sz="3200" dirty="0">
              <a:solidFill>
                <a:schemeClr val="bg1"/>
              </a:solidFill>
              <a:latin typeface="Copperplate Gothic Bold" panose="020E0705020206020404" pitchFamily="34" charset="77"/>
            </a:endParaRPr>
          </a:p>
        </p:txBody>
      </p:sp>
      <p:sp>
        <p:nvSpPr>
          <p:cNvPr id="16" name="TextBox 15">
            <a:extLst>
              <a:ext uri="{FF2B5EF4-FFF2-40B4-BE49-F238E27FC236}">
                <a16:creationId xmlns:a16="http://schemas.microsoft.com/office/drawing/2014/main" id="{FC14B485-2D09-0DAE-E56C-BBF570482404}"/>
              </a:ext>
            </a:extLst>
          </p:cNvPr>
          <p:cNvSpPr txBox="1"/>
          <p:nvPr/>
        </p:nvSpPr>
        <p:spPr>
          <a:xfrm>
            <a:off x="9437046" y="9353589"/>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Jonty Jankovich</a:t>
            </a:r>
          </a:p>
        </p:txBody>
      </p:sp>
    </p:spTree>
    <p:extLst>
      <p:ext uri="{BB962C8B-B14F-4D97-AF65-F5344CB8AC3E}">
        <p14:creationId xmlns:p14="http://schemas.microsoft.com/office/powerpoint/2010/main" val="10940371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B24C-9F25-9DF5-8AD7-37C9E73A8F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2AE202-4632-38DA-3C4F-CAF191F1CBF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en-US"/>
          </a:p>
        </p:txBody>
      </p:sp>
      <p:sp>
        <p:nvSpPr>
          <p:cNvPr id="3" name="AutoShape 3">
            <a:extLst>
              <a:ext uri="{FF2B5EF4-FFF2-40B4-BE49-F238E27FC236}">
                <a16:creationId xmlns:a16="http://schemas.microsoft.com/office/drawing/2014/main" id="{7F27625E-29E2-65D7-6E4B-43C82B995965}"/>
              </a:ext>
            </a:extLst>
          </p:cNvPr>
          <p:cNvSpPr/>
          <p:nvPr/>
        </p:nvSpPr>
        <p:spPr>
          <a:xfrm>
            <a:off x="0" y="19050"/>
            <a:ext cx="18288000" cy="10248900"/>
          </a:xfrm>
          <a:prstGeom prst="rect">
            <a:avLst/>
          </a:prstGeom>
          <a:solidFill>
            <a:srgbClr val="053D57">
              <a:alpha val="65630"/>
            </a:srgbClr>
          </a:solidFill>
        </p:spPr>
        <p:txBody>
          <a:bodyPr/>
          <a:lstStyle/>
          <a:p>
            <a:pPr algn="ctr">
              <a:lnSpc>
                <a:spcPts val="9450"/>
              </a:lnSpc>
            </a:pPr>
            <a:r>
              <a:rPr lang="en-US" sz="8000" spc="67" dirty="0">
                <a:solidFill>
                  <a:srgbClr val="F8FBFD"/>
                </a:solidFill>
                <a:latin typeface="Montserrat Classic Bold"/>
              </a:rPr>
              <a:t>CSI Board</a:t>
            </a:r>
          </a:p>
        </p:txBody>
      </p:sp>
      <p:sp>
        <p:nvSpPr>
          <p:cNvPr id="9" name="TextBox 8">
            <a:extLst>
              <a:ext uri="{FF2B5EF4-FFF2-40B4-BE49-F238E27FC236}">
                <a16:creationId xmlns:a16="http://schemas.microsoft.com/office/drawing/2014/main" id="{EE57EBA1-7350-00EE-5CA2-28A8970F889D}"/>
              </a:ext>
            </a:extLst>
          </p:cNvPr>
          <p:cNvSpPr txBox="1"/>
          <p:nvPr/>
        </p:nvSpPr>
        <p:spPr>
          <a:xfrm>
            <a:off x="645933" y="5086336"/>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Akiyo </a:t>
            </a:r>
            <a:r>
              <a:rPr lang="en-US" sz="3200" dirty="0" err="1">
                <a:solidFill>
                  <a:schemeClr val="bg1"/>
                </a:solidFill>
                <a:latin typeface="Copperplate Gothic Bold" panose="020E0705020206020404" pitchFamily="34" charset="77"/>
              </a:rPr>
              <a:t>Matono</a:t>
            </a:r>
            <a:endParaRPr lang="en-US" sz="3200" dirty="0">
              <a:solidFill>
                <a:schemeClr val="bg1"/>
              </a:solidFill>
              <a:latin typeface="Copperplate Gothic Bold" panose="020E0705020206020404" pitchFamily="34" charset="77"/>
            </a:endParaRPr>
          </a:p>
        </p:txBody>
      </p:sp>
      <p:sp>
        <p:nvSpPr>
          <p:cNvPr id="15" name="TextBox 14">
            <a:extLst>
              <a:ext uri="{FF2B5EF4-FFF2-40B4-BE49-F238E27FC236}">
                <a16:creationId xmlns:a16="http://schemas.microsoft.com/office/drawing/2014/main" id="{2857CB66-F7F8-B2CD-2014-1D1789596A4F}"/>
              </a:ext>
            </a:extLst>
          </p:cNvPr>
          <p:cNvSpPr txBox="1"/>
          <p:nvPr/>
        </p:nvSpPr>
        <p:spPr>
          <a:xfrm>
            <a:off x="1168839" y="9298390"/>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Matt Tinning</a:t>
            </a:r>
          </a:p>
        </p:txBody>
      </p:sp>
      <p:sp>
        <p:nvSpPr>
          <p:cNvPr id="12" name="TextBox 11">
            <a:extLst>
              <a:ext uri="{FF2B5EF4-FFF2-40B4-BE49-F238E27FC236}">
                <a16:creationId xmlns:a16="http://schemas.microsoft.com/office/drawing/2014/main" id="{C7C3EFD4-3830-E556-0FCA-544BFDB3C607}"/>
              </a:ext>
            </a:extLst>
          </p:cNvPr>
          <p:cNvSpPr txBox="1"/>
          <p:nvPr/>
        </p:nvSpPr>
        <p:spPr>
          <a:xfrm>
            <a:off x="6893169" y="9435076"/>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Libby </a:t>
            </a:r>
            <a:r>
              <a:rPr lang="en-US" sz="3200" dirty="0" err="1">
                <a:solidFill>
                  <a:schemeClr val="bg1"/>
                </a:solidFill>
                <a:latin typeface="Copperplate Gothic Bold" panose="020E0705020206020404" pitchFamily="34" charset="77"/>
              </a:rPr>
              <a:t>woodhatch</a:t>
            </a:r>
            <a:endParaRPr lang="en-US" sz="3200" dirty="0">
              <a:solidFill>
                <a:schemeClr val="bg1"/>
              </a:solidFill>
              <a:latin typeface="Copperplate Gothic Bold" panose="020E0705020206020404" pitchFamily="34" charset="77"/>
            </a:endParaRPr>
          </a:p>
        </p:txBody>
      </p:sp>
      <p:sp>
        <p:nvSpPr>
          <p:cNvPr id="16" name="TextBox 15">
            <a:extLst>
              <a:ext uri="{FF2B5EF4-FFF2-40B4-BE49-F238E27FC236}">
                <a16:creationId xmlns:a16="http://schemas.microsoft.com/office/drawing/2014/main" id="{31F94E93-983B-EF25-948A-3B73CA5E4997}"/>
              </a:ext>
            </a:extLst>
          </p:cNvPr>
          <p:cNvSpPr txBox="1"/>
          <p:nvPr/>
        </p:nvSpPr>
        <p:spPr>
          <a:xfrm>
            <a:off x="13639800" y="9461973"/>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Pedro </a:t>
            </a:r>
            <a:r>
              <a:rPr lang="en-US" sz="3200" dirty="0" err="1">
                <a:solidFill>
                  <a:schemeClr val="bg1"/>
                </a:solidFill>
                <a:latin typeface="Copperplate Gothic Bold" panose="020E0705020206020404" pitchFamily="34" charset="77"/>
              </a:rPr>
              <a:t>zapata</a:t>
            </a:r>
            <a:endParaRPr lang="en-US" sz="3200" dirty="0">
              <a:solidFill>
                <a:schemeClr val="bg1"/>
              </a:solidFill>
              <a:latin typeface="Copperplate Gothic Bold" panose="020E0705020206020404" pitchFamily="34" charset="77"/>
            </a:endParaRPr>
          </a:p>
        </p:txBody>
      </p:sp>
      <p:pic>
        <p:nvPicPr>
          <p:cNvPr id="4" name="Picture 3">
            <a:extLst>
              <a:ext uri="{FF2B5EF4-FFF2-40B4-BE49-F238E27FC236}">
                <a16:creationId xmlns:a16="http://schemas.microsoft.com/office/drawing/2014/main" id="{006EDF09-C1FD-5B83-00F1-FED845B8DE51}"/>
              </a:ext>
            </a:extLst>
          </p:cNvPr>
          <p:cNvPicPr>
            <a:picLocks noChangeAspect="1"/>
          </p:cNvPicPr>
          <p:nvPr/>
        </p:nvPicPr>
        <p:blipFill>
          <a:blip r:embed="rId4"/>
          <a:stretch>
            <a:fillRect/>
          </a:stretch>
        </p:blipFill>
        <p:spPr>
          <a:xfrm>
            <a:off x="609713" y="1505143"/>
            <a:ext cx="3708325" cy="3638357"/>
          </a:xfrm>
          <a:prstGeom prst="rect">
            <a:avLst/>
          </a:prstGeom>
        </p:spPr>
      </p:pic>
      <p:pic>
        <p:nvPicPr>
          <p:cNvPr id="11" name="Picture 10">
            <a:extLst>
              <a:ext uri="{FF2B5EF4-FFF2-40B4-BE49-F238E27FC236}">
                <a16:creationId xmlns:a16="http://schemas.microsoft.com/office/drawing/2014/main" id="{AA00FA4C-D690-6197-B826-912F2CB7C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830809"/>
            <a:ext cx="4877633" cy="3250747"/>
          </a:xfrm>
          <a:prstGeom prst="rect">
            <a:avLst/>
          </a:prstGeom>
        </p:spPr>
      </p:pic>
      <p:pic>
        <p:nvPicPr>
          <p:cNvPr id="13" name="Picture 12">
            <a:extLst>
              <a:ext uri="{FF2B5EF4-FFF2-40B4-BE49-F238E27FC236}">
                <a16:creationId xmlns:a16="http://schemas.microsoft.com/office/drawing/2014/main" id="{186F6EFB-1268-71BE-6E42-4BC81FDB9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7128" y="5775348"/>
            <a:ext cx="3704572" cy="3704572"/>
          </a:xfrm>
          <a:prstGeom prst="rect">
            <a:avLst/>
          </a:prstGeom>
        </p:spPr>
      </p:pic>
      <p:pic>
        <p:nvPicPr>
          <p:cNvPr id="18" name="Picture 2" descr="About us | EDF Fishery">
            <a:extLst>
              <a:ext uri="{FF2B5EF4-FFF2-40B4-BE49-F238E27FC236}">
                <a16:creationId xmlns:a16="http://schemas.microsoft.com/office/drawing/2014/main" id="{C103C16B-2364-1902-144B-DD0961171F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43347" y="5766375"/>
            <a:ext cx="3704572" cy="37045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291270-A295-0943-6A42-AD2EB18BECB0}"/>
              </a:ext>
            </a:extLst>
          </p:cNvPr>
          <p:cNvSpPr txBox="1"/>
          <p:nvPr/>
        </p:nvSpPr>
        <p:spPr>
          <a:xfrm>
            <a:off x="7303477" y="5150386"/>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Klaus </a:t>
            </a:r>
            <a:r>
              <a:rPr lang="en-US" sz="3200" dirty="0" err="1">
                <a:solidFill>
                  <a:schemeClr val="bg1"/>
                </a:solidFill>
                <a:latin typeface="Copperplate Gothic Bold" panose="020E0705020206020404" pitchFamily="34" charset="77"/>
              </a:rPr>
              <a:t>nielsen</a:t>
            </a:r>
            <a:endParaRPr lang="en-US" sz="3200" dirty="0">
              <a:solidFill>
                <a:schemeClr val="bg1"/>
              </a:solidFill>
              <a:latin typeface="Copperplate Gothic Bold" panose="020E0705020206020404" pitchFamily="34" charset="77"/>
            </a:endParaRPr>
          </a:p>
        </p:txBody>
      </p:sp>
      <p:pic>
        <p:nvPicPr>
          <p:cNvPr id="1026" name="Picture 2" descr="Sally Roach - Food4Transformation">
            <a:extLst>
              <a:ext uri="{FF2B5EF4-FFF2-40B4-BE49-F238E27FC236}">
                <a16:creationId xmlns:a16="http://schemas.microsoft.com/office/drawing/2014/main" id="{D7A294AD-B50E-EB57-4A73-899EB922E0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37" t="19025" r="15806" b="10166"/>
          <a:stretch/>
        </p:blipFill>
        <p:spPr bwMode="auto">
          <a:xfrm>
            <a:off x="13639800" y="1418049"/>
            <a:ext cx="2376704" cy="3694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BDE92F-F946-6F8C-E764-BD143BB8F714}"/>
              </a:ext>
            </a:extLst>
          </p:cNvPr>
          <p:cNvSpPr txBox="1"/>
          <p:nvPr/>
        </p:nvSpPr>
        <p:spPr>
          <a:xfrm>
            <a:off x="13361084" y="5075486"/>
            <a:ext cx="5486400" cy="584775"/>
          </a:xfrm>
          <a:prstGeom prst="rect">
            <a:avLst/>
          </a:prstGeom>
          <a:noFill/>
        </p:spPr>
        <p:txBody>
          <a:bodyPr wrap="square" rtlCol="0">
            <a:spAutoFit/>
          </a:bodyPr>
          <a:lstStyle/>
          <a:p>
            <a:r>
              <a:rPr lang="en-US" sz="3200" dirty="0">
                <a:solidFill>
                  <a:schemeClr val="bg1"/>
                </a:solidFill>
                <a:latin typeface="Copperplate Gothic Bold" panose="020E0705020206020404" pitchFamily="34" charset="77"/>
              </a:rPr>
              <a:t>Sally Roach</a:t>
            </a:r>
          </a:p>
        </p:txBody>
      </p:sp>
      <p:pic>
        <p:nvPicPr>
          <p:cNvPr id="10" name="Picture 9">
            <a:extLst>
              <a:ext uri="{FF2B5EF4-FFF2-40B4-BE49-F238E27FC236}">
                <a16:creationId xmlns:a16="http://schemas.microsoft.com/office/drawing/2014/main" id="{79E6264B-BA6F-2554-03BE-0F9D37F326D7}"/>
              </a:ext>
            </a:extLst>
          </p:cNvPr>
          <p:cNvPicPr>
            <a:picLocks noChangeAspect="1"/>
          </p:cNvPicPr>
          <p:nvPr/>
        </p:nvPicPr>
        <p:blipFill>
          <a:blip r:embed="rId9"/>
          <a:stretch>
            <a:fillRect/>
          </a:stretch>
        </p:blipFill>
        <p:spPr>
          <a:xfrm>
            <a:off x="7313774" y="1450471"/>
            <a:ext cx="3635865" cy="3635865"/>
          </a:xfrm>
          <a:prstGeom prst="rect">
            <a:avLst/>
          </a:prstGeom>
        </p:spPr>
      </p:pic>
    </p:spTree>
    <p:extLst>
      <p:ext uri="{BB962C8B-B14F-4D97-AF65-F5344CB8AC3E}">
        <p14:creationId xmlns:p14="http://schemas.microsoft.com/office/powerpoint/2010/main" val="1627797024"/>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42400</TotalTime>
  <Words>1443</Words>
  <Application>Microsoft Macintosh PowerPoint</Application>
  <PresentationFormat>Custom</PresentationFormat>
  <Paragraphs>185</Paragraphs>
  <Slides>20</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Aptos</vt:lpstr>
      <vt:lpstr>Copperplate Gothic Bold</vt:lpstr>
      <vt:lpstr>Times New Roman</vt:lpstr>
      <vt:lpstr>Arial</vt:lpstr>
      <vt:lpstr>Canva Sans Bold</vt:lpstr>
      <vt:lpstr>Canva Sans</vt:lpstr>
      <vt:lpstr>Montserrat Classic Bold</vt:lpstr>
      <vt:lpstr>Helvetica</vt:lpstr>
      <vt:lpstr>Montserrat Light Bold Italics</vt:lpstr>
      <vt:lpstr>Roboto</vt:lpstr>
      <vt:lpstr>Calibri</vt:lpstr>
      <vt:lpstr>Wingdings</vt:lpstr>
      <vt:lpstr>Montserrat Classic</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TAGS Retail Mar 2024</dc:title>
  <cp:lastModifiedBy>Tricia Sanguinetti</cp:lastModifiedBy>
  <cp:revision>81</cp:revision>
  <cp:lastPrinted>2025-06-29T17:44:25Z</cp:lastPrinted>
  <dcterms:created xsi:type="dcterms:W3CDTF">2006-08-16T00:00:00Z</dcterms:created>
  <dcterms:modified xsi:type="dcterms:W3CDTF">2025-08-04T05:33:43Z</dcterms:modified>
  <dc:identifier>DAF-9biRkn8</dc:identifier>
</cp:coreProperties>
</file>