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256" r:id="rId2"/>
    <p:sldId id="547" r:id="rId3"/>
    <p:sldId id="548" r:id="rId4"/>
    <p:sldId id="551" r:id="rId5"/>
    <p:sldId id="552" r:id="rId6"/>
    <p:sldId id="541" r:id="rId7"/>
    <p:sldId id="546" r:id="rId8"/>
    <p:sldId id="543" r:id="rId9"/>
    <p:sldId id="544" r:id="rId10"/>
    <p:sldId id="54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96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 Wink" initials="A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4A72AA"/>
    <a:srgbClr val="DCDCDC"/>
    <a:srgbClr val="DEDEDE"/>
    <a:srgbClr val="333333"/>
    <a:srgbClr val="FFFF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6" autoAdjust="0"/>
    <p:restoredTop sz="85000" autoAdjust="0"/>
  </p:normalViewPr>
  <p:slideViewPr>
    <p:cSldViewPr>
      <p:cViewPr>
        <p:scale>
          <a:sx n="106" d="100"/>
          <a:sy n="106" d="100"/>
        </p:scale>
        <p:origin x="-1176" y="270"/>
      </p:cViewPr>
      <p:guideLst>
        <p:guide orient="horz" pos="3696"/>
        <p:guide pos="52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9579317646643696E-3"/>
                  <c:y val="2.62582056892779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17000070428684"/>
                  <c:y val="-0.131670313639679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832446218657611E-2"/>
                  <c:y val="-4.15196678095763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98238335048351E-2"/>
                  <c:y val="-3.060241102247340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077543004149461"/>
                  <c:y val="1.6663507871144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202024175849495E-2"/>
                  <c:y val="9.284791261048606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73722094820344E-2"/>
                  <c:y val="-1.975361394924102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2341274082637208E-2"/>
                  <c:y val="-7.38533285089910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77979720329585"/>
                  <c:y val="-0.286894444540165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3483948165070279E-2"/>
                  <c:y val="2.23314208262260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32043681533445E-2"/>
                  <c:y val="-0.1233161609722198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8678173129458585E-3"/>
                  <c:y val="-3.1603576905184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delete val="1"/>
            </c:dLbl>
            <c:dLbl>
              <c:idx val="14"/>
              <c:delete val="1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Sheet1!$E$4:$E$16</c:f>
              <c:strCache>
                <c:ptCount val="13"/>
                <c:pt idx="0">
                  <c:v>Executive Office/Admin</c:v>
                </c:pt>
                <c:pt idx="4">
                  <c:v>Communication</c:v>
                </c:pt>
                <c:pt idx="5">
                  <c:v>Technical</c:v>
                </c:pt>
                <c:pt idx="6">
                  <c:v>Retail</c:v>
                </c:pt>
                <c:pt idx="7">
                  <c:v>Foodservice</c:v>
                </c:pt>
                <c:pt idx="8">
                  <c:v>International</c:v>
                </c:pt>
                <c:pt idx="9">
                  <c:v>Global Food Aid</c:v>
                </c:pt>
                <c:pt idx="11">
                  <c:v>Advertising </c:v>
                </c:pt>
                <c:pt idx="12">
                  <c:v>Consumer PR </c:v>
                </c:pt>
              </c:strCache>
            </c:strRef>
          </c:cat>
          <c:val>
            <c:numRef>
              <c:f>Sheet1!$F$4:$F$16</c:f>
              <c:numCache>
                <c:formatCode>General</c:formatCode>
                <c:ptCount val="13"/>
                <c:pt idx="0" formatCode="&quot;$&quot;#,##0_);[Red]\(&quot;$&quot;#,##0\)">
                  <c:v>3085000</c:v>
                </c:pt>
                <c:pt idx="4" formatCode="&quot;$&quot;#,##0_);[Red]\(&quot;$&quot;#,##0\)">
                  <c:v>1200000</c:v>
                </c:pt>
                <c:pt idx="5" formatCode="&quot;$&quot;#,##0_);[Red]\(&quot;$&quot;#,##0\)">
                  <c:v>1965000</c:v>
                </c:pt>
                <c:pt idx="6" formatCode="&quot;$&quot;#,##0_);[Red]\(&quot;$&quot;#,##0\)">
                  <c:v>2000000</c:v>
                </c:pt>
                <c:pt idx="7" formatCode="&quot;$&quot;#,##0_);[Red]\(&quot;$&quot;#,##0\)">
                  <c:v>2200000</c:v>
                </c:pt>
                <c:pt idx="8" formatCode="&quot;$&quot;#,##0_);[Red]\(&quot;$&quot;#,##0\)">
                  <c:v>7910619</c:v>
                </c:pt>
                <c:pt idx="9" formatCode="&quot;$&quot;#,##0_);[Red]\(&quot;$&quot;#,##0\)">
                  <c:v>350000</c:v>
                </c:pt>
                <c:pt idx="11" formatCode="&quot;$&quot;#,##0_);[Red]\(&quot;$&quot;#,##0\)">
                  <c:v>1789381</c:v>
                </c:pt>
                <c:pt idx="12" formatCode="&quot;$&quot;#,##0_);[Red]\(&quot;$&quot;#,##0\)">
                  <c:v>1000000</c:v>
                </c:pt>
              </c:numCache>
            </c:numRef>
          </c:val>
        </c:ser>
        <c:ser>
          <c:idx val="1"/>
          <c:order val="1"/>
          <c:cat>
            <c:strRef>
              <c:f>Sheet1!$E$4:$E$16</c:f>
              <c:strCache>
                <c:ptCount val="13"/>
                <c:pt idx="0">
                  <c:v>Executive Office/Admin</c:v>
                </c:pt>
                <c:pt idx="4">
                  <c:v>Communication</c:v>
                </c:pt>
                <c:pt idx="5">
                  <c:v>Technical</c:v>
                </c:pt>
                <c:pt idx="6">
                  <c:v>Retail</c:v>
                </c:pt>
                <c:pt idx="7">
                  <c:v>Foodservice</c:v>
                </c:pt>
                <c:pt idx="8">
                  <c:v>International</c:v>
                </c:pt>
                <c:pt idx="9">
                  <c:v>Global Food Aid</c:v>
                </c:pt>
                <c:pt idx="11">
                  <c:v>Advertising </c:v>
                </c:pt>
                <c:pt idx="12">
                  <c:v>Consumer PR </c:v>
                </c:pt>
              </c:strCache>
            </c:strRef>
          </c:cat>
          <c:val>
            <c:numRef>
              <c:f>Sheet1!$G$4:$G$16</c:f>
              <c:numCache>
                <c:formatCode>0%</c:formatCode>
                <c:ptCount val="13"/>
                <c:pt idx="0">
                  <c:v>0.14348837209302326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5.5813953488372092E-2</c:v>
                </c:pt>
                <c:pt idx="5">
                  <c:v>9.1395348837209303E-2</c:v>
                </c:pt>
                <c:pt idx="6">
                  <c:v>9.3023255813953487E-2</c:v>
                </c:pt>
                <c:pt idx="7">
                  <c:v>0.10232558139534884</c:v>
                </c:pt>
                <c:pt idx="8">
                  <c:v>0.36793576744186046</c:v>
                </c:pt>
                <c:pt idx="9">
                  <c:v>1.627906976744186E-2</c:v>
                </c:pt>
                <c:pt idx="10">
                  <c:v>0</c:v>
                </c:pt>
                <c:pt idx="11">
                  <c:v>8.3227023255813951E-2</c:v>
                </c:pt>
                <c:pt idx="12">
                  <c:v>4.6511627906976744E-2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 eaLnBrk="0" hangingPunct="0">
              <a:defRPr sz="13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 eaLnBrk="0" hangingPunct="0">
              <a:defRPr sz="13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D1786E28-D4EE-4DFF-8E7C-DF52E9C321D2}" type="datetimeFigureOut">
              <a:rPr lang="en-US"/>
              <a:pPr>
                <a:defRPr/>
              </a:pPr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 eaLnBrk="0" hangingPunct="0">
              <a:defRPr sz="13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 eaLnBrk="0" hangingPunct="0">
              <a:defRPr sz="13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B455010B-1775-4484-A5E8-641587981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5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8" tIns="46079" rIns="92158" bIns="460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8" tIns="46079" rIns="92158" bIns="460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7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8" tIns="46079" rIns="92158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8" tIns="46079" rIns="92158" bIns="460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8" tIns="46079" rIns="92158" bIns="460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ACE10871-6378-4838-904C-9D8CF328F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6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60835-7571-472D-A7CA-B3BBEDA04397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538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is the summary of all of the programs for the approved</a:t>
            </a:r>
            <a:r>
              <a:rPr lang="en-US" baseline="0" dirty="0" smtClean="0"/>
              <a:t> budget, expenditures through 4.30.15 and encumbered amounts with a remaining balance.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Encumbrances will be reviewed through the end of the fiscal year and released if determined that the full amount of the contract/encumbrance is not needed.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 of the Consumer Advertising budget, there is $800k already obligated for FY16.</a:t>
            </a: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B05BF-57FA-4853-BD44-380120D595F3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88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of the FY15 and possible FY16 Revenue Authorization</a:t>
            </a:r>
            <a:r>
              <a:rPr lang="en-US" baseline="0" dirty="0" smtClean="0"/>
              <a:t>.  The operating budget still has not been finalized so the FY16 numbers could change with the upcoming special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3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FY16, I have only</a:t>
            </a:r>
            <a:r>
              <a:rPr lang="en-US" baseline="0" dirty="0" smtClean="0"/>
              <a:t> shown the programs so any of the subcategories within the Admin budget, you will see on a future slide.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Proposed budget is based on $21.5m spend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2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47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RFM’s budget is now under the Technical budget</a:t>
            </a:r>
          </a:p>
          <a:p>
            <a:endParaRPr lang="en-US" dirty="0" smtClean="0"/>
          </a:p>
          <a:p>
            <a:r>
              <a:rPr lang="en-US" dirty="0" smtClean="0"/>
              <a:t>RFM</a:t>
            </a:r>
            <a:r>
              <a:rPr lang="en-US" baseline="0" dirty="0" smtClean="0"/>
              <a:t> and IMC committees are shown in Technical and International budgets as well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Reviewed FY14 expenditures for a full year to help gauge where budgets could be reduced.  </a:t>
            </a: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B05BF-57FA-4853-BD44-380120D595F3}" type="slidenum">
              <a:rPr lang="en-US" smtClean="0">
                <a:ea typeface="ＭＳ Ｐゴシック" pitchFamily="34" charset="-128"/>
              </a:rPr>
              <a:pPr>
                <a:defRPr/>
              </a:pPr>
              <a:t>6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884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efficiency but accurate accounting </a:t>
            </a:r>
            <a:r>
              <a:rPr lang="en-US" smtClean="0"/>
              <a:t>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r>
              <a:rPr lang="en-US" dirty="0"/>
              <a:t>Continued efforts to educate the State of Alaska rules &amp; requirements; (everyone….staff, committee &amp; board members, contractors)</a:t>
            </a:r>
          </a:p>
          <a:p>
            <a:pPr defTabSz="881390">
              <a:defRPr/>
            </a:pPr>
            <a:endParaRPr lang="en-US" dirty="0"/>
          </a:p>
          <a:p>
            <a:pPr defTabSz="881390">
              <a:defRPr/>
            </a:pPr>
            <a:r>
              <a:rPr lang="en-US" dirty="0"/>
              <a:t>ensure that files are fully supported with proper documentation; </a:t>
            </a:r>
          </a:p>
          <a:p>
            <a:pPr defTabSz="881390">
              <a:defRPr/>
            </a:pPr>
            <a:endParaRPr lang="en-US" dirty="0"/>
          </a:p>
          <a:p>
            <a:pPr defTabSz="881390">
              <a:defRPr/>
            </a:pPr>
            <a:r>
              <a:rPr lang="en-US" dirty="0"/>
              <a:t>review/revise P&amp;Ps.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homepage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homepage inner"/>
          <p:cNvPicPr>
            <a:picLocks noChangeAspect="1" noChangeArrowheads="1"/>
          </p:cNvPicPr>
          <p:nvPr userDrawn="1"/>
        </p:nvPicPr>
        <p:blipFill>
          <a:blip r:embed="rId3" cstate="print"/>
          <a:srcRect l="3075" t="79340" r="4671" b="6049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ASMI_WNS logo_4C®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876800"/>
            <a:ext cx="2514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315200" cy="923925"/>
          </a:xfrm>
        </p:spPr>
        <p:txBody>
          <a:bodyPr/>
          <a:lstStyle>
            <a:lvl1pPr algn="r">
              <a:defRPr sz="4000"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644900"/>
            <a:ext cx="6248400" cy="914400"/>
          </a:xfrm>
        </p:spPr>
        <p:txBody>
          <a:bodyPr/>
          <a:lstStyle>
            <a:lvl1pPr marL="0" indent="0" algn="r">
              <a:buFont typeface="Times" pitchFamily="28" charset="0"/>
              <a:buNone/>
              <a:defRPr sz="25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38A8374-6D86-45CC-8195-8498DEC04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98438"/>
            <a:ext cx="2076450" cy="573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076950" cy="573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6692F1C-4B1F-49B8-965E-8A300C2FC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BB7BD48-F318-48EF-810A-B3F919AE4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957D62F-88D3-44F9-8BB5-F345CD6BF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95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95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51EB15F-3F2F-47E3-B572-54B9E1BE8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191EC08-1EA4-4813-9CAF-E15ADD5CF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94CB9E4-46E9-4468-9E13-082B4E20B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8FC5A22-21C7-4207-BB21-460AC39E1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763E52-59B4-452F-B673-C0F2D91A3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A6388BE-B927-45C3-9F80-2A5DD1BA4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homepage alt"/>
          <p:cNvPicPr>
            <a:picLocks noChangeAspect="1" noChangeArrowheads="1"/>
          </p:cNvPicPr>
          <p:nvPr/>
        </p:nvPicPr>
        <p:blipFill>
          <a:blip r:embed="rId13" cstate="print"/>
          <a:srcRect t="9999" b="22501"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8" descr="homepage inner"/>
          <p:cNvPicPr>
            <a:picLocks noChangeAspect="1" noChangeArrowheads="1"/>
          </p:cNvPicPr>
          <p:nvPr/>
        </p:nvPicPr>
        <p:blipFill>
          <a:blip r:embed="rId14" cstate="print"/>
          <a:srcRect l="3075" t="79340" r="4671" b="6049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2" name="AutoShape 6"/>
          <p:cNvCxnSpPr>
            <a:cxnSpLocks noChangeShapeType="1"/>
          </p:cNvCxnSpPr>
          <p:nvPr/>
        </p:nvCxnSpPr>
        <p:spPr bwMode="auto">
          <a:xfrm>
            <a:off x="8534400" y="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72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33333"/>
                </a:solidFill>
                <a:latin typeface="+mn-lt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A0FB8B0-3C94-4F5A-9800-C3D4856C3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8305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6" name="Picture 21" descr="ASMI_WNS logo_4C®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5911850"/>
            <a:ext cx="1371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199" y="2845777"/>
            <a:ext cx="8156575" cy="9239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Alaska Seafood Marketing Institute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>FY16 Overview &amp; Admin BUDGET</a:t>
            </a:r>
            <a:endParaRPr lang="en-US" sz="3600" i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70313"/>
            <a:ext cx="6480174" cy="1127125"/>
          </a:xfrm>
        </p:spPr>
        <p:txBody>
          <a:bodyPr/>
          <a:lstStyle/>
          <a:p>
            <a:pPr eaLnBrk="1" hangingPunct="1">
              <a:buFont typeface="Times" pitchFamily="-84" charset="0"/>
              <a:buNone/>
            </a:pPr>
            <a:r>
              <a:rPr lang="en-US" sz="1800" dirty="0" smtClean="0"/>
              <a:t>Becky Monagle</a:t>
            </a:r>
            <a:br>
              <a:rPr lang="en-US" sz="1800" dirty="0" smtClean="0"/>
            </a:br>
            <a:r>
              <a:rPr lang="en-US" sz="1800" dirty="0" smtClean="0"/>
              <a:t>Finance Director</a:t>
            </a:r>
            <a:br>
              <a:rPr lang="en-US" sz="1800" dirty="0" smtClean="0"/>
            </a:br>
            <a:r>
              <a:rPr lang="en-US" sz="1800" dirty="0" smtClean="0"/>
              <a:t>May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2015</a:t>
            </a:r>
            <a:endParaRPr lang="en-US" dirty="0" smtClean="0"/>
          </a:p>
          <a:p>
            <a:pPr eaLnBrk="1" hangingPunct="1">
              <a:buFont typeface="Times" pitchFamily="-84" charset="0"/>
              <a:buNone/>
            </a:pPr>
            <a:endParaRPr lang="en-US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048625" y="352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BB7BD48-F318-48EF-810A-B3F919AE4A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FY15 Program </a:t>
            </a:r>
            <a:r>
              <a:rPr lang="en-US" sz="3200" dirty="0" err="1" smtClean="0"/>
              <a:t>Exp</a:t>
            </a:r>
            <a:r>
              <a:rPr lang="en-US" sz="3200" dirty="0" smtClean="0"/>
              <a:t>/</a:t>
            </a:r>
            <a:r>
              <a:rPr lang="en-US" sz="3200" dirty="0" err="1" smtClean="0"/>
              <a:t>Enc</a:t>
            </a:r>
            <a:r>
              <a:rPr lang="en-US" sz="3200" dirty="0" smtClean="0"/>
              <a:t> as of 4.30.15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456094"/>
              </p:ext>
            </p:extLst>
          </p:nvPr>
        </p:nvGraphicFramePr>
        <p:xfrm>
          <a:off x="533400" y="1441568"/>
          <a:ext cx="8077200" cy="4806831"/>
        </p:xfrm>
        <a:graphic>
          <a:graphicData uri="http://schemas.openxmlformats.org/drawingml/2006/table">
            <a:tbl>
              <a:tblPr/>
              <a:tblGrid>
                <a:gridCol w="2292179"/>
                <a:gridCol w="1292352"/>
                <a:gridCol w="1432065"/>
                <a:gridCol w="1558682"/>
                <a:gridCol w="1501922"/>
              </a:tblGrid>
              <a:tr h="1947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Summary thru 4.30.15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Budget Category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Budgeted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Expended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Encumbered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Remaining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Executive Admin &amp; Cons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4,376,000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2,444,191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613,026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1,318,783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Communications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1,200,000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1,131,091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188,445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(119,536)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Technical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1,273,000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635,671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390,279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247,050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2,564,000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1,322,362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652,283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589,355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Foodservice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2,200,000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1,384,222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534,978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280,800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International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8,634,407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4,185,296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3,912,540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536,571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Aid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350,000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268,827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96,102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(14,929)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 Advertising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2,569,000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401,932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1,126,587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1,040,481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Consumer PR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1,000,000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371,481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384,000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244,519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66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24,166,407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12,145,073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7,898,239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4,123,094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6360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58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*Intl amt includes $350,000 (NEU) and $380,000 (Japan) for sockeye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5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*Retail amt includes $214k for FY14 pink salmon monies + $350k for frozen sockeye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1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*Technical amt includes $373k for RFM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58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C3A8A6C-848E-429F-9857-6D2A1A21794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1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Revenues FY15 vs FY16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4040188" cy="639762"/>
          </a:xfrm>
        </p:spPr>
        <p:txBody>
          <a:bodyPr/>
          <a:lstStyle/>
          <a:p>
            <a:r>
              <a:rPr lang="en-US" dirty="0" smtClean="0"/>
              <a:t>FY15 Revenue </a:t>
            </a:r>
            <a:r>
              <a:rPr lang="en-US" dirty="0" err="1" smtClean="0"/>
              <a:t>Auth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6306114"/>
              </p:ext>
            </p:extLst>
          </p:nvPr>
        </p:nvGraphicFramePr>
        <p:xfrm>
          <a:off x="457200" y="2667000"/>
          <a:ext cx="4038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Funding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FY15 Revenues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$26,710.1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Stat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anose="020F0502020204030204" pitchFamily="34" charset="0"/>
                        </a:rPr>
                        <a:t>Desig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anose="020F0502020204030204" pitchFamily="34" charset="0"/>
                        </a:rPr>
                        <a:t>Pgm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Rec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$14,826.5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Federal Receipts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4,500.0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GF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Match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4,500.0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General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Fund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2,883.6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676400"/>
            <a:ext cx="3200400" cy="685800"/>
          </a:xfrm>
        </p:spPr>
        <p:txBody>
          <a:bodyPr/>
          <a:lstStyle/>
          <a:p>
            <a:r>
              <a:rPr lang="en-US" dirty="0" smtClean="0"/>
              <a:t>FY16 Revenue </a:t>
            </a:r>
            <a:r>
              <a:rPr lang="en-US" dirty="0" err="1" smtClean="0"/>
              <a:t>Auth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2288462"/>
              </p:ext>
            </p:extLst>
          </p:nvPr>
        </p:nvGraphicFramePr>
        <p:xfrm>
          <a:off x="5562600" y="2667001"/>
          <a:ext cx="2286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FY16 Revenues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$24,792.5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74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$14,941.5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74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4,500.0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74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4,500.0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74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   851.0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91EC08-1EA4-4813-9CAF-E15ADD5CFC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1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ASMI FY16 proposed budget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19337"/>
              </p:ext>
            </p:extLst>
          </p:nvPr>
        </p:nvGraphicFramePr>
        <p:xfrm>
          <a:off x="685800" y="1676400"/>
          <a:ext cx="7543799" cy="4114804"/>
        </p:xfrm>
        <a:graphic>
          <a:graphicData uri="http://schemas.openxmlformats.org/drawingml/2006/table">
            <a:tbl>
              <a:tblPr/>
              <a:tblGrid>
                <a:gridCol w="1993956"/>
                <a:gridCol w="1106645"/>
                <a:gridCol w="717824"/>
                <a:gridCol w="2103623"/>
                <a:gridCol w="903927"/>
                <a:gridCol w="717824"/>
              </a:tblGrid>
              <a:tr h="179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FY15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1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FY16 Budget ( proposed)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Executive Admin &amp; Consolidated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$2,856,000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Executive Office/Admin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$3,085,000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$220,000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Promotional Fullfillment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Board &amp; Committee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Communication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$1,965,000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Foodservice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Foodservice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$2,200,000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$7,905,000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$7,910,619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 Food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Global Food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RFM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Advertising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$2,569,000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Advertising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$1,789,381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Consumer 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Consumer PR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$22,500,000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$21,500,000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0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10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FY16 proposed appropriation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24,792,500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FY16 proposed spend 'intent'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0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RESERVE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$3,292,500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BB7BD48-F318-48EF-810A-B3F919AE4A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3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ASMI Overall Budget Chart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94CB9E4-46E9-4468-9E13-082B4E20B1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861400"/>
              </p:ext>
            </p:extLst>
          </p:nvPr>
        </p:nvGraphicFramePr>
        <p:xfrm>
          <a:off x="1066800" y="1524000"/>
          <a:ext cx="6858001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65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Admin Program Budget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Executive Office/Admin FY15/FY16 Budget Comparison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C3A8A6C-848E-429F-9857-6D2A1A21794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93248"/>
              </p:ext>
            </p:extLst>
          </p:nvPr>
        </p:nvGraphicFramePr>
        <p:xfrm>
          <a:off x="609600" y="1981204"/>
          <a:ext cx="7219949" cy="3415669"/>
        </p:xfrm>
        <a:graphic>
          <a:graphicData uri="http://schemas.openxmlformats.org/drawingml/2006/table">
            <a:tbl>
              <a:tblPr/>
              <a:tblGrid>
                <a:gridCol w="2335142"/>
                <a:gridCol w="872161"/>
                <a:gridCol w="689289"/>
                <a:gridCol w="1761907"/>
                <a:gridCol w="872161"/>
                <a:gridCol w="689289"/>
              </a:tblGrid>
              <a:tr h="241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FY15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Category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FY16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Admin/Exec Office 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656,000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Admin/Exec Office 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600,000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9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Admin/Exec Office Travel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Admin/Exec Office Travel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Fulfillment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Fulfillment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Board &amp; Committees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400,000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Board &amp; Committees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300,000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184,500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185,000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Consolidated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1,315,500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Consolidated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750,000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220,000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220,000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GO WILD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GO WILD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150,000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Website/IT support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Website/IT support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350,000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500,000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Trademark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50,000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Trademark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30,000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4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4,376,000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3,085,000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6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Admin Program Budget Highlights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Core fiscal team hired</a:t>
            </a:r>
          </a:p>
          <a:p>
            <a:pPr lvl="1">
              <a:defRPr/>
            </a:pPr>
            <a:r>
              <a:rPr lang="en-US" sz="2800" dirty="0" smtClean="0"/>
              <a:t>Jhi-Jhi Ferrer – international </a:t>
            </a:r>
            <a:r>
              <a:rPr lang="en-US" sz="2800" dirty="0" err="1" smtClean="0"/>
              <a:t>acctg</a:t>
            </a:r>
            <a:r>
              <a:rPr lang="en-US" sz="2800" dirty="0" smtClean="0"/>
              <a:t> support</a:t>
            </a:r>
          </a:p>
          <a:p>
            <a:pPr lvl="1">
              <a:defRPr/>
            </a:pPr>
            <a:r>
              <a:rPr lang="en-US" sz="2800" dirty="0" smtClean="0"/>
              <a:t>Matthew Arnoldt – primary travel coordinator</a:t>
            </a:r>
          </a:p>
          <a:p>
            <a:pPr lvl="1">
              <a:defRPr/>
            </a:pPr>
            <a:r>
              <a:rPr lang="en-US" sz="2800" dirty="0" smtClean="0"/>
              <a:t>Jeanne Mungle – lead procurement</a:t>
            </a:r>
          </a:p>
          <a:p>
            <a:pPr>
              <a:defRPr/>
            </a:pPr>
            <a:r>
              <a:rPr lang="en-US" sz="2800" dirty="0" smtClean="0"/>
              <a:t>Streamlining fiscal processes for continued efficiency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82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Program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state accounting system starting July 1, 2015.  Integrated Resource Information System (IRIS)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BB7BD48-F318-48EF-810A-B3F919AE4A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Program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Continued cross-training of fiscal staff to support the administrative function for ASMI.</a:t>
            </a:r>
          </a:p>
          <a:p>
            <a:r>
              <a:rPr lang="en-US" sz="2800" dirty="0" smtClean="0"/>
              <a:t>IT Assessment - World Wide Technology completed an IT Assessment to help identify areas where IT costs could be reduced, potentially with better services.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BB7BD48-F318-48EF-810A-B3F919AE4A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otherraisin">
  <a:themeElements>
    <a:clrScheme name="">
      <a:dk1>
        <a:srgbClr val="004080"/>
      </a:dk1>
      <a:lt1>
        <a:srgbClr val="FFFFFF"/>
      </a:lt1>
      <a:dk2>
        <a:srgbClr val="FFFFFF"/>
      </a:dk2>
      <a:lt2>
        <a:srgbClr val="808080"/>
      </a:lt2>
      <a:accent1>
        <a:srgbClr val="000000"/>
      </a:accent1>
      <a:accent2>
        <a:srgbClr val="669999"/>
      </a:accent2>
      <a:accent3>
        <a:srgbClr val="FFFFFF"/>
      </a:accent3>
      <a:accent4>
        <a:srgbClr val="00356C"/>
      </a:accent4>
      <a:accent5>
        <a:srgbClr val="AAAA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notherraisin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ll Gothic Black" pitchFamily="28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ll Gothic Black" pitchFamily="28" charset="0"/>
            <a:ea typeface="ＭＳ Ｐゴシック" pitchFamily="28" charset="-128"/>
          </a:defRPr>
        </a:defPPr>
      </a:lstStyle>
    </a:lnDef>
  </a:objectDefaults>
  <a:extraClrSchemeLst>
    <a:extraClrScheme>
      <a:clrScheme name="Anotherraisin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otherraisin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Ryan:Users:Ryan:Desktop:Anotherraisin.pot</Template>
  <TotalTime>15278</TotalTime>
  <Words>993</Words>
  <Application>Microsoft Office PowerPoint</Application>
  <PresentationFormat>On-screen Show (4:3)</PresentationFormat>
  <Paragraphs>338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Anotherraisin</vt:lpstr>
      <vt:lpstr>Alaska Seafood Marketing Institute FY16 Overview &amp; Admin BUDGET</vt:lpstr>
      <vt:lpstr>FY15 Program Exp/Enc as of 4.30.15</vt:lpstr>
      <vt:lpstr>Revenues FY15 vs FY16</vt:lpstr>
      <vt:lpstr>Overall ASMI FY16 proposed budget</vt:lpstr>
      <vt:lpstr>FY16 ASMI Overall Budget Chart</vt:lpstr>
      <vt:lpstr>Admin Program Budget Overview</vt:lpstr>
      <vt:lpstr>Admin Program Budget Highlights</vt:lpstr>
      <vt:lpstr>Admin Program Challenges</vt:lpstr>
      <vt:lpstr>Admin Program Opportunities</vt:lpstr>
      <vt:lpstr>Wrap up…</vt:lpstr>
    </vt:vector>
  </TitlesOfParts>
  <Company>Ryan Schiedermayer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Umass Chef Conference 2014</dc:title>
  <dc:subject>Alaska Seafood on Campus</dc:subject>
  <dc:creator>Jann Dickerson</dc:creator>
  <cp:lastModifiedBy>Deb Tempel</cp:lastModifiedBy>
  <cp:revision>545</cp:revision>
  <cp:lastPrinted>2015-05-04T21:34:44Z</cp:lastPrinted>
  <dcterms:created xsi:type="dcterms:W3CDTF">2009-06-30T17:58:42Z</dcterms:created>
  <dcterms:modified xsi:type="dcterms:W3CDTF">2015-05-07T16:36:22Z</dcterms:modified>
</cp:coreProperties>
</file>