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8" r:id="rId3"/>
    <p:sldId id="268" r:id="rId4"/>
    <p:sldId id="288" r:id="rId5"/>
    <p:sldId id="259" r:id="rId6"/>
    <p:sldId id="260" r:id="rId7"/>
    <p:sldId id="269" r:id="rId8"/>
    <p:sldId id="289" r:id="rId9"/>
    <p:sldId id="296" r:id="rId10"/>
    <p:sldId id="261" r:id="rId11"/>
    <p:sldId id="290" r:id="rId12"/>
    <p:sldId id="278" r:id="rId13"/>
    <p:sldId id="297" r:id="rId14"/>
    <p:sldId id="280" r:id="rId15"/>
    <p:sldId id="285" r:id="rId16"/>
    <p:sldId id="262" r:id="rId17"/>
    <p:sldId id="294" r:id="rId18"/>
    <p:sldId id="311" r:id="rId19"/>
    <p:sldId id="305" r:id="rId20"/>
    <p:sldId id="263" r:id="rId21"/>
    <p:sldId id="270" r:id="rId22"/>
    <p:sldId id="272" r:id="rId23"/>
    <p:sldId id="310" r:id="rId24"/>
    <p:sldId id="286" r:id="rId25"/>
    <p:sldId id="271" r:id="rId26"/>
    <p:sldId id="287" r:id="rId27"/>
    <p:sldId id="264" r:id="rId28"/>
    <p:sldId id="301" r:id="rId29"/>
    <p:sldId id="299" r:id="rId30"/>
    <p:sldId id="300" r:id="rId31"/>
    <p:sldId id="265" r:id="rId32"/>
    <p:sldId id="308" r:id="rId33"/>
    <p:sldId id="266" r:id="rId34"/>
    <p:sldId id="309" r:id="rId35"/>
    <p:sldId id="284" r:id="rId36"/>
    <p:sldId id="282" r:id="rId37"/>
    <p:sldId id="283" r:id="rId38"/>
    <p:sldId id="307"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1055" autoAdjust="0"/>
  </p:normalViewPr>
  <p:slideViewPr>
    <p:cSldViewPr snapToGrid="0">
      <p:cViewPr>
        <p:scale>
          <a:sx n="98" d="100"/>
          <a:sy n="98" d="100"/>
        </p:scale>
        <p:origin x="-13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AA3DE90-EE50-46EB-A8D7-4C0C48DCD385}" type="datetimeFigureOut">
              <a:rPr lang="en-US" smtClean="0"/>
              <a:t>10/26/2015</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878C7C9-096B-456D-8564-2877E6505C31}" type="slidenum">
              <a:rPr lang="en-US" smtClean="0"/>
              <a:t>‹#›</a:t>
            </a:fld>
            <a:endParaRPr lang="en-US"/>
          </a:p>
        </p:txBody>
      </p:sp>
    </p:spTree>
    <p:extLst>
      <p:ext uri="{BB962C8B-B14F-4D97-AF65-F5344CB8AC3E}">
        <p14:creationId xmlns:p14="http://schemas.microsoft.com/office/powerpoint/2010/main" val="381745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4D47192-DB42-445F-BF04-AC0017038AE7}" type="datetimeFigureOut">
              <a:rPr lang="en-US" smtClean="0"/>
              <a:pPr/>
              <a:t>10/26/2015</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3517C7B-C0FE-47C3-8BA5-9A16364F792D}" type="slidenum">
              <a:rPr lang="en-US" smtClean="0"/>
              <a:pPr/>
              <a:t>‹#›</a:t>
            </a:fld>
            <a:endParaRPr lang="en-US"/>
          </a:p>
        </p:txBody>
      </p:sp>
    </p:spTree>
    <p:extLst>
      <p:ext uri="{BB962C8B-B14F-4D97-AF65-F5344CB8AC3E}">
        <p14:creationId xmlns:p14="http://schemas.microsoft.com/office/powerpoint/2010/main" val="3232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Cumulative online sales promotion results $83 million USD</a:t>
            </a:r>
            <a:endParaRPr lang="en-US" dirty="0"/>
          </a:p>
        </p:txBody>
      </p:sp>
      <p:sp>
        <p:nvSpPr>
          <p:cNvPr id="4" name="Slide Number Placeholder 3"/>
          <p:cNvSpPr>
            <a:spLocks noGrp="1"/>
          </p:cNvSpPr>
          <p:nvPr>
            <p:ph type="sldNum" sz="quarter" idx="10"/>
          </p:nvPr>
        </p:nvSpPr>
        <p:spPr/>
        <p:txBody>
          <a:bodyPr/>
          <a:lstStyle/>
          <a:p>
            <a:fld id="{53517C7B-C0FE-47C3-8BA5-9A16364F792D}" type="slidenum">
              <a:rPr lang="en-US" smtClean="0"/>
              <a:pPr/>
              <a:t>8</a:t>
            </a:fld>
            <a:endParaRPr lang="en-US"/>
          </a:p>
        </p:txBody>
      </p:sp>
    </p:spTree>
    <p:extLst>
      <p:ext uri="{BB962C8B-B14F-4D97-AF65-F5344CB8AC3E}">
        <p14:creationId xmlns:p14="http://schemas.microsoft.com/office/powerpoint/2010/main" val="215577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$6,000</a:t>
            </a:r>
            <a:endParaRPr lang="en-US" dirty="0"/>
          </a:p>
        </p:txBody>
      </p:sp>
      <p:sp>
        <p:nvSpPr>
          <p:cNvPr id="4" name="Slide Number Placeholder 3"/>
          <p:cNvSpPr>
            <a:spLocks noGrp="1"/>
          </p:cNvSpPr>
          <p:nvPr>
            <p:ph type="sldNum" sz="quarter" idx="10"/>
          </p:nvPr>
        </p:nvSpPr>
        <p:spPr/>
        <p:txBody>
          <a:bodyPr/>
          <a:lstStyle/>
          <a:p>
            <a:fld id="{53517C7B-C0FE-47C3-8BA5-9A16364F792D}" type="slidenum">
              <a:rPr lang="en-US" smtClean="0"/>
              <a:pPr/>
              <a:t>9</a:t>
            </a:fld>
            <a:endParaRPr lang="en-US"/>
          </a:p>
        </p:txBody>
      </p:sp>
    </p:spTree>
    <p:extLst>
      <p:ext uri="{BB962C8B-B14F-4D97-AF65-F5344CB8AC3E}">
        <p14:creationId xmlns:p14="http://schemas.microsoft.com/office/powerpoint/2010/main" val="133940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Canned salmon promotions were also run in Ireland and the Netherlands</a:t>
            </a:r>
            <a:endParaRPr lang="en-US" dirty="0"/>
          </a:p>
        </p:txBody>
      </p:sp>
      <p:sp>
        <p:nvSpPr>
          <p:cNvPr id="4" name="Slide Number Placeholder 3"/>
          <p:cNvSpPr>
            <a:spLocks noGrp="1"/>
          </p:cNvSpPr>
          <p:nvPr>
            <p:ph type="sldNum" sz="quarter" idx="10"/>
          </p:nvPr>
        </p:nvSpPr>
        <p:spPr/>
        <p:txBody>
          <a:bodyPr/>
          <a:lstStyle/>
          <a:p>
            <a:fld id="{53517C7B-C0FE-47C3-8BA5-9A16364F792D}" type="slidenum">
              <a:rPr lang="en-US" smtClean="0"/>
              <a:pPr/>
              <a:t>21</a:t>
            </a:fld>
            <a:endParaRPr lang="en-US"/>
          </a:p>
        </p:txBody>
      </p:sp>
    </p:spTree>
    <p:extLst>
      <p:ext uri="{BB962C8B-B14F-4D97-AF65-F5344CB8AC3E}">
        <p14:creationId xmlns:p14="http://schemas.microsoft.com/office/powerpoint/2010/main" val="289986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5151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307934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332031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126621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266716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328294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388474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305130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23518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60243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64764-D7F0-430D-B555-5C2856B9F49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7150A-661C-417C-8630-B69F5E39979F}" type="slidenum">
              <a:rPr lang="en-US" smtClean="0"/>
              <a:pPr/>
              <a:t>‹#›</a:t>
            </a:fld>
            <a:endParaRPr lang="en-US"/>
          </a:p>
        </p:txBody>
      </p:sp>
    </p:spTree>
    <p:extLst>
      <p:ext uri="{BB962C8B-B14F-4D97-AF65-F5344CB8AC3E}">
        <p14:creationId xmlns:p14="http://schemas.microsoft.com/office/powerpoint/2010/main" val="155334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64764-D7F0-430D-B555-5C2856B9F499}" type="datetimeFigureOut">
              <a:rPr lang="en-US" smtClean="0"/>
              <a:pPr/>
              <a:t>10/26/2015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7150A-661C-417C-8630-B69F5E39979F}" type="slidenum">
              <a:rPr lang="en-US" smtClean="0"/>
              <a:pPr/>
              <a:t>‹#›</a:t>
            </a:fld>
            <a:endParaRPr lang="en-US"/>
          </a:p>
        </p:txBody>
      </p:sp>
    </p:spTree>
    <p:extLst>
      <p:ext uri="{BB962C8B-B14F-4D97-AF65-F5344CB8AC3E}">
        <p14:creationId xmlns:p14="http://schemas.microsoft.com/office/powerpoint/2010/main" val="1676691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5.jpe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4.jpeg"/><Relationship Id="rId9"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4579"/>
            <a:ext cx="9144000" cy="6095431"/>
          </a:xfrm>
          <a:prstGeom prst="rect">
            <a:avLst/>
          </a:prstGeom>
        </p:spPr>
      </p:pic>
      <p:sp>
        <p:nvSpPr>
          <p:cNvPr id="2" name="Title 1"/>
          <p:cNvSpPr>
            <a:spLocks noGrp="1"/>
          </p:cNvSpPr>
          <p:nvPr>
            <p:ph type="ctrTitle"/>
          </p:nvPr>
        </p:nvSpPr>
        <p:spPr>
          <a:xfrm>
            <a:off x="1424568" y="394579"/>
            <a:ext cx="7772400" cy="1898592"/>
          </a:xfrm>
        </p:spPr>
        <p:txBody>
          <a:bodyPr>
            <a:normAutofit/>
          </a:bodyPr>
          <a:lstStyle/>
          <a:p>
            <a:r>
              <a:rPr lang="en-US" sz="4800" dirty="0" smtClean="0">
                <a:solidFill>
                  <a:schemeClr val="bg1"/>
                </a:solidFill>
                <a:latin typeface="+mn-lt"/>
              </a:rPr>
              <a:t>ASMI International </a:t>
            </a:r>
            <a:br>
              <a:rPr lang="en-US" sz="4800" dirty="0" smtClean="0">
                <a:solidFill>
                  <a:schemeClr val="bg1"/>
                </a:solidFill>
                <a:latin typeface="+mn-lt"/>
              </a:rPr>
            </a:br>
            <a:r>
              <a:rPr lang="en-US" sz="4800" dirty="0" smtClean="0">
                <a:solidFill>
                  <a:schemeClr val="bg1"/>
                </a:solidFill>
                <a:latin typeface="+mn-lt"/>
              </a:rPr>
              <a:t>All Hands Meeting</a:t>
            </a:r>
            <a:endParaRPr lang="en-US" sz="4800" dirty="0">
              <a:solidFill>
                <a:schemeClr val="bg1"/>
              </a:solidFill>
              <a:latin typeface="+mn-lt"/>
            </a:endParaRPr>
          </a:p>
        </p:txBody>
      </p:sp>
      <p:sp>
        <p:nvSpPr>
          <p:cNvPr id="3" name="Subtitle 2"/>
          <p:cNvSpPr>
            <a:spLocks noGrp="1"/>
          </p:cNvSpPr>
          <p:nvPr>
            <p:ph type="subTitle" idx="1"/>
          </p:nvPr>
        </p:nvSpPr>
        <p:spPr>
          <a:xfrm>
            <a:off x="2280424" y="5107452"/>
            <a:ext cx="6863576" cy="1750548"/>
          </a:xfrm>
        </p:spPr>
        <p:txBody>
          <a:bodyPr>
            <a:normAutofit/>
          </a:bodyPr>
          <a:lstStyle/>
          <a:p>
            <a:r>
              <a:rPr lang="en-US" b="1" dirty="0" smtClean="0">
                <a:solidFill>
                  <a:schemeClr val="bg1"/>
                </a:solidFill>
              </a:rPr>
              <a:t>Alexa </a:t>
            </a:r>
            <a:r>
              <a:rPr lang="en-US" b="1" dirty="0" err="1" smtClean="0">
                <a:solidFill>
                  <a:schemeClr val="bg1"/>
                </a:solidFill>
              </a:rPr>
              <a:t>Tonkovich</a:t>
            </a:r>
            <a:r>
              <a:rPr lang="en-US" b="1" dirty="0" smtClean="0">
                <a:solidFill>
                  <a:schemeClr val="bg1"/>
                </a:solidFill>
              </a:rPr>
              <a:t>  </a:t>
            </a:r>
          </a:p>
          <a:p>
            <a:r>
              <a:rPr lang="en-US" b="1" dirty="0" smtClean="0">
                <a:solidFill>
                  <a:schemeClr val="bg1"/>
                </a:solidFill>
              </a:rPr>
              <a:t>October 21, 2015</a:t>
            </a:r>
          </a:p>
          <a:p>
            <a:r>
              <a:rPr lang="en-US" b="1" dirty="0" smtClean="0">
                <a:solidFill>
                  <a:schemeClr val="bg1"/>
                </a:solidFill>
              </a:rPr>
              <a:t>Anchorage, AK </a:t>
            </a:r>
            <a:endParaRPr lang="en-US" b="1" dirty="0">
              <a:solidFill>
                <a:schemeClr val="bg1"/>
              </a:solidFill>
            </a:endParaRPr>
          </a:p>
        </p:txBody>
      </p:sp>
      <p:sp>
        <p:nvSpPr>
          <p:cNvPr id="6" name="Flowchart: Process 5"/>
          <p:cNvSpPr/>
          <p:nvPr/>
        </p:nvSpPr>
        <p:spPr>
          <a:xfrm>
            <a:off x="0" y="394579"/>
            <a:ext cx="9144000" cy="6095431"/>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63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33"/>
            <a:ext cx="6779941" cy="1284802"/>
          </a:xfrm>
          <a:prstGeom prst="rect">
            <a:avLst/>
          </a:prstGeom>
        </p:spPr>
      </p:pic>
      <p:sp>
        <p:nvSpPr>
          <p:cNvPr id="2" name="Title 1"/>
          <p:cNvSpPr>
            <a:spLocks noGrp="1"/>
          </p:cNvSpPr>
          <p:nvPr>
            <p:ph type="title"/>
          </p:nvPr>
        </p:nvSpPr>
        <p:spPr>
          <a:xfrm>
            <a:off x="296214" y="1183392"/>
            <a:ext cx="7886700" cy="944881"/>
          </a:xfrm>
        </p:spPr>
        <p:txBody>
          <a:bodyPr/>
          <a:lstStyle/>
          <a:p>
            <a:r>
              <a:rPr lang="en-US" dirty="0" smtClean="0"/>
              <a:t>Japan</a:t>
            </a:r>
            <a:endParaRPr lang="en-US" dirty="0"/>
          </a:p>
        </p:txBody>
      </p:sp>
      <p:sp>
        <p:nvSpPr>
          <p:cNvPr id="3" name="Content Placeholder 2"/>
          <p:cNvSpPr>
            <a:spLocks noGrp="1"/>
          </p:cNvSpPr>
          <p:nvPr>
            <p:ph idx="1"/>
          </p:nvPr>
        </p:nvSpPr>
        <p:spPr>
          <a:xfrm>
            <a:off x="296214" y="1996225"/>
            <a:ext cx="8847785" cy="5529990"/>
          </a:xfrm>
        </p:spPr>
        <p:txBody>
          <a:bodyPr>
            <a:normAutofit fontScale="25000" lnSpcReduction="20000"/>
          </a:bodyPr>
          <a:lstStyle/>
          <a:p>
            <a:pPr marL="0" indent="0">
              <a:buNone/>
            </a:pPr>
            <a:r>
              <a:rPr lang="en-US" sz="8000" dirty="0" smtClean="0"/>
              <a:t>Goals:</a:t>
            </a:r>
          </a:p>
          <a:p>
            <a:pPr lvl="0"/>
            <a:r>
              <a:rPr lang="en-US" sz="8800" i="1" dirty="0"/>
              <a:t>Differentiate Alaska </a:t>
            </a:r>
            <a:r>
              <a:rPr lang="en-US" sz="8800" i="1" dirty="0" err="1"/>
              <a:t>pollock</a:t>
            </a:r>
            <a:r>
              <a:rPr lang="en-US" sz="8800" i="1" dirty="0"/>
              <a:t> roe and surimi </a:t>
            </a:r>
          </a:p>
          <a:p>
            <a:pPr lvl="0"/>
            <a:r>
              <a:rPr lang="en-US" sz="8800" i="1" dirty="0" smtClean="0"/>
              <a:t>Encourage </a:t>
            </a:r>
            <a:r>
              <a:rPr lang="en-US" sz="8800" i="1" dirty="0"/>
              <a:t>new product development and development of recipes for traditional products geared toward younger generations</a:t>
            </a:r>
            <a:r>
              <a:rPr lang="en-US" sz="8800" i="1" dirty="0" smtClean="0"/>
              <a:t>.</a:t>
            </a:r>
          </a:p>
          <a:p>
            <a:pPr lvl="0"/>
            <a:r>
              <a:rPr lang="en-US" sz="8800" b="1" dirty="0" smtClean="0"/>
              <a:t>Activity Example:</a:t>
            </a:r>
          </a:p>
          <a:p>
            <a:r>
              <a:rPr lang="en-US" sz="8800" dirty="0" smtClean="0"/>
              <a:t>ASMI created an educational page titled “</a:t>
            </a:r>
            <a:r>
              <a:rPr lang="en-US" sz="8800" dirty="0" err="1" smtClean="0"/>
              <a:t>Kirimi-chan</a:t>
            </a:r>
            <a:r>
              <a:rPr lang="en-US" sz="8800" dirty="0" smtClean="0"/>
              <a:t> goes to Alaska to learn about </a:t>
            </a:r>
            <a:r>
              <a:rPr lang="en-US" sz="8800" dirty="0" err="1" smtClean="0"/>
              <a:t>surimi</a:t>
            </a:r>
            <a:r>
              <a:rPr lang="en-US" sz="8800" dirty="0" smtClean="0"/>
              <a:t> production. </a:t>
            </a:r>
          </a:p>
          <a:p>
            <a:r>
              <a:rPr lang="en-US" sz="8800" dirty="0" err="1" smtClean="0"/>
              <a:t>Kirimi-chan</a:t>
            </a:r>
            <a:r>
              <a:rPr lang="en-US" sz="8800" dirty="0" smtClean="0"/>
              <a:t> </a:t>
            </a:r>
            <a:r>
              <a:rPr lang="en-US" sz="8800" dirty="0"/>
              <a:t>are a group of </a:t>
            </a:r>
            <a:r>
              <a:rPr lang="en-US" sz="8800" dirty="0" smtClean="0"/>
              <a:t>popular, cute characters </a:t>
            </a:r>
            <a:r>
              <a:rPr lang="en-US" sz="8800" dirty="0"/>
              <a:t>produced by </a:t>
            </a:r>
            <a:r>
              <a:rPr lang="en-US" sz="8800" dirty="0" smtClean="0"/>
              <a:t>Sanrio.  There are 10 seafood characters.</a:t>
            </a:r>
          </a:p>
          <a:p>
            <a:r>
              <a:rPr lang="en-US" sz="8800" dirty="0" smtClean="0"/>
              <a:t>The </a:t>
            </a:r>
            <a:r>
              <a:rPr lang="en-US" sz="8800" dirty="0"/>
              <a:t>official </a:t>
            </a:r>
            <a:r>
              <a:rPr lang="en-US" sz="8800" dirty="0" err="1"/>
              <a:t>Kirimi-chan</a:t>
            </a:r>
            <a:r>
              <a:rPr lang="en-US" sz="8800" dirty="0"/>
              <a:t> Twitter account currently has about 240,000 followers and it is connected to their official </a:t>
            </a:r>
            <a:r>
              <a:rPr lang="en-US" sz="8800" dirty="0" smtClean="0"/>
              <a:t>homepage.</a:t>
            </a:r>
          </a:p>
          <a:p>
            <a:r>
              <a:rPr lang="en-US" sz="8800" dirty="0" smtClean="0"/>
              <a:t>The </a:t>
            </a:r>
            <a:r>
              <a:rPr lang="en-US" sz="8800" dirty="0"/>
              <a:t>page introduces viewers to </a:t>
            </a:r>
            <a:r>
              <a:rPr lang="en-US" sz="8800" dirty="0" smtClean="0"/>
              <a:t>key </a:t>
            </a:r>
            <a:r>
              <a:rPr lang="en-US" sz="8800" dirty="0"/>
              <a:t>information about Alaska </a:t>
            </a:r>
            <a:r>
              <a:rPr lang="en-US" sz="8800" dirty="0" err="1"/>
              <a:t>pollock</a:t>
            </a:r>
            <a:r>
              <a:rPr lang="en-US" sz="8800" dirty="0"/>
              <a:t> surimi, which helps general consumers, and also the younger generation of the seafood </a:t>
            </a:r>
            <a:r>
              <a:rPr lang="en-US" sz="8800" dirty="0" smtClean="0"/>
              <a:t>industry </a:t>
            </a:r>
            <a:r>
              <a:rPr lang="en-US" sz="8800" dirty="0"/>
              <a:t>to understand </a:t>
            </a:r>
            <a:r>
              <a:rPr lang="en-US" sz="8800" dirty="0" smtClean="0"/>
              <a:t>Alaska </a:t>
            </a:r>
            <a:r>
              <a:rPr lang="en-US" sz="8800" dirty="0" err="1"/>
              <a:t>pollock</a:t>
            </a:r>
            <a:r>
              <a:rPr lang="en-US" sz="8800" dirty="0"/>
              <a:t> and Alaska </a:t>
            </a:r>
            <a:r>
              <a:rPr lang="en-US" sz="8800" dirty="0" err="1"/>
              <a:t>pollock</a:t>
            </a:r>
            <a:r>
              <a:rPr lang="en-US" sz="8800" dirty="0"/>
              <a:t> surimi.</a:t>
            </a:r>
          </a:p>
          <a:p>
            <a:pPr marL="0" lvl="0" indent="0">
              <a:buNone/>
            </a:pPr>
            <a:endParaRPr lang="en-US" sz="8000" dirty="0"/>
          </a:p>
          <a:p>
            <a:endParaRPr lang="en-US" sz="9600" dirty="0"/>
          </a:p>
          <a:p>
            <a:pPr marL="0" indent="0">
              <a:buNone/>
            </a:pPr>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102292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33"/>
            <a:ext cx="6779941" cy="1284802"/>
          </a:xfrm>
          <a:prstGeom prst="rect">
            <a:avLst/>
          </a:prstGeom>
        </p:spPr>
      </p:pic>
      <p:sp>
        <p:nvSpPr>
          <p:cNvPr id="2" name="Title 1"/>
          <p:cNvSpPr>
            <a:spLocks noGrp="1"/>
          </p:cNvSpPr>
          <p:nvPr>
            <p:ph type="title"/>
          </p:nvPr>
        </p:nvSpPr>
        <p:spPr>
          <a:xfrm>
            <a:off x="525780" y="1363979"/>
            <a:ext cx="7886700" cy="944881"/>
          </a:xfrm>
        </p:spPr>
        <p:txBody>
          <a:bodyPr/>
          <a:lstStyle/>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図 307"/>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57578" y="1688783"/>
            <a:ext cx="4507605" cy="4699135"/>
          </a:xfrm>
          <a:prstGeom prst="rect">
            <a:avLst/>
          </a:prstGeom>
          <a:noFill/>
          <a:ln w="38100">
            <a:solidFill>
              <a:schemeClr val="tx1"/>
            </a:solidFill>
          </a:ln>
        </p:spPr>
      </p:pic>
      <p:pic>
        <p:nvPicPr>
          <p:cNvPr id="8" name="図 4097"/>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4757" y="1688783"/>
            <a:ext cx="3966694" cy="4699135"/>
          </a:xfrm>
          <a:prstGeom prst="rect">
            <a:avLst/>
          </a:prstGeom>
          <a:noFill/>
          <a:ln w="38100">
            <a:solidFill>
              <a:schemeClr val="tx1"/>
            </a:solidFill>
          </a:ln>
        </p:spPr>
      </p:pic>
    </p:spTree>
    <p:extLst>
      <p:ext uri="{BB962C8B-B14F-4D97-AF65-F5344CB8AC3E}">
        <p14:creationId xmlns:p14="http://schemas.microsoft.com/office/powerpoint/2010/main" val="49542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33"/>
            <a:ext cx="6779941" cy="1284802"/>
          </a:xfrm>
          <a:prstGeom prst="rect">
            <a:avLst/>
          </a:prstGeom>
        </p:spPr>
      </p:pic>
      <p:sp>
        <p:nvSpPr>
          <p:cNvPr id="3" name="Content Placeholder 2"/>
          <p:cNvSpPr>
            <a:spLocks noGrp="1"/>
          </p:cNvSpPr>
          <p:nvPr>
            <p:ph idx="1"/>
          </p:nvPr>
        </p:nvSpPr>
        <p:spPr>
          <a:xfrm>
            <a:off x="154546" y="1397358"/>
            <a:ext cx="5668355" cy="5460642"/>
          </a:xfrm>
        </p:spPr>
        <p:txBody>
          <a:bodyPr>
            <a:normAutofit fontScale="77500" lnSpcReduction="20000"/>
          </a:bodyPr>
          <a:lstStyle/>
          <a:p>
            <a:pPr marL="0" lvl="0" indent="0">
              <a:buNone/>
            </a:pPr>
            <a:r>
              <a:rPr lang="en-US" i="1" dirty="0" smtClean="0"/>
              <a:t>Goals: </a:t>
            </a:r>
          </a:p>
          <a:p>
            <a:pPr marL="0" indent="0"/>
            <a:r>
              <a:rPr lang="en-US" i="1" dirty="0" smtClean="0"/>
              <a:t>Place </a:t>
            </a:r>
            <a:r>
              <a:rPr lang="en-US" i="1" dirty="0"/>
              <a:t>emphasis on products needing attention due to market conditions (cod, herring roe, rock sole with roe, etc</a:t>
            </a:r>
            <a:r>
              <a:rPr lang="en-US" i="1" dirty="0" smtClean="0"/>
              <a:t>.)</a:t>
            </a:r>
          </a:p>
          <a:p>
            <a:pPr marL="0" indent="0"/>
            <a:r>
              <a:rPr lang="en-US" i="1" dirty="0"/>
              <a:t>Appeal to traditional Japanese customs and the importance of Alaska seafood products </a:t>
            </a:r>
            <a:r>
              <a:rPr lang="en-US" i="1" dirty="0" smtClean="0"/>
              <a:t>to </a:t>
            </a:r>
            <a:r>
              <a:rPr lang="en-US" i="1" dirty="0"/>
              <a:t>traditional Japanese cuisine</a:t>
            </a:r>
            <a:r>
              <a:rPr lang="en-US" i="1" dirty="0" smtClean="0"/>
              <a:t>.</a:t>
            </a:r>
            <a:endParaRPr lang="en-US" i="1" dirty="0"/>
          </a:p>
          <a:p>
            <a:pPr marL="0" indent="0">
              <a:buNone/>
            </a:pPr>
            <a:r>
              <a:rPr lang="en-US" altLang="ja-JP" b="1" dirty="0" smtClean="0">
                <a:latin typeface="Calibri" panose="020F0502020204030204" pitchFamily="34" charset="0"/>
              </a:rPr>
              <a:t>Activity Example:</a:t>
            </a:r>
          </a:p>
          <a:p>
            <a:r>
              <a:rPr lang="en-US" altLang="ja-JP" dirty="0" smtClean="0">
                <a:latin typeface="Calibri" panose="020F0502020204030204" pitchFamily="34" charset="0"/>
              </a:rPr>
              <a:t>ASMI produced a variety of POS specifically targeting herring roe sales which industry can order through the website.</a:t>
            </a:r>
          </a:p>
          <a:p>
            <a:r>
              <a:rPr lang="en-US" altLang="ja-JP" dirty="0" smtClean="0">
                <a:latin typeface="Calibri" panose="020F0502020204030204" pitchFamily="34" charset="0"/>
              </a:rPr>
              <a:t>Ito-Yokado</a:t>
            </a:r>
            <a:r>
              <a:rPr lang="en-US" altLang="ja-JP" dirty="0">
                <a:latin typeface="Calibri" panose="020F0502020204030204" pitchFamily="34" charset="0"/>
              </a:rPr>
              <a:t>: Alaska Herring Roe Promotion</a:t>
            </a:r>
          </a:p>
          <a:p>
            <a:r>
              <a:rPr lang="en-US" altLang="ja-JP" dirty="0" smtClean="0">
                <a:latin typeface="Calibri" panose="020F0502020204030204" pitchFamily="34" charset="0"/>
              </a:rPr>
              <a:t>Sales pitches included </a:t>
            </a:r>
            <a:r>
              <a:rPr lang="en-US" altLang="ja-JP" dirty="0">
                <a:latin typeface="Calibri" panose="020F0502020204030204" pitchFamily="34" charset="0"/>
              </a:rPr>
              <a:t>Alaska key messages &amp; how to enjoy </a:t>
            </a:r>
            <a:r>
              <a:rPr lang="en-US" altLang="ja-JP" dirty="0" smtClean="0">
                <a:latin typeface="Calibri" panose="020F0502020204030204" pitchFamily="34" charset="0"/>
              </a:rPr>
              <a:t>herring roe </a:t>
            </a:r>
          </a:p>
          <a:p>
            <a:r>
              <a:rPr lang="en-US" altLang="ja-JP" dirty="0" smtClean="0">
                <a:latin typeface="Calibri" panose="020F0502020204030204" pitchFamily="34" charset="0"/>
              </a:rPr>
              <a:t>Nutritional </a:t>
            </a:r>
            <a:r>
              <a:rPr lang="en-US" altLang="ja-JP" dirty="0">
                <a:latin typeface="Calibri" panose="020F0502020204030204" pitchFamily="34" charset="0"/>
              </a:rPr>
              <a:t>benefit of eating </a:t>
            </a:r>
            <a:r>
              <a:rPr lang="en-US" altLang="ja-JP" dirty="0" smtClean="0">
                <a:latin typeface="Calibri" panose="020F0502020204030204" pitchFamily="34" charset="0"/>
              </a:rPr>
              <a:t>herring roe described on </a:t>
            </a:r>
            <a:r>
              <a:rPr lang="en-US" altLang="ja-JP" dirty="0">
                <a:latin typeface="Calibri" panose="020F0502020204030204" pitchFamily="34" charset="0"/>
              </a:rPr>
              <a:t>POS </a:t>
            </a:r>
            <a:r>
              <a:rPr lang="en-US" altLang="ja-JP" dirty="0" smtClean="0">
                <a:latin typeface="Calibri" panose="020F0502020204030204" pitchFamily="34" charset="0"/>
              </a:rPr>
              <a:t>materials</a:t>
            </a:r>
          </a:p>
          <a:p>
            <a:r>
              <a:rPr lang="en-US" altLang="ja-JP" b="1" dirty="0" smtClean="0">
                <a:latin typeface="Calibri" panose="020F0502020204030204" pitchFamily="34" charset="0"/>
              </a:rPr>
              <a:t>Results: </a:t>
            </a:r>
            <a:r>
              <a:rPr lang="en-US" altLang="ja-JP" dirty="0" smtClean="0">
                <a:latin typeface="Calibri" panose="020F0502020204030204" pitchFamily="34" charset="0"/>
              </a:rPr>
              <a:t>12 MT of Herring Roe sold at Ito </a:t>
            </a:r>
            <a:r>
              <a:rPr lang="en-US" altLang="ja-JP" dirty="0" err="1" smtClean="0">
                <a:latin typeface="Calibri" panose="020F0502020204030204" pitchFamily="34" charset="0"/>
              </a:rPr>
              <a:t>Yokado</a:t>
            </a:r>
            <a:r>
              <a:rPr lang="en-US" altLang="ja-JP" dirty="0" smtClean="0">
                <a:latin typeface="Calibri" panose="020F0502020204030204" pitchFamily="34" charset="0"/>
              </a:rPr>
              <a:t> alone</a:t>
            </a:r>
          </a:p>
          <a:p>
            <a:endParaRPr lang="en-US" altLang="ja-JP" dirty="0"/>
          </a:p>
          <a:p>
            <a:pPr marL="0" indent="0">
              <a:buNone/>
            </a:pPr>
            <a:endParaRPr lang="en-US" dirty="0" smtClean="0"/>
          </a:p>
          <a:p>
            <a:pPr marL="0" indent="0">
              <a:buNone/>
            </a:pPr>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8" name="Picture 4" descr="\\tyo1-fs-01\Workgroups\Tourism\Shared\ASMI\Promotion\FY2014-2015\IY\herringroe\photos\DSC_26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0526" y="4299915"/>
            <a:ext cx="1612164" cy="214955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22901" y="1899771"/>
            <a:ext cx="3009374" cy="2149553"/>
          </a:xfrm>
          <a:prstGeom prst="rect">
            <a:avLst/>
          </a:prstGeom>
        </p:spPr>
      </p:pic>
    </p:spTree>
    <p:extLst>
      <p:ext uri="{BB962C8B-B14F-4D97-AF65-F5344CB8AC3E}">
        <p14:creationId xmlns:p14="http://schemas.microsoft.com/office/powerpoint/2010/main" val="319192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33"/>
            <a:ext cx="6779941" cy="1284802"/>
          </a:xfrm>
          <a:prstGeom prst="rect">
            <a:avLst/>
          </a:prstGeom>
        </p:spPr>
      </p:pic>
      <p:sp>
        <p:nvSpPr>
          <p:cNvPr id="3" name="Content Placeholder 2"/>
          <p:cNvSpPr>
            <a:spLocks noGrp="1"/>
          </p:cNvSpPr>
          <p:nvPr>
            <p:ph idx="1"/>
          </p:nvPr>
        </p:nvSpPr>
        <p:spPr>
          <a:xfrm>
            <a:off x="141667" y="1635618"/>
            <a:ext cx="5576553" cy="5351172"/>
          </a:xfrm>
        </p:spPr>
        <p:txBody>
          <a:bodyPr>
            <a:normAutofit fontScale="25000" lnSpcReduction="20000"/>
          </a:bodyPr>
          <a:lstStyle/>
          <a:p>
            <a:pPr marL="0" indent="0">
              <a:buNone/>
            </a:pPr>
            <a:r>
              <a:rPr lang="en-US" sz="8000" i="1" dirty="0" smtClean="0"/>
              <a:t>Goal:</a:t>
            </a:r>
            <a:r>
              <a:rPr lang="en-US" sz="8000" i="1" dirty="0"/>
              <a:t> </a:t>
            </a:r>
            <a:r>
              <a:rPr lang="en-US" sz="8000" i="1" dirty="0" smtClean="0"/>
              <a:t>Capitalize </a:t>
            </a:r>
            <a:r>
              <a:rPr lang="en-US" sz="8000" i="1" dirty="0"/>
              <a:t>on opportunities to align with Alaska tourism </a:t>
            </a:r>
            <a:r>
              <a:rPr lang="en-US" sz="8000" i="1" dirty="0" smtClean="0"/>
              <a:t>marketing</a:t>
            </a:r>
          </a:p>
          <a:p>
            <a:pPr lvl="0"/>
            <a:r>
              <a:rPr lang="en-US" sz="8000" b="1" dirty="0" smtClean="0"/>
              <a:t>Activity Example:</a:t>
            </a:r>
          </a:p>
          <a:p>
            <a:r>
              <a:rPr lang="en-US" sz="8000" dirty="0"/>
              <a:t>ASMI Japan collaborated with the State of Alaska Tourism Office to support its Japan Sales Mission </a:t>
            </a:r>
            <a:r>
              <a:rPr lang="en-US" sz="8000" dirty="0" smtClean="0"/>
              <a:t>in April 2015</a:t>
            </a:r>
            <a:r>
              <a:rPr lang="en-US" sz="8000" dirty="0"/>
              <a:t>. </a:t>
            </a:r>
            <a:endParaRPr lang="en-US" sz="8000" dirty="0" smtClean="0"/>
          </a:p>
          <a:p>
            <a:r>
              <a:rPr lang="en-US" sz="8000" dirty="0" smtClean="0"/>
              <a:t>The </a:t>
            </a:r>
            <a:r>
              <a:rPr lang="en-US" sz="8000" dirty="0"/>
              <a:t>purpose of ASMI’s </a:t>
            </a:r>
            <a:r>
              <a:rPr lang="en-US" sz="8000" dirty="0" smtClean="0"/>
              <a:t>support was to </a:t>
            </a:r>
            <a:r>
              <a:rPr lang="en-US" sz="8000" dirty="0"/>
              <a:t>promote and educate the Japanese travel industry (as general consumers) and media about Alaska seafood and present them with opportunities to taste real Alaska seafood. </a:t>
            </a:r>
            <a:endParaRPr lang="en-US" sz="8000" dirty="0" smtClean="0"/>
          </a:p>
          <a:p>
            <a:r>
              <a:rPr lang="en-US" sz="8000" dirty="0" smtClean="0"/>
              <a:t>ASMI </a:t>
            </a:r>
            <a:r>
              <a:rPr lang="en-US" sz="8000" dirty="0"/>
              <a:t>Japan provided a lunch including various kinds of Alaska seafood, </a:t>
            </a:r>
            <a:r>
              <a:rPr lang="en-US" sz="8000" dirty="0" smtClean="0"/>
              <a:t>including: </a:t>
            </a:r>
            <a:r>
              <a:rPr lang="en-US" sz="8000" dirty="0"/>
              <a:t>sockeye salmon, salmon roe, herring roe, Alaska </a:t>
            </a:r>
            <a:r>
              <a:rPr lang="en-US" sz="8000" dirty="0" err="1"/>
              <a:t>pollock</a:t>
            </a:r>
            <a:r>
              <a:rPr lang="en-US" sz="8000" dirty="0"/>
              <a:t> </a:t>
            </a:r>
            <a:r>
              <a:rPr lang="en-US" sz="8000" dirty="0" smtClean="0"/>
              <a:t>roe, POP, </a:t>
            </a:r>
            <a:r>
              <a:rPr lang="en-US" sz="8000" dirty="0"/>
              <a:t>black cod, rock fish, </a:t>
            </a:r>
            <a:r>
              <a:rPr lang="en-US" sz="8000" dirty="0" smtClean="0"/>
              <a:t>Pacific </a:t>
            </a:r>
            <a:r>
              <a:rPr lang="en-US" sz="8000" dirty="0"/>
              <a:t>cod, rock sole, yellowfin sole, king crab and snow </a:t>
            </a:r>
            <a:r>
              <a:rPr lang="en-US" sz="8000" dirty="0" smtClean="0"/>
              <a:t>crab.</a:t>
            </a:r>
          </a:p>
          <a:p>
            <a:r>
              <a:rPr lang="en-US" sz="8000" dirty="0" smtClean="0"/>
              <a:t>Chefs developed and prepared </a:t>
            </a:r>
            <a:r>
              <a:rPr lang="en-US" sz="8000" dirty="0"/>
              <a:t>original recipes for the special </a:t>
            </a:r>
            <a:r>
              <a:rPr lang="en-US" sz="8000" dirty="0" smtClean="0"/>
              <a:t>menu.</a:t>
            </a:r>
            <a:endParaRPr lang="en-US" sz="8000" dirty="0"/>
          </a:p>
          <a:p>
            <a:pPr lvl="0"/>
            <a:endParaRPr lang="en-US" sz="8000" dirty="0"/>
          </a:p>
          <a:p>
            <a:endParaRPr lang="en-US" sz="9600" dirty="0"/>
          </a:p>
          <a:p>
            <a:pPr marL="0" indent="0">
              <a:buNone/>
            </a:pPr>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8" name="図 22" descr="DSCN1158"/>
          <p:cNvPicPr/>
          <p:nvPr/>
        </p:nvPicPr>
        <p:blipFill>
          <a:blip r:embed="rId4" cstate="print">
            <a:extLst>
              <a:ext uri="{28A0092B-C50C-407E-A947-70E740481C1C}">
                <a14:useLocalDpi xmlns:a14="http://schemas.microsoft.com/office/drawing/2010/main"/>
              </a:ext>
            </a:extLst>
          </a:blip>
          <a:srcRect/>
          <a:stretch>
            <a:fillRect/>
          </a:stretch>
        </p:blipFill>
        <p:spPr bwMode="auto">
          <a:xfrm>
            <a:off x="5616428" y="2110642"/>
            <a:ext cx="3492402" cy="3498851"/>
          </a:xfrm>
          <a:prstGeom prst="rect">
            <a:avLst/>
          </a:prstGeom>
          <a:noFill/>
          <a:ln>
            <a:noFill/>
          </a:ln>
        </p:spPr>
      </p:pic>
    </p:spTree>
    <p:extLst>
      <p:ext uri="{BB962C8B-B14F-4D97-AF65-F5344CB8AC3E}">
        <p14:creationId xmlns:p14="http://schemas.microsoft.com/office/powerpoint/2010/main" val="406622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33"/>
            <a:ext cx="6779941" cy="1284802"/>
          </a:xfrm>
          <a:prstGeom prst="rect">
            <a:avLst/>
          </a:prstGeom>
        </p:spPr>
      </p:pic>
      <p:sp>
        <p:nvSpPr>
          <p:cNvPr id="3" name="Content Placeholder 2"/>
          <p:cNvSpPr>
            <a:spLocks noGrp="1"/>
          </p:cNvSpPr>
          <p:nvPr>
            <p:ph idx="1"/>
          </p:nvPr>
        </p:nvSpPr>
        <p:spPr>
          <a:xfrm>
            <a:off x="128788" y="1625958"/>
            <a:ext cx="6156102" cy="5048518"/>
          </a:xfrm>
        </p:spPr>
        <p:txBody>
          <a:bodyPr>
            <a:normAutofit fontScale="62500" lnSpcReduction="20000"/>
          </a:bodyPr>
          <a:lstStyle/>
          <a:p>
            <a:r>
              <a:rPr lang="en-US" sz="4800" b="1" dirty="0" smtClean="0"/>
              <a:t>Cross-Program Collaborations:</a:t>
            </a:r>
          </a:p>
          <a:p>
            <a:r>
              <a:rPr lang="en-US" sz="4800" dirty="0" smtClean="0"/>
              <a:t>Attendance at the China Fisheries Show</a:t>
            </a:r>
          </a:p>
          <a:p>
            <a:r>
              <a:rPr lang="en-US" sz="4800" dirty="0" smtClean="0"/>
              <a:t>Sharing Japanese materials and traditional Japanese recipes with EU programs</a:t>
            </a:r>
          </a:p>
          <a:p>
            <a:r>
              <a:rPr lang="en-US" sz="4800" dirty="0" smtClean="0"/>
              <a:t>Worked with Communications Program to coordinate a trip through NHK Japan for commercial fisherwoman Melanie Brown for a show highlighting seafood industry members from around the world.</a:t>
            </a:r>
            <a:endParaRPr lang="en-US" altLang="ja-JP" sz="11200" dirty="0"/>
          </a:p>
          <a:p>
            <a:endParaRPr lang="en-US" dirty="0" smtClean="0"/>
          </a:p>
          <a:p>
            <a:pPr marL="0" indent="0">
              <a:buNone/>
            </a:pPr>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4932" y="1815920"/>
            <a:ext cx="2626084" cy="4668593"/>
          </a:xfrm>
          <a:prstGeom prst="rect">
            <a:avLst/>
          </a:prstGeom>
          <a:ln w="38100">
            <a:solidFill>
              <a:schemeClr val="tx1"/>
            </a:solidFill>
          </a:ln>
        </p:spPr>
      </p:pic>
    </p:spTree>
    <p:extLst>
      <p:ext uri="{BB962C8B-B14F-4D97-AF65-F5344CB8AC3E}">
        <p14:creationId xmlns:p14="http://schemas.microsoft.com/office/powerpoint/2010/main" val="18457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0"/>
            <a:ext cx="6629400" cy="1287645"/>
          </a:xfrm>
          <a:prstGeom prst="rect">
            <a:avLst/>
          </a:prstGeom>
        </p:spPr>
      </p:pic>
      <p:sp>
        <p:nvSpPr>
          <p:cNvPr id="3" name="Content Placeholder 2"/>
          <p:cNvSpPr>
            <a:spLocks noGrp="1"/>
          </p:cNvSpPr>
          <p:nvPr>
            <p:ph idx="1"/>
          </p:nvPr>
        </p:nvSpPr>
        <p:spPr>
          <a:xfrm>
            <a:off x="373487" y="1690689"/>
            <a:ext cx="8141863" cy="4574786"/>
          </a:xfrm>
        </p:spPr>
        <p:txBody>
          <a:bodyPr>
            <a:normAutofit/>
          </a:bodyPr>
          <a:lstStyle/>
          <a:p>
            <a:pPr lvl="0">
              <a:buNone/>
            </a:pPr>
            <a:r>
              <a:rPr lang="en-US" sz="4400" dirty="0" smtClean="0">
                <a:latin typeface="+mj-lt"/>
              </a:rPr>
              <a:t>Brazil</a:t>
            </a:r>
            <a:endParaRPr lang="en-US" sz="4400" i="1" dirty="0" smtClean="0">
              <a:latin typeface="+mj-lt"/>
            </a:endParaRPr>
          </a:p>
          <a:p>
            <a:pPr lvl="0"/>
            <a:r>
              <a:rPr lang="en-US" i="1" dirty="0" smtClean="0"/>
              <a:t>Goals: Work </a:t>
            </a:r>
            <a:r>
              <a:rPr lang="en-US" i="1" dirty="0"/>
              <a:t>with top retailers in major cities as well as select restaurants</a:t>
            </a:r>
          </a:p>
          <a:p>
            <a:pPr lvl="0"/>
            <a:r>
              <a:rPr lang="en-US" i="1" dirty="0"/>
              <a:t>Build partnerships with key importers and processors </a:t>
            </a:r>
            <a:endParaRPr lang="en-US" i="1" dirty="0" smtClean="0"/>
          </a:p>
          <a:p>
            <a:r>
              <a:rPr lang="en-US" i="1" dirty="0" smtClean="0"/>
              <a:t>Place emphasis on cod but build the Alaska brand with all species available</a:t>
            </a:r>
          </a:p>
          <a:p>
            <a:pPr lvl="0"/>
            <a:r>
              <a:rPr lang="en-US" i="1" dirty="0" smtClean="0"/>
              <a:t>Build awareness of Alaska and Alaska brand within this new market</a:t>
            </a:r>
          </a:p>
          <a:p>
            <a:endParaRPr lang="en-US" i="1" dirty="0" smtClean="0"/>
          </a:p>
          <a:p>
            <a:pPr lvl="0"/>
            <a:endParaRPr lang="en-US" i="1"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1394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0"/>
            <a:ext cx="6629400" cy="1287645"/>
          </a:xfrm>
          <a:prstGeom prst="rect">
            <a:avLst/>
          </a:prstGeom>
        </p:spPr>
      </p:pic>
      <p:sp>
        <p:nvSpPr>
          <p:cNvPr id="3" name="Content Placeholder 2"/>
          <p:cNvSpPr>
            <a:spLocks noGrp="1"/>
          </p:cNvSpPr>
          <p:nvPr>
            <p:ph idx="1"/>
          </p:nvPr>
        </p:nvSpPr>
        <p:spPr>
          <a:xfrm>
            <a:off x="141668" y="1582615"/>
            <a:ext cx="8545132" cy="5435019"/>
          </a:xfrm>
        </p:spPr>
        <p:txBody>
          <a:bodyPr>
            <a:normAutofit fontScale="92500" lnSpcReduction="10000"/>
          </a:bodyPr>
          <a:lstStyle/>
          <a:p>
            <a:r>
              <a:rPr lang="en-US" b="1" dirty="0" smtClean="0"/>
              <a:t>Activity Example</a:t>
            </a:r>
            <a:r>
              <a:rPr lang="en-US" dirty="0" smtClean="0"/>
              <a:t>: Japan Food Show</a:t>
            </a:r>
          </a:p>
          <a:p>
            <a:r>
              <a:rPr lang="en-US" dirty="0" smtClean="0"/>
              <a:t>ASMI exhibited at the Japan Food Show that took place in São Paulo from August 3 to 5, 2015. </a:t>
            </a:r>
          </a:p>
          <a:p>
            <a:r>
              <a:rPr lang="en-US" dirty="0" smtClean="0"/>
              <a:t>This was the first edition of the show, which targeted Japanese and Asian restaurants and chefs. </a:t>
            </a:r>
          </a:p>
          <a:p>
            <a:r>
              <a:rPr lang="en-US" dirty="0" smtClean="0"/>
              <a:t>Workshops on best practices and seafood industry trends, and culinary classes displaying exhibitors’ products were offered by organizers. </a:t>
            </a:r>
          </a:p>
          <a:p>
            <a:r>
              <a:rPr lang="en-US" dirty="0" smtClean="0"/>
              <a:t>ASMI participated in the Seafood Forum to talk about the use of wild salmon and other wild species in Japanese Gastronomy.</a:t>
            </a:r>
          </a:p>
          <a:p>
            <a:r>
              <a:rPr lang="en-US" dirty="0" smtClean="0"/>
              <a:t>The show generated more than 360 leads, including restaurant owners, importers/distributors, chefs, media, and associations.</a:t>
            </a:r>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
        <p:nvSpPr>
          <p:cNvPr id="10" name="Title 1"/>
          <p:cNvSpPr>
            <a:spLocks noGrp="1"/>
          </p:cNvSpPr>
          <p:nvPr>
            <p:ph type="title"/>
          </p:nvPr>
        </p:nvSpPr>
        <p:spPr>
          <a:xfrm>
            <a:off x="141668" y="1279368"/>
            <a:ext cx="7886700" cy="45719"/>
          </a:xfrm>
        </p:spPr>
        <p:txBody>
          <a:bodyPr>
            <a:normAutofit fontScale="90000"/>
          </a:bodyPr>
          <a:lstStyle/>
          <a:p>
            <a:endParaRPr lang="en-US" dirty="0"/>
          </a:p>
        </p:txBody>
      </p:sp>
    </p:spTree>
    <p:extLst>
      <p:ext uri="{BB962C8B-B14F-4D97-AF65-F5344CB8AC3E}">
        <p14:creationId xmlns:p14="http://schemas.microsoft.com/office/powerpoint/2010/main" val="176180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0"/>
            <a:ext cx="6629400" cy="1287645"/>
          </a:xfrm>
          <a:prstGeom prst="rect">
            <a:avLst/>
          </a:prstGeom>
        </p:spPr>
      </p:pic>
      <p:sp>
        <p:nvSpPr>
          <p:cNvPr id="3" name="Content Placeholder 2"/>
          <p:cNvSpPr>
            <a:spLocks noGrp="1"/>
          </p:cNvSpPr>
          <p:nvPr>
            <p:ph idx="1"/>
          </p:nvPr>
        </p:nvSpPr>
        <p:spPr>
          <a:xfrm>
            <a:off x="4152228" y="3384172"/>
            <a:ext cx="4316837" cy="917371"/>
          </a:xfrm>
        </p:spPr>
        <p:txBody>
          <a:bodyPr>
            <a:normAutofit/>
          </a:bodyPr>
          <a:lstStyle/>
          <a:p>
            <a:pPr marL="0" indent="0">
              <a:buNone/>
            </a:pPr>
            <a:r>
              <a:rPr lang="en-US" sz="2000" dirty="0"/>
              <a:t>P</a:t>
            </a:r>
            <a:r>
              <a:rPr lang="en-US" sz="2000" dirty="0" smtClean="0"/>
              <a:t>resentation </a:t>
            </a:r>
            <a:r>
              <a:rPr lang="en-US" sz="2000" dirty="0"/>
              <a:t>on the u</a:t>
            </a:r>
            <a:r>
              <a:rPr lang="en-US" sz="2000" dirty="0" smtClean="0"/>
              <a:t>se </a:t>
            </a:r>
            <a:r>
              <a:rPr lang="en-US" sz="2000" dirty="0"/>
              <a:t>of wild salmon and other wild species in </a:t>
            </a:r>
            <a:r>
              <a:rPr lang="en-US" sz="2000" dirty="0" smtClean="0"/>
              <a:t>Japanese </a:t>
            </a:r>
            <a:r>
              <a:rPr lang="en-US" sz="2000" dirty="0"/>
              <a:t>Gastronomy</a:t>
            </a:r>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6" descr="E:\ALASKA\Trade Shows\Japan Food Show\Fotos\IMG-20150828-WA0024.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027" y="1435932"/>
            <a:ext cx="3342640" cy="2506980"/>
          </a:xfrm>
          <a:prstGeom prst="rect">
            <a:avLst/>
          </a:prstGeom>
          <a:noFill/>
          <a:ln w="38100">
            <a:solidFill>
              <a:schemeClr val="tx1"/>
            </a:solidFill>
          </a:ln>
        </p:spPr>
      </p:pic>
      <p:pic>
        <p:nvPicPr>
          <p:cNvPr id="8" name="Picture 7" descr="E:\ALASKA\Trade Shows\Japan Food Show\Fotos\20150805_115511.jpg"/>
          <p:cNvPicPr/>
          <p:nvPr/>
        </p:nvPicPr>
        <p:blipFill rotWithShape="1">
          <a:blip r:embed="rId5" cstate="email">
            <a:extLst>
              <a:ext uri="{28A0092B-C50C-407E-A947-70E740481C1C}">
                <a14:useLocalDpi xmlns:a14="http://schemas.microsoft.com/office/drawing/2010/main"/>
              </a:ext>
            </a:extLst>
          </a:blip>
          <a:srcRect/>
          <a:stretch/>
        </p:blipFill>
        <p:spPr bwMode="auto">
          <a:xfrm>
            <a:off x="4005330" y="1435932"/>
            <a:ext cx="4610635" cy="1912575"/>
          </a:xfrm>
          <a:prstGeom prst="rect">
            <a:avLst/>
          </a:prstGeom>
          <a:noFill/>
          <a:ln w="38100">
            <a:solidFill>
              <a:schemeClr val="tx1"/>
            </a:solidFill>
          </a:ln>
          <a:extLst>
            <a:ext uri="{53640926-AAD7-44D8-BBD7-CCE9431645EC}">
              <a14:shadowObscured xmlns:a14="http://schemas.microsoft.com/office/drawing/2010/main"/>
            </a:ext>
          </a:extLst>
        </p:spPr>
      </p:pic>
      <p:sp>
        <p:nvSpPr>
          <p:cNvPr id="4" name="TextBox 3"/>
          <p:cNvSpPr txBox="1"/>
          <p:nvPr/>
        </p:nvSpPr>
        <p:spPr>
          <a:xfrm>
            <a:off x="968848" y="3896943"/>
            <a:ext cx="1295547" cy="369332"/>
          </a:xfrm>
          <a:prstGeom prst="rect">
            <a:avLst/>
          </a:prstGeom>
          <a:noFill/>
        </p:spPr>
        <p:txBody>
          <a:bodyPr wrap="none" rtlCol="0">
            <a:spAutoFit/>
          </a:bodyPr>
          <a:lstStyle/>
          <a:p>
            <a:r>
              <a:rPr lang="en-US" dirty="0" smtClean="0"/>
              <a:t>ASMI booth</a:t>
            </a:r>
            <a:endParaRPr lang="en-US" dirty="0"/>
          </a:p>
        </p:txBody>
      </p:sp>
      <p:pic>
        <p:nvPicPr>
          <p:cNvPr id="10" name="Picture 9" descr="E:\ALASKA\Trade Shows\Japan Food Show\Fotos\IMG-20150828-WA0065.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7141" y="4301543"/>
            <a:ext cx="3342639" cy="2482396"/>
          </a:xfrm>
          <a:prstGeom prst="rect">
            <a:avLst/>
          </a:prstGeom>
          <a:noFill/>
          <a:ln w="38100">
            <a:solidFill>
              <a:schemeClr val="tx1"/>
            </a:solidFill>
          </a:ln>
        </p:spPr>
      </p:pic>
      <p:sp>
        <p:nvSpPr>
          <p:cNvPr id="11" name="TextBox 10"/>
          <p:cNvSpPr txBox="1"/>
          <p:nvPr/>
        </p:nvSpPr>
        <p:spPr>
          <a:xfrm>
            <a:off x="5708561" y="4768809"/>
            <a:ext cx="2624070" cy="1477328"/>
          </a:xfrm>
          <a:prstGeom prst="rect">
            <a:avLst/>
          </a:prstGeom>
          <a:noFill/>
        </p:spPr>
        <p:txBody>
          <a:bodyPr wrap="square" rtlCol="0">
            <a:spAutoFit/>
          </a:bodyPr>
          <a:lstStyle/>
          <a:p>
            <a:r>
              <a:rPr lang="en-US" dirty="0"/>
              <a:t>Japanese Cooking class held at ASMI booth with </a:t>
            </a:r>
            <a:r>
              <a:rPr lang="en-US" dirty="0" err="1"/>
              <a:t>Sushiman</a:t>
            </a:r>
            <a:r>
              <a:rPr lang="en-US" dirty="0"/>
              <a:t> </a:t>
            </a:r>
            <a:r>
              <a:rPr lang="en-US" dirty="0" err="1"/>
              <a:t>Sassá</a:t>
            </a:r>
            <a:r>
              <a:rPr lang="en-US" dirty="0"/>
              <a:t> of </a:t>
            </a:r>
            <a:r>
              <a:rPr lang="en-US" dirty="0" err="1"/>
              <a:t>Sassá</a:t>
            </a:r>
            <a:r>
              <a:rPr lang="en-US" dirty="0"/>
              <a:t> Sushi Restaurant</a:t>
            </a:r>
          </a:p>
          <a:p>
            <a:endParaRPr lang="en-US" dirty="0"/>
          </a:p>
        </p:txBody>
      </p:sp>
    </p:spTree>
    <p:extLst>
      <p:ext uri="{BB962C8B-B14F-4D97-AF65-F5344CB8AC3E}">
        <p14:creationId xmlns:p14="http://schemas.microsoft.com/office/powerpoint/2010/main" val="323503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0"/>
            <a:ext cx="6629400" cy="1287645"/>
          </a:xfrm>
          <a:prstGeom prst="rect">
            <a:avLst/>
          </a:prstGeom>
        </p:spPr>
      </p:pic>
      <p:sp>
        <p:nvSpPr>
          <p:cNvPr id="3" name="Content Placeholder 2"/>
          <p:cNvSpPr>
            <a:spLocks noGrp="1"/>
          </p:cNvSpPr>
          <p:nvPr>
            <p:ph idx="1"/>
          </p:nvPr>
        </p:nvSpPr>
        <p:spPr>
          <a:xfrm>
            <a:off x="373487" y="1690689"/>
            <a:ext cx="4145759" cy="5167311"/>
          </a:xfrm>
        </p:spPr>
        <p:txBody>
          <a:bodyPr>
            <a:normAutofit fontScale="85000" lnSpcReduction="20000"/>
          </a:bodyPr>
          <a:lstStyle/>
          <a:p>
            <a:pPr lvl="0"/>
            <a:r>
              <a:rPr lang="en-US" b="1" dirty="0" smtClean="0"/>
              <a:t>Activity Example:</a:t>
            </a:r>
          </a:p>
          <a:p>
            <a:pPr lvl="0"/>
            <a:r>
              <a:rPr lang="en-US" dirty="0" smtClean="0"/>
              <a:t>ASMI Brazil organized retail promotions in 29 outlets of six major retail chains in the cities of São Paulo, Rio de Janeiro, Belo Horizonte, </a:t>
            </a:r>
            <a:r>
              <a:rPr lang="en-US" dirty="0" err="1" smtClean="0"/>
              <a:t>Criciúma</a:t>
            </a:r>
            <a:r>
              <a:rPr lang="en-US" dirty="0" smtClean="0"/>
              <a:t>, São José and </a:t>
            </a:r>
            <a:r>
              <a:rPr lang="en-US" dirty="0" err="1" smtClean="0"/>
              <a:t>Florianópolis</a:t>
            </a:r>
            <a:r>
              <a:rPr lang="en-US" dirty="0" smtClean="0"/>
              <a:t>.</a:t>
            </a:r>
            <a:endParaRPr lang="en-US" i="1" dirty="0" smtClean="0"/>
          </a:p>
          <a:p>
            <a:r>
              <a:rPr lang="en-US" dirty="0" smtClean="0"/>
              <a:t>Sales of 13.72 MT of Alaska products (Alaska chum, pink and sockeye salmon, </a:t>
            </a:r>
            <a:r>
              <a:rPr lang="en-US" dirty="0" err="1" smtClean="0"/>
              <a:t>pollock</a:t>
            </a:r>
            <a:r>
              <a:rPr lang="en-US" dirty="0" smtClean="0"/>
              <a:t> and cod) were reported last year.</a:t>
            </a:r>
          </a:p>
          <a:p>
            <a:r>
              <a:rPr lang="en-US" dirty="0" smtClean="0"/>
              <a:t>Increased consumer awareness about seafood from Alaska and its characteristics</a:t>
            </a:r>
          </a:p>
          <a:p>
            <a:pPr lvl="0"/>
            <a:endParaRPr lang="en-US" i="1" dirty="0" smtClean="0"/>
          </a:p>
          <a:p>
            <a:pPr lvl="0"/>
            <a:endParaRPr lang="en-US" i="1"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
        <p:nvSpPr>
          <p:cNvPr id="4" name="Title 3"/>
          <p:cNvSpPr>
            <a:spLocks noGrp="1"/>
          </p:cNvSpPr>
          <p:nvPr>
            <p:ph type="title"/>
          </p:nvPr>
        </p:nvSpPr>
        <p:spPr/>
        <p:txBody>
          <a:bodyPr/>
          <a:lstStyle/>
          <a:p>
            <a:endParaRPr lang="en-US"/>
          </a:p>
        </p:txBody>
      </p:sp>
      <p:pic>
        <p:nvPicPr>
          <p:cNvPr id="7" name="Picture 6" descr="C:\Users\Servidor\AppData\Local\Temp\wz37b3\ATACAD╟O GUADALUPE.jpg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1477" y="1467514"/>
            <a:ext cx="2210162" cy="3086901"/>
          </a:xfrm>
          <a:prstGeom prst="rect">
            <a:avLst/>
          </a:prstGeom>
          <a:noFill/>
          <a:ln>
            <a:noFill/>
          </a:ln>
        </p:spPr>
      </p:pic>
      <p:pic>
        <p:nvPicPr>
          <p:cNvPr id="8" name="Picture 7" descr="C:\Users\Servidor\AppData\Local\Temp\wz02f9\IMG_4228.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7169" y="3658905"/>
            <a:ext cx="4183081" cy="3058419"/>
          </a:xfrm>
          <a:prstGeom prst="rect">
            <a:avLst/>
          </a:prstGeom>
          <a:noFill/>
          <a:ln>
            <a:noFill/>
          </a:ln>
        </p:spPr>
      </p:pic>
    </p:spTree>
    <p:extLst>
      <p:ext uri="{BB962C8B-B14F-4D97-AF65-F5344CB8AC3E}">
        <p14:creationId xmlns:p14="http://schemas.microsoft.com/office/powerpoint/2010/main" val="101394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90"/>
            <a:ext cx="6629400" cy="1287645"/>
          </a:xfrm>
          <a:prstGeom prst="rect">
            <a:avLst/>
          </a:prstGeom>
        </p:spPr>
      </p:pic>
      <p:sp>
        <p:nvSpPr>
          <p:cNvPr id="3" name="Content Placeholder 2"/>
          <p:cNvSpPr>
            <a:spLocks noGrp="1"/>
          </p:cNvSpPr>
          <p:nvPr>
            <p:ph idx="1"/>
          </p:nvPr>
        </p:nvSpPr>
        <p:spPr>
          <a:xfrm>
            <a:off x="206063" y="1479798"/>
            <a:ext cx="4571999" cy="5487672"/>
          </a:xfrm>
        </p:spPr>
        <p:txBody>
          <a:bodyPr>
            <a:normAutofit lnSpcReduction="10000"/>
          </a:bodyPr>
          <a:lstStyle/>
          <a:p>
            <a:r>
              <a:rPr lang="en-US" b="1" dirty="0" smtClean="0"/>
              <a:t>Cross-Program Cooperation:</a:t>
            </a:r>
          </a:p>
          <a:p>
            <a:r>
              <a:rPr lang="en-US" dirty="0" smtClean="0"/>
              <a:t>Japan Food Show generated five cooking demonstration videos to </a:t>
            </a:r>
            <a:r>
              <a:rPr lang="en-US" dirty="0"/>
              <a:t>be used as an online marketing tool </a:t>
            </a:r>
            <a:r>
              <a:rPr lang="en-US" dirty="0" smtClean="0"/>
              <a:t>and </a:t>
            </a:r>
            <a:r>
              <a:rPr lang="en-US" dirty="0"/>
              <a:t>shared with other ASMI offices and Alaska industry</a:t>
            </a:r>
            <a:r>
              <a:rPr lang="en-US" dirty="0" smtClean="0"/>
              <a:t>.</a:t>
            </a:r>
          </a:p>
          <a:p>
            <a:r>
              <a:rPr lang="en-US" dirty="0" smtClean="0"/>
              <a:t>Brazil Rep Jose Madeira visited the CONXEMAR Show in Vigo, Spain.</a:t>
            </a:r>
          </a:p>
          <a:p>
            <a:r>
              <a:rPr lang="en-US" dirty="0" smtClean="0"/>
              <a:t>Brazil has shared successful </a:t>
            </a:r>
            <a:r>
              <a:rPr lang="en-US" dirty="0" err="1" smtClean="0"/>
              <a:t>Facebook</a:t>
            </a:r>
            <a:r>
              <a:rPr lang="en-US" dirty="0" smtClean="0"/>
              <a:t> techniques with other programs at the OMR strategy session. </a:t>
            </a:r>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8" name="Picture 7"/>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0554" y="1633663"/>
            <a:ext cx="3610809" cy="2621813"/>
          </a:xfrm>
          <a:prstGeom prst="rect">
            <a:avLst/>
          </a:prstGeom>
          <a:noFill/>
          <a:ln>
            <a:noFill/>
          </a:ln>
        </p:spPr>
      </p:pic>
      <p:pic>
        <p:nvPicPr>
          <p:cNvPr id="10" name="Picture 9"/>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8138" y="4309911"/>
            <a:ext cx="3561251" cy="1932627"/>
          </a:xfrm>
          <a:prstGeom prst="rect">
            <a:avLst/>
          </a:prstGeom>
          <a:noFill/>
          <a:ln>
            <a:noFill/>
          </a:ln>
        </p:spPr>
      </p:pic>
    </p:spTree>
    <p:extLst>
      <p:ext uri="{BB962C8B-B14F-4D97-AF65-F5344CB8AC3E}">
        <p14:creationId xmlns:p14="http://schemas.microsoft.com/office/powerpoint/2010/main" val="211675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191"/>
            <a:ext cx="6675120" cy="1303426"/>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Contents</a:t>
            </a:r>
            <a:endParaRPr lang="en-US" dirty="0"/>
          </a:p>
        </p:txBody>
      </p:sp>
      <p:sp>
        <p:nvSpPr>
          <p:cNvPr id="3" name="Content Placeholder 2"/>
          <p:cNvSpPr>
            <a:spLocks noGrp="1"/>
          </p:cNvSpPr>
          <p:nvPr>
            <p:ph idx="1"/>
          </p:nvPr>
        </p:nvSpPr>
        <p:spPr>
          <a:xfrm>
            <a:off x="525780" y="2137893"/>
            <a:ext cx="7989570" cy="4522305"/>
          </a:xfrm>
        </p:spPr>
        <p:txBody>
          <a:bodyPr>
            <a:normAutofit fontScale="85000" lnSpcReduction="20000"/>
          </a:bodyPr>
          <a:lstStyle/>
          <a:p>
            <a:r>
              <a:rPr lang="en-US" dirty="0" smtClean="0"/>
              <a:t>FY15 Program Recap</a:t>
            </a:r>
            <a:endParaRPr lang="en-US" dirty="0"/>
          </a:p>
          <a:p>
            <a:r>
              <a:rPr lang="en-US" dirty="0" smtClean="0"/>
              <a:t>Overall Program Goals and Accomplishments</a:t>
            </a:r>
            <a:endParaRPr lang="en-US" dirty="0"/>
          </a:p>
          <a:p>
            <a:pPr marL="0" indent="0">
              <a:buNone/>
            </a:pPr>
            <a:r>
              <a:rPr lang="en-US" dirty="0" smtClean="0"/>
              <a:t>Results, cross-program collaborations, current/upcoming events by region:</a:t>
            </a:r>
          </a:p>
          <a:p>
            <a:r>
              <a:rPr lang="en-US" dirty="0" smtClean="0"/>
              <a:t>China</a:t>
            </a:r>
          </a:p>
          <a:p>
            <a:r>
              <a:rPr lang="en-US" dirty="0" smtClean="0"/>
              <a:t>Japan</a:t>
            </a:r>
          </a:p>
          <a:p>
            <a:r>
              <a:rPr lang="en-US" dirty="0" smtClean="0"/>
              <a:t>Brazil</a:t>
            </a:r>
          </a:p>
          <a:p>
            <a:r>
              <a:rPr lang="en-US" dirty="0" smtClean="0"/>
              <a:t>Northern Europe</a:t>
            </a:r>
          </a:p>
          <a:p>
            <a:r>
              <a:rPr lang="en-US" dirty="0" smtClean="0"/>
              <a:t>Southern Europe</a:t>
            </a:r>
          </a:p>
          <a:p>
            <a:r>
              <a:rPr lang="en-US" dirty="0" smtClean="0"/>
              <a:t>Western Europe</a:t>
            </a:r>
          </a:p>
          <a:p>
            <a:r>
              <a:rPr lang="en-US" dirty="0" smtClean="0"/>
              <a:t>Central Europe</a:t>
            </a:r>
          </a:p>
          <a:p>
            <a:r>
              <a:rPr lang="en-US" dirty="0" smtClean="0"/>
              <a:t>Eastern Europe</a:t>
            </a:r>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348543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Northern Europe</a:t>
            </a:r>
            <a:endParaRPr lang="en-US" dirty="0"/>
          </a:p>
        </p:txBody>
      </p:sp>
      <p:sp>
        <p:nvSpPr>
          <p:cNvPr id="3" name="Content Placeholder 2"/>
          <p:cNvSpPr>
            <a:spLocks noGrp="1"/>
          </p:cNvSpPr>
          <p:nvPr>
            <p:ph idx="1"/>
          </p:nvPr>
        </p:nvSpPr>
        <p:spPr>
          <a:xfrm>
            <a:off x="628650" y="2186622"/>
            <a:ext cx="7886700" cy="4351338"/>
          </a:xfrm>
        </p:spPr>
        <p:txBody>
          <a:bodyPr>
            <a:normAutofit fontScale="92500" lnSpcReduction="20000"/>
          </a:bodyPr>
          <a:lstStyle/>
          <a:p>
            <a:pPr lvl="0"/>
            <a:r>
              <a:rPr lang="en-GB" i="1" dirty="0" smtClean="0"/>
              <a:t>Goal: </a:t>
            </a:r>
            <a:r>
              <a:rPr lang="en-US" i="1" dirty="0" smtClean="0"/>
              <a:t>Position Alaska </a:t>
            </a:r>
            <a:r>
              <a:rPr lang="en-US" i="1" dirty="0"/>
              <a:t>canned salmon </a:t>
            </a:r>
            <a:r>
              <a:rPr lang="en-US" i="1" dirty="0" smtClean="0"/>
              <a:t>as </a:t>
            </a:r>
            <a:r>
              <a:rPr lang="en-US" i="1" dirty="0"/>
              <a:t>a shelf-stable, non-perishable, and often economical seafood product</a:t>
            </a:r>
            <a:r>
              <a:rPr lang="en-US" i="1" dirty="0" smtClean="0"/>
              <a:t>.</a:t>
            </a:r>
          </a:p>
          <a:p>
            <a:pPr lvl="0"/>
            <a:r>
              <a:rPr lang="en-US" b="1" dirty="0" smtClean="0"/>
              <a:t>Activity Example:</a:t>
            </a:r>
            <a:endParaRPr lang="en-US" b="1" dirty="0"/>
          </a:p>
          <a:p>
            <a:r>
              <a:rPr lang="en-GB" dirty="0" smtClean="0"/>
              <a:t>To </a:t>
            </a:r>
            <a:r>
              <a:rPr lang="en-GB" dirty="0"/>
              <a:t>support sales of sockeye, </a:t>
            </a:r>
            <a:r>
              <a:rPr lang="en-GB" dirty="0" smtClean="0"/>
              <a:t>Princes and ASMI ran a campaign to </a:t>
            </a:r>
            <a:r>
              <a:rPr lang="en-GB" dirty="0"/>
              <a:t>drive online and in store sales.  The online targeting </a:t>
            </a:r>
            <a:r>
              <a:rPr lang="en-GB" dirty="0" smtClean="0"/>
              <a:t>allowed us </a:t>
            </a:r>
            <a:r>
              <a:rPr lang="en-GB" dirty="0"/>
              <a:t>to maximise investment, target more retailers and </a:t>
            </a:r>
            <a:r>
              <a:rPr lang="en-GB" dirty="0" smtClean="0"/>
              <a:t>deliver </a:t>
            </a:r>
            <a:r>
              <a:rPr lang="en-GB" dirty="0"/>
              <a:t>measurable uplift.</a:t>
            </a:r>
            <a:endParaRPr lang="en-US" dirty="0"/>
          </a:p>
          <a:p>
            <a:pPr lvl="0"/>
            <a:r>
              <a:rPr lang="en-GB" dirty="0" smtClean="0"/>
              <a:t>Sainsbury ran a three week </a:t>
            </a:r>
            <a:r>
              <a:rPr lang="en-GB" dirty="0"/>
              <a:t>online </a:t>
            </a:r>
            <a:r>
              <a:rPr lang="en-GB" dirty="0" smtClean="0"/>
              <a:t>cross </a:t>
            </a:r>
            <a:r>
              <a:rPr lang="en-GB" dirty="0"/>
              <a:t>sell with </a:t>
            </a:r>
            <a:r>
              <a:rPr lang="en-GB" dirty="0" smtClean="0"/>
              <a:t>complementary products and used online banners to attract shoppers</a:t>
            </a:r>
            <a:endParaRPr lang="en-US" dirty="0"/>
          </a:p>
          <a:p>
            <a:pPr lvl="0"/>
            <a:r>
              <a:rPr lang="en-GB" dirty="0"/>
              <a:t>Tesco online </a:t>
            </a:r>
            <a:r>
              <a:rPr lang="en-GB" dirty="0" smtClean="0"/>
              <a:t>used special offers and an Easter feature</a:t>
            </a:r>
            <a:endParaRPr lang="en-US" dirty="0"/>
          </a:p>
          <a:p>
            <a:pPr lvl="0"/>
            <a:r>
              <a:rPr lang="en-GB" dirty="0"/>
              <a:t>An </a:t>
            </a:r>
            <a:r>
              <a:rPr lang="en-GB" dirty="0" smtClean="0"/>
              <a:t>in-store </a:t>
            </a:r>
            <a:r>
              <a:rPr lang="en-GB" dirty="0"/>
              <a:t>promotion </a:t>
            </a:r>
            <a:r>
              <a:rPr lang="en-US" dirty="0" smtClean="0"/>
              <a:t>with product sampling took place at Sainsbury stores</a:t>
            </a:r>
            <a:endParaRPr lang="en-US" dirty="0"/>
          </a:p>
          <a:p>
            <a:pPr marL="0" indent="0">
              <a:buNone/>
            </a:pPr>
            <a:endParaRPr lang="en-US"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327776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3" name="Content Placeholder 2"/>
          <p:cNvSpPr>
            <a:spLocks noGrp="1"/>
          </p:cNvSpPr>
          <p:nvPr>
            <p:ph idx="1"/>
          </p:nvPr>
        </p:nvSpPr>
        <p:spPr>
          <a:xfrm>
            <a:off x="412124" y="1596980"/>
            <a:ext cx="8103226" cy="4940980"/>
          </a:xfrm>
        </p:spPr>
        <p:txBody>
          <a:bodyPr>
            <a:normAutofit/>
          </a:bodyPr>
          <a:lstStyle/>
          <a:p>
            <a:r>
              <a:rPr lang="en-GB" dirty="0"/>
              <a:t>Sainsbury’s online promotion </a:t>
            </a:r>
            <a:r>
              <a:rPr lang="en-GB" dirty="0" smtClean="0"/>
              <a:t>(retailer supported discount) generated $15,000+ sales, </a:t>
            </a:r>
            <a:r>
              <a:rPr lang="en-GB" dirty="0"/>
              <a:t>+363% during </a:t>
            </a:r>
            <a:r>
              <a:rPr lang="en-GB" dirty="0" smtClean="0"/>
              <a:t> promotion and </a:t>
            </a:r>
            <a:r>
              <a:rPr lang="en-GB" dirty="0"/>
              <a:t>119% </a:t>
            </a:r>
            <a:r>
              <a:rPr lang="en-GB" dirty="0" smtClean="0"/>
              <a:t>post promotion.</a:t>
            </a:r>
            <a:endParaRPr lang="en-US" dirty="0"/>
          </a:p>
          <a:p>
            <a:r>
              <a:rPr lang="en-GB" dirty="0"/>
              <a:t>The cross-sell was the best performing media over the two week cycle – 1,591 cart </a:t>
            </a:r>
            <a:r>
              <a:rPr lang="en-GB" dirty="0" smtClean="0"/>
              <a:t>additions.</a:t>
            </a:r>
            <a:endParaRPr lang="en-US"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6"/>
          <p:cNvPicPr/>
          <p:nvPr/>
        </p:nvPicPr>
        <p:blipFill rotWithShape="1">
          <a:blip r:embed="rId5" cstate="email">
            <a:extLst>
              <a:ext uri="{28A0092B-C50C-407E-A947-70E740481C1C}">
                <a14:useLocalDpi xmlns:a14="http://schemas.microsoft.com/office/drawing/2010/main"/>
              </a:ext>
            </a:extLst>
          </a:blip>
          <a:srcRect l="1047" t="-685" r="1397" b="4109"/>
          <a:stretch/>
        </p:blipFill>
        <p:spPr bwMode="auto">
          <a:xfrm>
            <a:off x="885289" y="3991709"/>
            <a:ext cx="7344311" cy="2546252"/>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996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3" name="Content Placeholder 2"/>
          <p:cNvSpPr>
            <a:spLocks noGrp="1"/>
          </p:cNvSpPr>
          <p:nvPr>
            <p:ph idx="1"/>
          </p:nvPr>
        </p:nvSpPr>
        <p:spPr>
          <a:xfrm>
            <a:off x="222250" y="1340748"/>
            <a:ext cx="5544567" cy="5517252"/>
          </a:xfrm>
        </p:spPr>
        <p:txBody>
          <a:bodyPr>
            <a:normAutofit lnSpcReduction="10000"/>
          </a:bodyPr>
          <a:lstStyle/>
          <a:p>
            <a:r>
              <a:rPr lang="en-US" b="1" dirty="0" smtClean="0"/>
              <a:t>Activity example:</a:t>
            </a:r>
            <a:endParaRPr lang="en-US" dirty="0"/>
          </a:p>
          <a:p>
            <a:r>
              <a:rPr lang="en-GB" dirty="0" err="1" smtClean="0"/>
              <a:t>Dunnes</a:t>
            </a:r>
            <a:r>
              <a:rPr lang="en-GB" dirty="0" smtClean="0"/>
              <a:t> is a leading </a:t>
            </a:r>
            <a:r>
              <a:rPr lang="en-GB" dirty="0"/>
              <a:t>retailer in Ireland with over 100 stores across the republic. </a:t>
            </a:r>
            <a:endParaRPr lang="en-GB" dirty="0" smtClean="0"/>
          </a:p>
          <a:p>
            <a:r>
              <a:rPr lang="en-GB" dirty="0" smtClean="0"/>
              <a:t>The </a:t>
            </a:r>
            <a:r>
              <a:rPr lang="en-GB" dirty="0"/>
              <a:t>promotion </a:t>
            </a:r>
            <a:r>
              <a:rPr lang="en-GB" dirty="0" smtClean="0"/>
              <a:t>featured in-store </a:t>
            </a:r>
            <a:r>
              <a:rPr lang="en-GB" dirty="0"/>
              <a:t>merchandising in the form of shelf talkers and banners with ASMI branding promoting the sale of canned red </a:t>
            </a:r>
            <a:r>
              <a:rPr lang="en-GB" dirty="0" smtClean="0"/>
              <a:t>salmon.</a:t>
            </a:r>
          </a:p>
          <a:p>
            <a:r>
              <a:rPr lang="en-GB" dirty="0" smtClean="0"/>
              <a:t>The </a:t>
            </a:r>
            <a:r>
              <a:rPr lang="en-GB" dirty="0"/>
              <a:t>promotion </a:t>
            </a:r>
            <a:r>
              <a:rPr lang="en-GB" dirty="0" smtClean="0"/>
              <a:t>ran from April 29 – June 30th </a:t>
            </a:r>
            <a:r>
              <a:rPr lang="en-GB" dirty="0"/>
              <a:t>across three promotion cycles and three can sizes. </a:t>
            </a:r>
            <a:endParaRPr lang="en-GB" dirty="0" smtClean="0"/>
          </a:p>
          <a:p>
            <a:r>
              <a:rPr lang="en-GB" dirty="0"/>
              <a:t>In </a:t>
            </a:r>
            <a:r>
              <a:rPr lang="en-GB" dirty="0" smtClean="0"/>
              <a:t>total, </a:t>
            </a:r>
            <a:r>
              <a:rPr lang="en-GB" dirty="0"/>
              <a:t>around </a:t>
            </a:r>
            <a:r>
              <a:rPr lang="en-GB" dirty="0" smtClean="0"/>
              <a:t>1,000 cases were sold during the promotional cycle</a:t>
            </a:r>
            <a:endParaRPr lang="en-US" dirty="0"/>
          </a:p>
          <a:p>
            <a:endParaRPr lang="en-US"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Content Placeholder 6"/>
          <p:cNvPicPr>
            <a:picLocks/>
          </p:cNvPicPr>
          <p:nvPr/>
        </p:nvPicPr>
        <p:blipFill>
          <a:blip r:embed="rId4" cstate="email">
            <a:extLst>
              <a:ext uri="{28A0092B-C50C-407E-A947-70E740481C1C}">
                <a14:useLocalDpi xmlns:a14="http://schemas.microsoft.com/office/drawing/2010/main"/>
              </a:ext>
            </a:extLst>
          </a:blip>
          <a:stretch>
            <a:fillRect/>
          </a:stretch>
        </p:blipFill>
        <p:spPr>
          <a:xfrm>
            <a:off x="5865097" y="4715510"/>
            <a:ext cx="3086099" cy="1752600"/>
          </a:xfrm>
          <a:prstGeom prst="rect">
            <a:avLst/>
          </a:prstGeom>
          <a:ln w="38100">
            <a:solidFill>
              <a:schemeClr val="tx1"/>
            </a:solidFill>
          </a:ln>
        </p:spPr>
      </p:pic>
      <p:pic>
        <p:nvPicPr>
          <p:cNvPr id="8" name="Picture 7"/>
          <p:cNvPicPr/>
          <p:nvPr/>
        </p:nvPicPr>
        <p:blipFill>
          <a:blip r:embed="rId5" cstate="email">
            <a:extLst>
              <a:ext uri="{28A0092B-C50C-407E-A947-70E740481C1C}">
                <a14:useLocalDpi xmlns:a14="http://schemas.microsoft.com/office/drawing/2010/main"/>
              </a:ext>
            </a:extLst>
          </a:blip>
          <a:stretch>
            <a:fillRect/>
          </a:stretch>
        </p:blipFill>
        <p:spPr>
          <a:xfrm>
            <a:off x="5865097" y="2717442"/>
            <a:ext cx="3025919" cy="1840757"/>
          </a:xfrm>
          <a:prstGeom prst="rect">
            <a:avLst/>
          </a:prstGeom>
          <a:ln w="38100">
            <a:solidFill>
              <a:schemeClr val="tx1"/>
            </a:solidFill>
          </a:ln>
        </p:spPr>
      </p:pic>
      <p:pic>
        <p:nvPicPr>
          <p:cNvPr id="1026" name="Picture 2" descr="ireland ireland flag ireland information about ireland flag of ireland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28435" y="1604908"/>
            <a:ext cx="1381125" cy="92153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9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3" name="Content Placeholder 2"/>
          <p:cNvSpPr>
            <a:spLocks noGrp="1"/>
          </p:cNvSpPr>
          <p:nvPr>
            <p:ph idx="1"/>
          </p:nvPr>
        </p:nvSpPr>
        <p:spPr>
          <a:xfrm>
            <a:off x="430235" y="1647223"/>
            <a:ext cx="8283530" cy="5058162"/>
          </a:xfrm>
        </p:spPr>
        <p:txBody>
          <a:bodyPr>
            <a:normAutofit/>
          </a:bodyPr>
          <a:lstStyle/>
          <a:p>
            <a:pPr marL="0" lvl="0" indent="0">
              <a:buNone/>
            </a:pPr>
            <a:r>
              <a:rPr lang="en-US" i="1" dirty="0" smtClean="0"/>
              <a:t>Goal: PR </a:t>
            </a:r>
            <a:r>
              <a:rPr lang="en-US" i="1" dirty="0"/>
              <a:t>focuses on targeting the trade and consumer on the sustainability of Alaska </a:t>
            </a:r>
            <a:r>
              <a:rPr lang="en-US" i="1" dirty="0" err="1"/>
              <a:t>pollock</a:t>
            </a:r>
            <a:r>
              <a:rPr lang="en-US" i="1" dirty="0"/>
              <a:t> </a:t>
            </a:r>
            <a:endParaRPr lang="en-US" i="1" dirty="0" smtClean="0"/>
          </a:p>
          <a:p>
            <a:r>
              <a:rPr lang="en-US" b="1" dirty="0" smtClean="0"/>
              <a:t>Activity Example: </a:t>
            </a:r>
            <a:r>
              <a:rPr lang="en-US" dirty="0" smtClean="0"/>
              <a:t>School lunch tie in </a:t>
            </a:r>
            <a:r>
              <a:rPr lang="en-GB" dirty="0" smtClean="0"/>
              <a:t>with </a:t>
            </a:r>
            <a:r>
              <a:rPr lang="en-GB" dirty="0"/>
              <a:t>the </a:t>
            </a:r>
            <a:r>
              <a:rPr lang="en-GB" dirty="0" smtClean="0"/>
              <a:t>foodservice </a:t>
            </a:r>
            <a:r>
              <a:rPr lang="en-GB" dirty="0"/>
              <a:t>sector of Young’s </a:t>
            </a:r>
            <a:r>
              <a:rPr lang="en-GB" dirty="0" smtClean="0"/>
              <a:t>Seafood</a:t>
            </a:r>
          </a:p>
          <a:p>
            <a:r>
              <a:rPr lang="en-GB" dirty="0" smtClean="0"/>
              <a:t>Three </a:t>
            </a:r>
            <a:r>
              <a:rPr lang="en-GB" dirty="0"/>
              <a:t>month campaign </a:t>
            </a:r>
            <a:r>
              <a:rPr lang="en-GB" dirty="0" smtClean="0"/>
              <a:t>targeting school lunch programs including print advertorials, advice columns, and materials for an Education Catering event.</a:t>
            </a:r>
          </a:p>
          <a:p>
            <a:r>
              <a:rPr lang="en-GB" b="1" dirty="0" smtClean="0"/>
              <a:t>Results: </a:t>
            </a:r>
            <a:r>
              <a:rPr lang="en-GB" dirty="0" smtClean="0"/>
              <a:t>E-mail blasts reaching 37,000 schools</a:t>
            </a:r>
          </a:p>
          <a:p>
            <a:r>
              <a:rPr lang="en-US" b="1" dirty="0" smtClean="0"/>
              <a:t>Results: </a:t>
            </a:r>
            <a:r>
              <a:rPr lang="en-US" dirty="0" smtClean="0"/>
              <a:t>Total reach of over 55,000</a:t>
            </a:r>
            <a:endParaRPr lang="en-US" dirty="0"/>
          </a:p>
          <a:p>
            <a:r>
              <a:rPr lang="en-GB" dirty="0" smtClean="0"/>
              <a:t>ASMI and </a:t>
            </a:r>
            <a:r>
              <a:rPr lang="en-GB" dirty="0" err="1" smtClean="0"/>
              <a:t>Youngs</a:t>
            </a:r>
            <a:r>
              <a:rPr lang="en-GB" dirty="0" smtClean="0"/>
              <a:t> are in negotiations to partner on this effort again this year.</a:t>
            </a:r>
            <a:endParaRPr lang="en-GB"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89190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23414" y="2065752"/>
            <a:ext cx="2809875" cy="4019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24740" y="1479798"/>
            <a:ext cx="1934425" cy="519145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513" y="2065752"/>
            <a:ext cx="3103176" cy="40195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118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3" name="Content Placeholder 2"/>
          <p:cNvSpPr>
            <a:spLocks noGrp="1"/>
          </p:cNvSpPr>
          <p:nvPr>
            <p:ph idx="1"/>
          </p:nvPr>
        </p:nvSpPr>
        <p:spPr>
          <a:xfrm>
            <a:off x="-42512" y="1479798"/>
            <a:ext cx="9186512" cy="3852056"/>
          </a:xfrm>
        </p:spPr>
        <p:txBody>
          <a:bodyPr>
            <a:normAutofit fontScale="85000" lnSpcReduction="20000"/>
          </a:bodyPr>
          <a:lstStyle/>
          <a:p>
            <a:r>
              <a:rPr lang="en-US" b="1" dirty="0" smtClean="0"/>
              <a:t>Activity Example: </a:t>
            </a:r>
            <a:r>
              <a:rPr lang="en-GB" dirty="0"/>
              <a:t>Promotion offering </a:t>
            </a:r>
            <a:r>
              <a:rPr lang="en-GB" dirty="0" smtClean="0"/>
              <a:t>a free </a:t>
            </a:r>
            <a:r>
              <a:rPr lang="en-GB" dirty="0"/>
              <a:t>swim </a:t>
            </a:r>
            <a:r>
              <a:rPr lang="en-GB" dirty="0" smtClean="0"/>
              <a:t>on packs </a:t>
            </a:r>
            <a:r>
              <a:rPr lang="en-GB" dirty="0"/>
              <a:t>of Young’s Omega 3 Fish </a:t>
            </a:r>
            <a:r>
              <a:rPr lang="en-GB" dirty="0" smtClean="0"/>
              <a:t>Fingers</a:t>
            </a:r>
            <a:endParaRPr lang="en-GB" dirty="0"/>
          </a:p>
          <a:p>
            <a:r>
              <a:rPr lang="en-GB" dirty="0" smtClean="0"/>
              <a:t>Messaging promotes </a:t>
            </a:r>
            <a:r>
              <a:rPr lang="en-GB" dirty="0"/>
              <a:t>a </a:t>
            </a:r>
            <a:r>
              <a:rPr lang="en-GB" dirty="0" smtClean="0"/>
              <a:t>healthy, </a:t>
            </a:r>
            <a:r>
              <a:rPr lang="en-GB" dirty="0"/>
              <a:t>active lifestyle, </a:t>
            </a:r>
            <a:r>
              <a:rPr lang="en-GB" dirty="0" smtClean="0"/>
              <a:t>universal </a:t>
            </a:r>
            <a:r>
              <a:rPr lang="en-GB" dirty="0"/>
              <a:t>appeal (adults and children included in the ‘Free Swim’ offer)</a:t>
            </a:r>
          </a:p>
          <a:p>
            <a:r>
              <a:rPr lang="en-GB" dirty="0" smtClean="0"/>
              <a:t>‘</a:t>
            </a:r>
            <a:r>
              <a:rPr lang="en-GB" dirty="0"/>
              <a:t>Free Swim’ </a:t>
            </a:r>
            <a:r>
              <a:rPr lang="en-GB" dirty="0" smtClean="0"/>
              <a:t>promotional website has a “swim to Alaska” theme</a:t>
            </a:r>
            <a:endParaRPr lang="en-GB" dirty="0"/>
          </a:p>
          <a:p>
            <a:r>
              <a:rPr lang="en-GB" dirty="0" smtClean="0"/>
              <a:t>On-pack </a:t>
            </a:r>
            <a:r>
              <a:rPr lang="en-GB" dirty="0"/>
              <a:t>promotion </a:t>
            </a:r>
            <a:r>
              <a:rPr lang="en-GB" dirty="0" smtClean="0"/>
              <a:t>on 6 </a:t>
            </a:r>
            <a:r>
              <a:rPr lang="en-GB" dirty="0"/>
              <a:t>million packs over 12 </a:t>
            </a:r>
            <a:r>
              <a:rPr lang="en-GB" dirty="0" smtClean="0"/>
              <a:t>months featuring ASMI logo</a:t>
            </a:r>
            <a:endParaRPr lang="en-GB" dirty="0"/>
          </a:p>
          <a:p>
            <a:r>
              <a:rPr lang="en-GB" dirty="0" smtClean="0"/>
              <a:t>Grand prize drawing for an Alaska holiday</a:t>
            </a:r>
            <a:endParaRPr lang="en-GB" dirty="0"/>
          </a:p>
          <a:p>
            <a:r>
              <a:rPr lang="en-GB" dirty="0" smtClean="0"/>
              <a:t>ASMI support includes customer newsletter, social media campaigns, etc.</a:t>
            </a:r>
          </a:p>
          <a:p>
            <a:r>
              <a:rPr lang="en-GB" dirty="0" smtClean="0"/>
              <a:t>Expected uplift of 5% (additional 300,000 packs sold)</a:t>
            </a:r>
            <a:endParaRPr lang="en-GB" dirty="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4731" y="5210588"/>
            <a:ext cx="2846231" cy="161248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1128" y="5222818"/>
            <a:ext cx="3424938" cy="160026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84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52"/>
            <a:ext cx="6675120" cy="1282883"/>
          </a:xfrm>
          <a:prstGeom prst="rect">
            <a:avLst/>
          </a:prstGeom>
        </p:spPr>
      </p:pic>
      <p:sp>
        <p:nvSpPr>
          <p:cNvPr id="3" name="Content Placeholder 2"/>
          <p:cNvSpPr>
            <a:spLocks noGrp="1"/>
          </p:cNvSpPr>
          <p:nvPr>
            <p:ph idx="1"/>
          </p:nvPr>
        </p:nvSpPr>
        <p:spPr>
          <a:xfrm>
            <a:off x="244700" y="1519707"/>
            <a:ext cx="4636393" cy="5030953"/>
          </a:xfrm>
        </p:spPr>
        <p:txBody>
          <a:bodyPr>
            <a:normAutofit fontScale="92500"/>
          </a:bodyPr>
          <a:lstStyle/>
          <a:p>
            <a:pPr marL="0" indent="0">
              <a:buNone/>
            </a:pPr>
            <a:r>
              <a:rPr lang="en-US" b="1" dirty="0" smtClean="0"/>
              <a:t>Cross-program collaboration</a:t>
            </a:r>
            <a:r>
              <a:rPr lang="en-US" dirty="0" smtClean="0"/>
              <a:t>:</a:t>
            </a:r>
          </a:p>
          <a:p>
            <a:r>
              <a:rPr lang="en-US" dirty="0" smtClean="0"/>
              <a:t>The NEU program supported the RFM program at the World Seafood Congress in Grimsby, UK. ASMI arranged for Alaska Pacific cod to be served at the gala dinner, created banners for the event and helped to man the booth.</a:t>
            </a:r>
          </a:p>
          <a:p>
            <a:r>
              <a:rPr lang="en-US" dirty="0" smtClean="0"/>
              <a:t>ASMI UK program created a platform to share photography and recipes with other ASMI programs</a:t>
            </a:r>
          </a:p>
          <a:p>
            <a:pPr marL="0" indent="0">
              <a:buNone/>
            </a:pPr>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4577" y="1528166"/>
            <a:ext cx="1883527" cy="2512653"/>
          </a:xfrm>
          <a:prstGeom prst="rect">
            <a:avLst/>
          </a:prstGeom>
          <a:ln w="12700">
            <a:solidFill>
              <a:schemeClr val="tx1"/>
            </a:solidFill>
          </a:ln>
        </p:spPr>
      </p:pic>
      <p:sp>
        <p:nvSpPr>
          <p:cNvPr id="7" name="TextBox 6"/>
          <p:cNvSpPr txBox="1"/>
          <p:nvPr/>
        </p:nvSpPr>
        <p:spPr>
          <a:xfrm>
            <a:off x="6928103" y="1503112"/>
            <a:ext cx="1381021" cy="923330"/>
          </a:xfrm>
          <a:prstGeom prst="rect">
            <a:avLst/>
          </a:prstGeom>
          <a:noFill/>
        </p:spPr>
        <p:txBody>
          <a:bodyPr wrap="square" rtlCol="0">
            <a:spAutoFit/>
          </a:bodyPr>
          <a:lstStyle/>
          <a:p>
            <a:r>
              <a:rPr lang="en-US" dirty="0" smtClean="0"/>
              <a:t>Cajun salmon burger</a:t>
            </a:r>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4576" y="4260480"/>
            <a:ext cx="1883527" cy="2512652"/>
          </a:xfrm>
          <a:prstGeom prst="rect">
            <a:avLst/>
          </a:prstGeom>
          <a:ln w="12700">
            <a:solidFill>
              <a:schemeClr val="tx1"/>
            </a:solidFill>
          </a:ln>
        </p:spPr>
      </p:pic>
      <p:sp>
        <p:nvSpPr>
          <p:cNvPr id="9" name="TextBox 8"/>
          <p:cNvSpPr txBox="1"/>
          <p:nvPr/>
        </p:nvSpPr>
        <p:spPr>
          <a:xfrm>
            <a:off x="7091586" y="5849802"/>
            <a:ext cx="1575895" cy="923330"/>
          </a:xfrm>
          <a:prstGeom prst="rect">
            <a:avLst/>
          </a:prstGeom>
          <a:noFill/>
        </p:spPr>
        <p:txBody>
          <a:bodyPr wrap="square" rtlCol="0">
            <a:spAutoFit/>
          </a:bodyPr>
          <a:lstStyle/>
          <a:p>
            <a:r>
              <a:rPr lang="en-US" dirty="0" smtClean="0"/>
              <a:t>Alaska Firecracker salmon</a:t>
            </a:r>
            <a:endParaRPr lang="en-US" dirty="0"/>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9812" y="2451496"/>
            <a:ext cx="1781204" cy="2376152"/>
          </a:xfrm>
          <a:prstGeom prst="rect">
            <a:avLst/>
          </a:prstGeom>
          <a:ln w="19050">
            <a:solidFill>
              <a:schemeClr val="tx1"/>
            </a:solidFill>
          </a:ln>
        </p:spPr>
      </p:pic>
      <p:sp>
        <p:nvSpPr>
          <p:cNvPr id="12" name="TextBox 11"/>
          <p:cNvSpPr txBox="1"/>
          <p:nvPr/>
        </p:nvSpPr>
        <p:spPr>
          <a:xfrm>
            <a:off x="7091586" y="4870475"/>
            <a:ext cx="2034188" cy="646331"/>
          </a:xfrm>
          <a:prstGeom prst="rect">
            <a:avLst/>
          </a:prstGeom>
          <a:noFill/>
        </p:spPr>
        <p:txBody>
          <a:bodyPr wrap="square" rtlCol="0">
            <a:spAutoFit/>
          </a:bodyPr>
          <a:lstStyle/>
          <a:p>
            <a:r>
              <a:rPr lang="en-US" dirty="0" smtClean="0"/>
              <a:t>Alaska salmon and goat cheese tart</a:t>
            </a:r>
            <a:endParaRPr lang="en-US" dirty="0"/>
          </a:p>
        </p:txBody>
      </p:sp>
    </p:spTree>
    <p:extLst>
      <p:ext uri="{BB962C8B-B14F-4D97-AF65-F5344CB8AC3E}">
        <p14:creationId xmlns:p14="http://schemas.microsoft.com/office/powerpoint/2010/main" val="49769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675120" cy="1297235"/>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Southern Europe</a:t>
            </a:r>
            <a:endParaRPr lang="en-US" dirty="0"/>
          </a:p>
        </p:txBody>
      </p:sp>
      <p:sp>
        <p:nvSpPr>
          <p:cNvPr id="3" name="Content Placeholder 2"/>
          <p:cNvSpPr>
            <a:spLocks noGrp="1"/>
          </p:cNvSpPr>
          <p:nvPr>
            <p:ph idx="1"/>
          </p:nvPr>
        </p:nvSpPr>
        <p:spPr>
          <a:xfrm>
            <a:off x="628650" y="2186622"/>
            <a:ext cx="7886700" cy="4351338"/>
          </a:xfrm>
        </p:spPr>
        <p:txBody>
          <a:bodyPr>
            <a:normAutofit lnSpcReduction="10000"/>
          </a:bodyPr>
          <a:lstStyle/>
          <a:p>
            <a:pPr lvl="0"/>
            <a:r>
              <a:rPr lang="en-US" i="1" dirty="0" smtClean="0"/>
              <a:t>Goal: </a:t>
            </a:r>
            <a:r>
              <a:rPr lang="en-US" i="1" dirty="0"/>
              <a:t>Connect Alaska origin with Alaska cod </a:t>
            </a:r>
            <a:endParaRPr lang="en-US" i="1" dirty="0" smtClean="0"/>
          </a:p>
          <a:p>
            <a:r>
              <a:rPr lang="en-US" b="1" dirty="0" smtClean="0"/>
              <a:t>Activity Example:</a:t>
            </a:r>
          </a:p>
          <a:p>
            <a:r>
              <a:rPr lang="en-US" dirty="0"/>
              <a:t>Alaska Cod </a:t>
            </a:r>
            <a:r>
              <a:rPr lang="en-US" dirty="0" smtClean="0"/>
              <a:t>promotions </a:t>
            </a:r>
            <a:r>
              <a:rPr lang="en-US" dirty="0"/>
              <a:t>in Italy (March 23 – April 20, 2015):  ASMI SEU and distributor </a:t>
            </a:r>
            <a:r>
              <a:rPr lang="en-US" dirty="0" err="1"/>
              <a:t>Pambuffetti</a:t>
            </a:r>
            <a:r>
              <a:rPr lang="en-US" dirty="0"/>
              <a:t> conducted an in-store promotion of salted </a:t>
            </a:r>
            <a:r>
              <a:rPr lang="en-US" dirty="0" err="1" smtClean="0"/>
              <a:t>Baccalà</a:t>
            </a:r>
            <a:r>
              <a:rPr lang="en-US" dirty="0" smtClean="0"/>
              <a:t> </a:t>
            </a:r>
            <a:r>
              <a:rPr lang="en-US" dirty="0" err="1" smtClean="0"/>
              <a:t>d’Alaska</a:t>
            </a:r>
            <a:r>
              <a:rPr lang="en-US" dirty="0" smtClean="0"/>
              <a:t> </a:t>
            </a:r>
            <a:r>
              <a:rPr lang="en-US" dirty="0"/>
              <a:t>fillets to a small sample of </a:t>
            </a:r>
            <a:r>
              <a:rPr lang="en-US" dirty="0" err="1"/>
              <a:t>Pambuffetti’s</a:t>
            </a:r>
            <a:r>
              <a:rPr lang="en-US" dirty="0"/>
              <a:t> many independent retail customers. </a:t>
            </a:r>
            <a:endParaRPr lang="en-US" dirty="0" smtClean="0"/>
          </a:p>
          <a:p>
            <a:r>
              <a:rPr lang="en-US" dirty="0" smtClean="0"/>
              <a:t>The </a:t>
            </a:r>
            <a:r>
              <a:rPr lang="en-US" dirty="0"/>
              <a:t>salted fillets were packaged in a re-usable polypropylene bag, and pop-up banners were placed in or outside of each point of sale announcing the Alaska cod promotion. </a:t>
            </a:r>
          </a:p>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4260891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675120" cy="1297235"/>
          </a:xfrm>
          <a:prstGeom prst="rect">
            <a:avLst/>
          </a:prstGeom>
        </p:spPr>
      </p:pic>
      <p:sp>
        <p:nvSpPr>
          <p:cNvPr id="2" name="Title 1"/>
          <p:cNvSpPr>
            <a:spLocks noGrp="1"/>
          </p:cNvSpPr>
          <p:nvPr>
            <p:ph type="title"/>
          </p:nvPr>
        </p:nvSpPr>
        <p:spPr>
          <a:xfrm>
            <a:off x="525780" y="1363979"/>
            <a:ext cx="7886700" cy="944881"/>
          </a:xfrm>
        </p:spPr>
        <p:txBody>
          <a:bodyPr/>
          <a:lstStyle/>
          <a:p>
            <a:endParaRPr lang="en-US" dirty="0"/>
          </a:p>
        </p:txBody>
      </p:sp>
      <p:sp>
        <p:nvSpPr>
          <p:cNvPr id="3" name="Content Placeholder 2"/>
          <p:cNvSpPr>
            <a:spLocks noGrp="1"/>
          </p:cNvSpPr>
          <p:nvPr>
            <p:ph idx="1"/>
          </p:nvPr>
        </p:nvSpPr>
        <p:spPr>
          <a:xfrm>
            <a:off x="628650" y="2186622"/>
            <a:ext cx="7886700" cy="4351338"/>
          </a:xfrm>
        </p:spPr>
        <p:txBody>
          <a:bodyPr>
            <a:normAutofit/>
          </a:bodyPr>
          <a:lstStyle/>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0 Imagen"/>
          <p:cNvPicPr/>
          <p:nvPr/>
        </p:nvPicPr>
        <p:blipFill>
          <a:blip r:embed="rId4" cstate="email">
            <a:extLst>
              <a:ext uri="{28A0092B-C50C-407E-A947-70E740481C1C}">
                <a14:useLocalDpi xmlns:a14="http://schemas.microsoft.com/office/drawing/2010/main"/>
              </a:ext>
            </a:extLst>
          </a:blip>
          <a:stretch>
            <a:fillRect/>
          </a:stretch>
        </p:blipFill>
        <p:spPr>
          <a:xfrm>
            <a:off x="347731" y="1556685"/>
            <a:ext cx="3452842" cy="5088814"/>
          </a:xfrm>
          <a:prstGeom prst="rect">
            <a:avLst/>
          </a:prstGeom>
          <a:ln w="38100">
            <a:solidFill>
              <a:schemeClr val="tx1"/>
            </a:solidFill>
          </a:ln>
        </p:spPr>
      </p:pic>
      <p:pic>
        <p:nvPicPr>
          <p:cNvPr id="9" name="0 Imagen"/>
          <p:cNvPicPr/>
          <p:nvPr/>
        </p:nvPicPr>
        <p:blipFill>
          <a:blip r:embed="rId5" cstate="email">
            <a:extLst>
              <a:ext uri="{28A0092B-C50C-407E-A947-70E740481C1C}">
                <a14:useLocalDpi xmlns:a14="http://schemas.microsoft.com/office/drawing/2010/main"/>
              </a:ext>
            </a:extLst>
          </a:blip>
          <a:stretch>
            <a:fillRect/>
          </a:stretch>
        </p:blipFill>
        <p:spPr>
          <a:xfrm>
            <a:off x="3973830" y="1556685"/>
            <a:ext cx="4490085" cy="3104448"/>
          </a:xfrm>
          <a:prstGeom prst="rect">
            <a:avLst/>
          </a:prstGeom>
          <a:ln w="38100">
            <a:solidFill>
              <a:schemeClr val="tx1"/>
            </a:solidFill>
          </a:ln>
        </p:spPr>
      </p:pic>
      <p:sp>
        <p:nvSpPr>
          <p:cNvPr id="4" name="TextBox 3"/>
          <p:cNvSpPr txBox="1"/>
          <p:nvPr/>
        </p:nvSpPr>
        <p:spPr>
          <a:xfrm>
            <a:off x="3973830" y="4811856"/>
            <a:ext cx="5041381" cy="1846659"/>
          </a:xfrm>
          <a:prstGeom prst="rect">
            <a:avLst/>
          </a:prstGeom>
          <a:noFill/>
        </p:spPr>
        <p:txBody>
          <a:bodyPr wrap="square" rtlCol="0">
            <a:spAutoFit/>
          </a:bodyPr>
          <a:lstStyle/>
          <a:p>
            <a:pPr lvl="0"/>
            <a:r>
              <a:rPr lang="en-US" sz="2400" dirty="0" smtClean="0"/>
              <a:t>Results: Five </a:t>
            </a:r>
            <a:r>
              <a:rPr lang="en-US" sz="2400" dirty="0"/>
              <a:t>store days of Alaska seafood p</a:t>
            </a:r>
            <a:r>
              <a:rPr lang="en-US" sz="2400" dirty="0" smtClean="0"/>
              <a:t>romotions generated </a:t>
            </a:r>
            <a:r>
              <a:rPr lang="en-US" sz="2400" dirty="0"/>
              <a:t>a 66% increase </a:t>
            </a:r>
            <a:endParaRPr lang="en-US" sz="2400" dirty="0" smtClean="0"/>
          </a:p>
          <a:p>
            <a:pPr lvl="0"/>
            <a:r>
              <a:rPr lang="en-US" sz="2400" dirty="0" smtClean="0"/>
              <a:t>over previous periods.</a:t>
            </a:r>
            <a:endParaRPr lang="en-US" sz="2400" dirty="0"/>
          </a:p>
          <a:p>
            <a:endParaRPr lang="en-US" dirty="0"/>
          </a:p>
        </p:txBody>
      </p:sp>
    </p:spTree>
    <p:extLst>
      <p:ext uri="{BB962C8B-B14F-4D97-AF65-F5344CB8AC3E}">
        <p14:creationId xmlns:p14="http://schemas.microsoft.com/office/powerpoint/2010/main" val="538549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675120" cy="1297235"/>
          </a:xfrm>
          <a:prstGeom prst="rect">
            <a:avLst/>
          </a:prstGeom>
        </p:spPr>
      </p:pic>
      <p:sp>
        <p:nvSpPr>
          <p:cNvPr id="2" name="Title 1"/>
          <p:cNvSpPr>
            <a:spLocks noGrp="1"/>
          </p:cNvSpPr>
          <p:nvPr>
            <p:ph type="title"/>
          </p:nvPr>
        </p:nvSpPr>
        <p:spPr>
          <a:xfrm>
            <a:off x="-4749605" y="431995"/>
            <a:ext cx="3750006" cy="1057249"/>
          </a:xfrm>
        </p:spPr>
        <p:txBody>
          <a:bodyPr>
            <a:normAutofit/>
          </a:bodyPr>
          <a:lstStyle/>
          <a:p>
            <a:endParaRPr lang="en-US" sz="2400" i="1" dirty="0">
              <a:latin typeface="+mn-lt"/>
            </a:endParaRPr>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4490" y="1641948"/>
            <a:ext cx="3814399" cy="5109105"/>
          </a:xfrm>
          <a:prstGeom prst="rect">
            <a:avLst/>
          </a:prstGeom>
          <a:ln w="38100">
            <a:solidFill>
              <a:schemeClr val="tx1"/>
            </a:solidFill>
          </a:ln>
        </p:spPr>
      </p:pic>
      <p:sp>
        <p:nvSpPr>
          <p:cNvPr id="9" name="Content Placeholder 8"/>
          <p:cNvSpPr>
            <a:spLocks noGrp="1"/>
          </p:cNvSpPr>
          <p:nvPr>
            <p:ph idx="1"/>
          </p:nvPr>
        </p:nvSpPr>
        <p:spPr>
          <a:xfrm>
            <a:off x="364880" y="1649779"/>
            <a:ext cx="3943350" cy="4351338"/>
          </a:xfrm>
        </p:spPr>
        <p:txBody>
          <a:bodyPr>
            <a:normAutofit fontScale="92500" lnSpcReduction="20000"/>
          </a:bodyPr>
          <a:lstStyle/>
          <a:p>
            <a:r>
              <a:rPr lang="en-US" i="1" dirty="0" smtClean="0"/>
              <a:t>Goal: Focus on origin identification</a:t>
            </a:r>
          </a:p>
          <a:p>
            <a:r>
              <a:rPr lang="en-US" i="1" dirty="0" smtClean="0"/>
              <a:t>Goal: Encourage acceptance of Alaska RFM</a:t>
            </a:r>
          </a:p>
          <a:p>
            <a:r>
              <a:rPr lang="en-US" b="1" dirty="0" smtClean="0"/>
              <a:t>Activity Example:</a:t>
            </a:r>
          </a:p>
          <a:p>
            <a:r>
              <a:rPr lang="en-US" dirty="0" err="1" smtClean="0"/>
              <a:t>Conxemar</a:t>
            </a:r>
            <a:r>
              <a:rPr lang="en-US" dirty="0" smtClean="0"/>
              <a:t> 2015- ASMI sponsored food truck drives sales of Alaska product and creates strong origin identity</a:t>
            </a:r>
          </a:p>
          <a:p>
            <a:r>
              <a:rPr lang="en-US" dirty="0" smtClean="0"/>
              <a:t>Sustainability Officer on hand at </a:t>
            </a:r>
            <a:r>
              <a:rPr lang="en-US" dirty="0" err="1" smtClean="0"/>
              <a:t>Conxemar</a:t>
            </a:r>
            <a:r>
              <a:rPr lang="en-US" dirty="0" smtClean="0"/>
              <a:t> show</a:t>
            </a:r>
          </a:p>
          <a:p>
            <a:endParaRPr lang="en-US" b="1" dirty="0"/>
          </a:p>
        </p:txBody>
      </p:sp>
    </p:spTree>
    <p:extLst>
      <p:ext uri="{BB962C8B-B14F-4D97-AF65-F5344CB8AC3E}">
        <p14:creationId xmlns:p14="http://schemas.microsoft.com/office/powerpoint/2010/main" val="290220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191"/>
            <a:ext cx="6675120" cy="1303426"/>
          </a:xfrm>
          <a:prstGeom prst="rect">
            <a:avLst/>
          </a:prstGeom>
        </p:spPr>
      </p:pic>
      <p:sp>
        <p:nvSpPr>
          <p:cNvPr id="2" name="Title 1"/>
          <p:cNvSpPr>
            <a:spLocks noGrp="1"/>
          </p:cNvSpPr>
          <p:nvPr>
            <p:ph type="title"/>
          </p:nvPr>
        </p:nvSpPr>
        <p:spPr>
          <a:xfrm>
            <a:off x="482917" y="1335404"/>
            <a:ext cx="7886700" cy="944881"/>
          </a:xfrm>
        </p:spPr>
        <p:txBody>
          <a:bodyPr/>
          <a:lstStyle/>
          <a:p>
            <a:r>
              <a:rPr lang="en-US" dirty="0" smtClean="0"/>
              <a:t>FY15 Program Recap</a:t>
            </a:r>
            <a:endParaRPr lang="en-US" dirty="0"/>
          </a:p>
        </p:txBody>
      </p:sp>
      <p:sp>
        <p:nvSpPr>
          <p:cNvPr id="3" name="Content Placeholder 2"/>
          <p:cNvSpPr>
            <a:spLocks noGrp="1"/>
          </p:cNvSpPr>
          <p:nvPr>
            <p:ph idx="1"/>
          </p:nvPr>
        </p:nvSpPr>
        <p:spPr>
          <a:xfrm>
            <a:off x="628650" y="2186622"/>
            <a:ext cx="7886700" cy="4351338"/>
          </a:xfrm>
        </p:spPr>
        <p:txBody>
          <a:bodyPr>
            <a:normAutofit fontScale="92500" lnSpcReduction="10000"/>
          </a:bodyPr>
          <a:lstStyle/>
          <a:p>
            <a:r>
              <a:rPr lang="en-US" dirty="0" smtClean="0"/>
              <a:t>New ASMI International Staff</a:t>
            </a:r>
          </a:p>
          <a:p>
            <a:r>
              <a:rPr lang="en-US" dirty="0" smtClean="0"/>
              <a:t>New Overseas Marketing Representatives in France and Germany</a:t>
            </a:r>
          </a:p>
          <a:p>
            <a:r>
              <a:rPr lang="en-US" dirty="0" smtClean="0"/>
              <a:t>Successful Brussels/Seafood Expo Global</a:t>
            </a:r>
          </a:p>
          <a:p>
            <a:r>
              <a:rPr lang="en-US" dirty="0" smtClean="0"/>
              <a:t>Exhibited at more than 20 international and regional trade shows</a:t>
            </a:r>
          </a:p>
          <a:p>
            <a:r>
              <a:rPr lang="en-US" dirty="0" smtClean="0"/>
              <a:t>Additional funding allocated toward salmon promotion</a:t>
            </a:r>
          </a:p>
          <a:p>
            <a:r>
              <a:rPr lang="en-US" dirty="0" smtClean="0"/>
              <a:t>Hosted delegations from Japan and Germany</a:t>
            </a:r>
          </a:p>
          <a:p>
            <a:r>
              <a:rPr lang="en-US" dirty="0" smtClean="0"/>
              <a:t>Joint International-Communications Culinary Retreat</a:t>
            </a:r>
          </a:p>
          <a:p>
            <a:r>
              <a:rPr lang="en-US" dirty="0" smtClean="0"/>
              <a:t>Adopted new Strategic Annex</a:t>
            </a:r>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5211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675120" cy="1297235"/>
          </a:xfrm>
          <a:prstGeom prst="rect">
            <a:avLst/>
          </a:prstGeom>
        </p:spPr>
      </p:pic>
      <p:sp>
        <p:nvSpPr>
          <p:cNvPr id="3" name="Content Placeholder 2"/>
          <p:cNvSpPr>
            <a:spLocks noGrp="1"/>
          </p:cNvSpPr>
          <p:nvPr>
            <p:ph idx="1"/>
          </p:nvPr>
        </p:nvSpPr>
        <p:spPr>
          <a:xfrm>
            <a:off x="155575" y="1603345"/>
            <a:ext cx="4456834" cy="4871471"/>
          </a:xfrm>
        </p:spPr>
        <p:txBody>
          <a:bodyPr>
            <a:normAutofit fontScale="92500"/>
          </a:bodyPr>
          <a:lstStyle/>
          <a:p>
            <a:pPr lvl="0"/>
            <a:r>
              <a:rPr lang="en-US" b="1" dirty="0" smtClean="0"/>
              <a:t>Cross program collaboration:</a:t>
            </a:r>
          </a:p>
          <a:p>
            <a:pPr lvl="0"/>
            <a:r>
              <a:rPr lang="en-US" dirty="0" smtClean="0"/>
              <a:t>Chef </a:t>
            </a:r>
            <a:r>
              <a:rPr lang="en-US" dirty="0"/>
              <a:t>Gerard </a:t>
            </a:r>
            <a:r>
              <a:rPr lang="en-US" dirty="0" err="1"/>
              <a:t>Ninot</a:t>
            </a:r>
            <a:r>
              <a:rPr lang="en-US" dirty="0"/>
              <a:t> </a:t>
            </a:r>
            <a:r>
              <a:rPr lang="en-US" dirty="0" smtClean="0"/>
              <a:t>won the SEU salmon video contest and attended the ASMI culinary retreat, put on in collaboration with the Communications program.</a:t>
            </a:r>
          </a:p>
          <a:p>
            <a:pPr lvl="0"/>
            <a:r>
              <a:rPr lang="en-US" dirty="0" smtClean="0"/>
              <a:t>SEU program gained resources from ASMI Japan and shared ideas on outreach to sushi restaurants with other EU OMRs</a:t>
            </a:r>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
        <p:nvSpPr>
          <p:cNvPr id="4" name="AutoShape 2" descr="Displaying image0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ing image00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ing image00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stretch>
            <a:fillRect/>
          </a:stretch>
        </p:blipFill>
        <p:spPr>
          <a:xfrm>
            <a:off x="4612409" y="1679169"/>
            <a:ext cx="4316728" cy="2653518"/>
          </a:xfrm>
          <a:prstGeom prst="rect">
            <a:avLst/>
          </a:prstGeom>
          <a:ln w="38100">
            <a:solidFill>
              <a:schemeClr val="tx1"/>
            </a:solidFill>
          </a:ln>
        </p:spPr>
      </p:pic>
      <p:pic>
        <p:nvPicPr>
          <p:cNvPr id="11" name="Imagen 315" descr="https://scontent-mad1-1.xx.fbcdn.net/hphotos-xtf1/v/t1.0-9/11390119_998102020224616_6026281066555183775_n.jpg?oh=e1475cf86fff2ad1e217c67b39b0d059&amp;oe=564EFF7C"/>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7935" y="4365748"/>
            <a:ext cx="3035300" cy="2276475"/>
          </a:xfrm>
          <a:prstGeom prst="rect">
            <a:avLst/>
          </a:prstGeom>
          <a:noFill/>
          <a:ln>
            <a:noFill/>
          </a:ln>
        </p:spPr>
      </p:pic>
    </p:spTree>
    <p:extLst>
      <p:ext uri="{BB962C8B-B14F-4D97-AF65-F5344CB8AC3E}">
        <p14:creationId xmlns:p14="http://schemas.microsoft.com/office/powerpoint/2010/main" val="374231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6859598" cy="1297234"/>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Western Europe</a:t>
            </a:r>
            <a:endParaRPr lang="en-US" dirty="0"/>
          </a:p>
        </p:txBody>
      </p:sp>
      <p:sp>
        <p:nvSpPr>
          <p:cNvPr id="3" name="Content Placeholder 2"/>
          <p:cNvSpPr>
            <a:spLocks noGrp="1"/>
          </p:cNvSpPr>
          <p:nvPr>
            <p:ph idx="1"/>
          </p:nvPr>
        </p:nvSpPr>
        <p:spPr>
          <a:xfrm>
            <a:off x="628650" y="2186622"/>
            <a:ext cx="7886700" cy="4351338"/>
          </a:xfrm>
        </p:spPr>
        <p:txBody>
          <a:bodyPr>
            <a:normAutofit/>
          </a:bodyPr>
          <a:lstStyle/>
          <a:p>
            <a:pPr>
              <a:lnSpc>
                <a:spcPct val="100000"/>
              </a:lnSpc>
              <a:spcBef>
                <a:spcPts val="0"/>
              </a:spcBef>
            </a:pPr>
            <a:r>
              <a:rPr lang="en-US" i="1" dirty="0" smtClean="0"/>
              <a:t>Goals (as outlined by </a:t>
            </a:r>
            <a:r>
              <a:rPr lang="en-US" i="1" dirty="0" err="1" smtClean="0"/>
              <a:t>Golin</a:t>
            </a:r>
            <a:r>
              <a:rPr lang="en-US" i="1" dirty="0" smtClean="0"/>
              <a:t>- new OMR) </a:t>
            </a:r>
          </a:p>
          <a:p>
            <a:pPr>
              <a:lnSpc>
                <a:spcPct val="100000"/>
              </a:lnSpc>
              <a:spcBef>
                <a:spcPts val="0"/>
              </a:spcBef>
            </a:pPr>
            <a:r>
              <a:rPr lang="en-US" b="1" i="1" dirty="0"/>
              <a:t>Improve image perception</a:t>
            </a:r>
          </a:p>
          <a:p>
            <a:pPr marL="0" indent="0">
              <a:lnSpc>
                <a:spcPct val="100000"/>
              </a:lnSpc>
              <a:spcBef>
                <a:spcPts val="0"/>
              </a:spcBef>
              <a:buNone/>
            </a:pPr>
            <a:r>
              <a:rPr lang="en-US" i="1" dirty="0"/>
              <a:t>while securing business relationships and volumes</a:t>
            </a:r>
            <a:r>
              <a:rPr lang="en-US" i="1" dirty="0" smtClean="0"/>
              <a:t>.</a:t>
            </a:r>
            <a:endParaRPr lang="en-US" i="1" dirty="0"/>
          </a:p>
          <a:p>
            <a:pPr>
              <a:lnSpc>
                <a:spcPct val="100000"/>
              </a:lnSpc>
              <a:spcBef>
                <a:spcPts val="0"/>
              </a:spcBef>
            </a:pPr>
            <a:r>
              <a:rPr lang="en-US" b="1" i="1" dirty="0"/>
              <a:t>Emerge in a competitive landscape </a:t>
            </a:r>
          </a:p>
          <a:p>
            <a:pPr marL="0" indent="0">
              <a:lnSpc>
                <a:spcPct val="100000"/>
              </a:lnSpc>
              <a:spcBef>
                <a:spcPts val="0"/>
              </a:spcBef>
              <a:buNone/>
            </a:pPr>
            <a:r>
              <a:rPr lang="en-US" i="1" dirty="0"/>
              <a:t>while limiting costs and facing more powerful competitors</a:t>
            </a:r>
            <a:r>
              <a:rPr lang="en-US" i="1" dirty="0" smtClean="0"/>
              <a:t>.</a:t>
            </a:r>
            <a:endParaRPr lang="en-US" i="1" dirty="0"/>
          </a:p>
          <a:p>
            <a:pPr>
              <a:lnSpc>
                <a:spcPct val="100000"/>
              </a:lnSpc>
              <a:spcBef>
                <a:spcPts val="0"/>
              </a:spcBef>
            </a:pPr>
            <a:r>
              <a:rPr lang="en-US" b="1" i="1" dirty="0"/>
              <a:t>Address specific targets’ motivations </a:t>
            </a:r>
            <a:r>
              <a:rPr lang="en-US" b="1" i="1" dirty="0" smtClean="0"/>
              <a:t>and </a:t>
            </a:r>
            <a:r>
              <a:rPr lang="en-US" b="1" i="1" dirty="0"/>
              <a:t>needs </a:t>
            </a:r>
          </a:p>
          <a:p>
            <a:pPr marL="0" indent="0">
              <a:lnSpc>
                <a:spcPct val="100000"/>
              </a:lnSpc>
              <a:spcBef>
                <a:spcPts val="0"/>
              </a:spcBef>
              <a:buNone/>
            </a:pPr>
            <a:r>
              <a:rPr lang="en-US" i="1" dirty="0"/>
              <a:t>while assuring branding consistency.</a:t>
            </a:r>
          </a:p>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1500498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6"/>
          <p:cNvSpPr txBox="1"/>
          <p:nvPr/>
        </p:nvSpPr>
        <p:spPr>
          <a:xfrm>
            <a:off x="4943996" y="6388116"/>
            <a:ext cx="3441031" cy="340519"/>
          </a:xfrm>
          <a:prstGeom prst="roundRect">
            <a:avLst/>
          </a:prstGeom>
          <a:solidFill>
            <a:srgbClr val="BAC3D8"/>
          </a:solidFill>
        </p:spPr>
        <p:txBody>
          <a:bodyPr wrap="square" rtlCol="0">
            <a:spAutoFit/>
          </a:bodyPr>
          <a:lstStyle/>
          <a:p>
            <a:pPr algn="just"/>
            <a:r>
              <a:rPr lang="en-GB" altLang="nl-NL" sz="1400" dirty="0" smtClean="0">
                <a:latin typeface="Avenir LT Std 45 Book"/>
                <a:cs typeface="Gotham Light"/>
              </a:rPr>
              <a:t>Promotions will spread to Belgium.</a:t>
            </a:r>
            <a:endParaRPr lang="fr-FR" sz="1400" dirty="0" smtClean="0">
              <a:latin typeface="Avenir LT Std 45 Book"/>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6859598" cy="1297234"/>
          </a:xfrm>
          <a:prstGeom prst="rect">
            <a:avLst/>
          </a:prstGeom>
        </p:spPr>
      </p:pic>
      <p:sp>
        <p:nvSpPr>
          <p:cNvPr id="3" name="Content Placeholder 2"/>
          <p:cNvSpPr>
            <a:spLocks noGrp="1"/>
          </p:cNvSpPr>
          <p:nvPr>
            <p:ph idx="1"/>
          </p:nvPr>
        </p:nvSpPr>
        <p:spPr>
          <a:xfrm>
            <a:off x="283929" y="1721352"/>
            <a:ext cx="5885051" cy="4989973"/>
          </a:xfrm>
        </p:spPr>
        <p:txBody>
          <a:bodyPr>
            <a:normAutofit lnSpcReduction="10000"/>
          </a:bodyPr>
          <a:lstStyle/>
          <a:p>
            <a:r>
              <a:rPr lang="en-US" b="1" dirty="0" smtClean="0"/>
              <a:t>Activity examples:</a:t>
            </a:r>
          </a:p>
          <a:p>
            <a:r>
              <a:rPr lang="en-US" dirty="0" smtClean="0"/>
              <a:t>Upcoming launch of Forever Wild ad campaign</a:t>
            </a:r>
            <a:endParaRPr lang="en-US" dirty="0"/>
          </a:p>
          <a:p>
            <a:r>
              <a:rPr lang="en-US" dirty="0" smtClean="0"/>
              <a:t>Media buys in targeted magazines</a:t>
            </a:r>
          </a:p>
          <a:p>
            <a:r>
              <a:rPr lang="en-US" dirty="0" smtClean="0">
                <a:solidFill>
                  <a:schemeClr val="tx1">
                    <a:lumMod val="95000"/>
                    <a:lumOff val="5000"/>
                  </a:schemeClr>
                </a:solidFill>
              </a:rPr>
              <a:t>In connection with in-store promotions- Offering top 100 retailers "high </a:t>
            </a:r>
            <a:r>
              <a:rPr lang="en-US" dirty="0">
                <a:solidFill>
                  <a:schemeClr val="tx1">
                    <a:lumMod val="95000"/>
                    <a:lumOff val="5000"/>
                  </a:schemeClr>
                </a:solidFill>
              </a:rPr>
              <a:t>potential"  </a:t>
            </a:r>
            <a:r>
              <a:rPr lang="en-US" dirty="0" smtClean="0">
                <a:solidFill>
                  <a:schemeClr val="tx1">
                    <a:lumMod val="95000"/>
                    <a:lumOff val="5000"/>
                  </a:schemeClr>
                </a:solidFill>
              </a:rPr>
              <a:t>tastings and animation, introducing </a:t>
            </a:r>
            <a:r>
              <a:rPr lang="en-US" dirty="0">
                <a:solidFill>
                  <a:schemeClr val="tx1">
                    <a:lumMod val="95000"/>
                    <a:lumOff val="5000"/>
                  </a:schemeClr>
                </a:solidFill>
              </a:rPr>
              <a:t>consumers to </a:t>
            </a:r>
            <a:r>
              <a:rPr lang="en-US" dirty="0" smtClean="0">
                <a:solidFill>
                  <a:schemeClr val="tx1">
                    <a:lumMod val="95000"/>
                    <a:lumOff val="5000"/>
                  </a:schemeClr>
                </a:solidFill>
              </a:rPr>
              <a:t>Alaska seafood </a:t>
            </a:r>
            <a:r>
              <a:rPr lang="en-US" dirty="0">
                <a:solidFill>
                  <a:schemeClr val="tx1">
                    <a:lumMod val="95000"/>
                    <a:lumOff val="5000"/>
                  </a:schemeClr>
                </a:solidFill>
              </a:rPr>
              <a:t>products and stimulate sales</a:t>
            </a:r>
            <a:r>
              <a:rPr lang="en-US" dirty="0" smtClean="0">
                <a:solidFill>
                  <a:schemeClr val="tx1">
                    <a:lumMod val="95000"/>
                    <a:lumOff val="5000"/>
                  </a:schemeClr>
                </a:solidFill>
              </a:rPr>
              <a:t>.</a:t>
            </a:r>
            <a:endParaRPr lang="en-US" dirty="0">
              <a:solidFill>
                <a:schemeClr val="tx1">
                  <a:lumMod val="95000"/>
                  <a:lumOff val="5000"/>
                </a:schemeClr>
              </a:solidFill>
            </a:endParaRPr>
          </a:p>
          <a:p>
            <a:r>
              <a:rPr lang="en-US" dirty="0" smtClean="0">
                <a:solidFill>
                  <a:schemeClr val="tx1">
                    <a:lumMod val="95000"/>
                    <a:lumOff val="5000"/>
                  </a:schemeClr>
                </a:solidFill>
              </a:rPr>
              <a:t>December start time to capitalize on holiday period</a:t>
            </a:r>
          </a:p>
          <a:p>
            <a:endParaRPr lang="en-US" dirty="0" smtClean="0">
              <a:solidFill>
                <a:schemeClr val="tx1">
                  <a:lumMod val="95000"/>
                  <a:lumOff val="5000"/>
                </a:schemeClr>
              </a:solidFill>
            </a:endParaRPr>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4" descr="http://www.maison-des-drapeaux.com/media/catalog/product/cache/4/image/1000x1000/5f685692051605f2f8db9d08b80b0e6e/8/9/drapeau-belgique-sur-hampe-60-x-90-c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252673">
            <a:off x="7934448" y="5916131"/>
            <a:ext cx="901157" cy="94396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8980" y="1721352"/>
            <a:ext cx="2781264" cy="3931342"/>
          </a:xfrm>
          <a:prstGeom prst="rect">
            <a:avLst/>
          </a:prstGeom>
          <a:ln w="38100">
            <a:solidFill>
              <a:schemeClr val="tx1"/>
            </a:solidFill>
          </a:ln>
        </p:spPr>
      </p:pic>
    </p:spTree>
    <p:extLst>
      <p:ext uri="{BB962C8B-B14F-4D97-AF65-F5344CB8AC3E}">
        <p14:creationId xmlns:p14="http://schemas.microsoft.com/office/powerpoint/2010/main" val="82219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
            <a:ext cx="6675119" cy="1297233"/>
          </a:xfrm>
          <a:prstGeom prst="rect">
            <a:avLst/>
          </a:prstGeom>
        </p:spPr>
      </p:pic>
      <p:sp>
        <p:nvSpPr>
          <p:cNvPr id="2" name="Title 1"/>
          <p:cNvSpPr>
            <a:spLocks noGrp="1"/>
          </p:cNvSpPr>
          <p:nvPr>
            <p:ph type="title"/>
          </p:nvPr>
        </p:nvSpPr>
        <p:spPr>
          <a:xfrm>
            <a:off x="174171" y="1352679"/>
            <a:ext cx="8109520" cy="944881"/>
          </a:xfrm>
        </p:spPr>
        <p:txBody>
          <a:bodyPr/>
          <a:lstStyle/>
          <a:p>
            <a:r>
              <a:rPr lang="en-US" dirty="0" smtClean="0"/>
              <a:t>Central Europe</a:t>
            </a:r>
            <a:endParaRPr lang="en-US" dirty="0"/>
          </a:p>
        </p:txBody>
      </p:sp>
      <p:sp>
        <p:nvSpPr>
          <p:cNvPr id="3" name="Content Placeholder 2"/>
          <p:cNvSpPr>
            <a:spLocks noGrp="1"/>
          </p:cNvSpPr>
          <p:nvPr>
            <p:ph idx="1"/>
          </p:nvPr>
        </p:nvSpPr>
        <p:spPr>
          <a:xfrm>
            <a:off x="275771" y="2186622"/>
            <a:ext cx="8239579" cy="4518978"/>
          </a:xfrm>
        </p:spPr>
        <p:txBody>
          <a:bodyPr>
            <a:normAutofit fontScale="92500" lnSpcReduction="20000"/>
          </a:bodyPr>
          <a:lstStyle/>
          <a:p>
            <a:r>
              <a:rPr lang="en-US" i="1" dirty="0" smtClean="0"/>
              <a:t>Goal: Develop </a:t>
            </a:r>
            <a:r>
              <a:rPr lang="en-US" i="1" dirty="0"/>
              <a:t>a strong connection with Alaska Seafood’s sustainability message </a:t>
            </a:r>
          </a:p>
          <a:p>
            <a:pPr lvl="0"/>
            <a:r>
              <a:rPr lang="en-US" b="1" dirty="0" smtClean="0"/>
              <a:t>Activity Example: German Press Tour August 2015</a:t>
            </a:r>
          </a:p>
          <a:p>
            <a:r>
              <a:rPr lang="en-US" dirty="0"/>
              <a:t>ASMI and Gottfried </a:t>
            </a:r>
            <a:r>
              <a:rPr lang="en-US" dirty="0" err="1"/>
              <a:t>Friedrichs</a:t>
            </a:r>
            <a:r>
              <a:rPr lang="en-US" dirty="0"/>
              <a:t>, </a:t>
            </a:r>
            <a:r>
              <a:rPr lang="en-US" dirty="0" smtClean="0"/>
              <a:t>producers of two </a:t>
            </a:r>
            <a:r>
              <a:rPr lang="en-US" dirty="0"/>
              <a:t>brands of smoked Alaska salmon, </a:t>
            </a:r>
            <a:r>
              <a:rPr lang="en-US" dirty="0" smtClean="0"/>
              <a:t>partnered on </a:t>
            </a:r>
            <a:r>
              <a:rPr lang="en-US" dirty="0"/>
              <a:t>a three-month promotional </a:t>
            </a:r>
            <a:r>
              <a:rPr lang="en-US" dirty="0" smtClean="0"/>
              <a:t>campaign in German retail stores and online</a:t>
            </a:r>
          </a:p>
          <a:p>
            <a:r>
              <a:rPr lang="en-US" dirty="0" smtClean="0"/>
              <a:t>Over </a:t>
            </a:r>
            <a:r>
              <a:rPr lang="en-US" dirty="0"/>
              <a:t>300,000 retail units of Alaska smoked salmon were sold with special packaging, advertising </a:t>
            </a:r>
            <a:r>
              <a:rPr lang="en-US" dirty="0" smtClean="0"/>
              <a:t>a campaign </a:t>
            </a:r>
            <a:r>
              <a:rPr lang="en-US" dirty="0"/>
              <a:t>blog and an opportunity to, ‘Win a trip to Alaska.’ Sales during the promotion more than quadrupled normal sales, reaching $2.3 million in three months</a:t>
            </a:r>
            <a:r>
              <a:rPr lang="en-US" dirty="0" smtClean="0"/>
              <a:t>.</a:t>
            </a:r>
            <a:endParaRPr lang="en-US" dirty="0"/>
          </a:p>
          <a:p>
            <a:r>
              <a:rPr lang="en-US" dirty="0" smtClean="0"/>
              <a:t>In August the group visited Ketchikan, Juneau and Kodiak, touring plants, meeting with industry and fisheries managers.  </a:t>
            </a:r>
          </a:p>
          <a:p>
            <a:endParaRPr lang="en-US" dirty="0"/>
          </a:p>
          <a:p>
            <a:pPr lvl="0"/>
            <a:endParaRPr lang="en-US" dirty="0"/>
          </a:p>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197638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
            <a:ext cx="6675119" cy="1297233"/>
          </a:xfrm>
          <a:prstGeom prst="rect">
            <a:avLst/>
          </a:prstGeom>
        </p:spPr>
      </p:pic>
      <p:sp>
        <p:nvSpPr>
          <p:cNvPr id="2" name="Title 1"/>
          <p:cNvSpPr>
            <a:spLocks noGrp="1"/>
          </p:cNvSpPr>
          <p:nvPr>
            <p:ph type="title"/>
          </p:nvPr>
        </p:nvSpPr>
        <p:spPr>
          <a:xfrm>
            <a:off x="396991" y="1352679"/>
            <a:ext cx="7886700" cy="944881"/>
          </a:xfrm>
        </p:spPr>
        <p:txBody>
          <a:bodyPr/>
          <a:lstStyle/>
          <a:p>
            <a:endParaRPr lang="en-US" dirty="0"/>
          </a:p>
        </p:txBody>
      </p:sp>
      <p:sp>
        <p:nvSpPr>
          <p:cNvPr id="3" name="Content Placeholder 2"/>
          <p:cNvSpPr>
            <a:spLocks noGrp="1"/>
          </p:cNvSpPr>
          <p:nvPr>
            <p:ph idx="1"/>
          </p:nvPr>
        </p:nvSpPr>
        <p:spPr>
          <a:xfrm>
            <a:off x="628650" y="2186622"/>
            <a:ext cx="7886700" cy="4351338"/>
          </a:xfrm>
        </p:spPr>
        <p:txBody>
          <a:bodyPr>
            <a:normAutofit/>
          </a:bodyPr>
          <a:lstStyle/>
          <a:p>
            <a:pPr lvl="0"/>
            <a:endParaRPr lang="en-US" dirty="0"/>
          </a:p>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136" y="1451797"/>
            <a:ext cx="3258355" cy="2443766"/>
          </a:xfrm>
          <a:prstGeom prst="rect">
            <a:avLst/>
          </a:prstGeom>
          <a:ln w="38100">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5346" y="1476760"/>
            <a:ext cx="5192866" cy="3931276"/>
          </a:xfrm>
          <a:prstGeom prst="rect">
            <a:avLst/>
          </a:prstGeom>
          <a:ln w="38100">
            <a:solidFill>
              <a:schemeClr val="tx1"/>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8136" y="4235968"/>
            <a:ext cx="3258355" cy="2328122"/>
          </a:xfrm>
          <a:prstGeom prst="rect">
            <a:avLst/>
          </a:prstGeom>
          <a:ln w="38100">
            <a:solidFill>
              <a:schemeClr val="tx1"/>
            </a:solidFill>
          </a:ln>
        </p:spPr>
      </p:pic>
      <p:sp>
        <p:nvSpPr>
          <p:cNvPr id="11" name="TextBox 10"/>
          <p:cNvSpPr txBox="1"/>
          <p:nvPr/>
        </p:nvSpPr>
        <p:spPr>
          <a:xfrm>
            <a:off x="3675184" y="5380672"/>
            <a:ext cx="5081953" cy="1477328"/>
          </a:xfrm>
          <a:prstGeom prst="rect">
            <a:avLst/>
          </a:prstGeom>
          <a:noFill/>
        </p:spPr>
        <p:txBody>
          <a:bodyPr wrap="square" rtlCol="0">
            <a:spAutoFit/>
          </a:bodyPr>
          <a:lstStyle/>
          <a:p>
            <a:pPr lvl="0"/>
            <a:endParaRPr lang="en-US" dirty="0" smtClean="0"/>
          </a:p>
          <a:p>
            <a:r>
              <a:rPr lang="en-US" dirty="0" smtClean="0"/>
              <a:t>Cross Program Collaboration: Sustainability Officer accompanied the trip and sustainability messaging was woven in throughout</a:t>
            </a:r>
          </a:p>
          <a:p>
            <a:endParaRPr lang="en-US" dirty="0"/>
          </a:p>
        </p:txBody>
      </p:sp>
    </p:spTree>
    <p:extLst>
      <p:ext uri="{BB962C8B-B14F-4D97-AF65-F5344CB8AC3E}">
        <p14:creationId xmlns:p14="http://schemas.microsoft.com/office/powerpoint/2010/main" val="118501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98" y="0"/>
            <a:ext cx="6923532" cy="1297236"/>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Eastern Europe</a:t>
            </a:r>
            <a:endParaRPr lang="en-US" dirty="0"/>
          </a:p>
        </p:txBody>
      </p:sp>
      <p:sp>
        <p:nvSpPr>
          <p:cNvPr id="3" name="Content Placeholder 2"/>
          <p:cNvSpPr>
            <a:spLocks noGrp="1"/>
          </p:cNvSpPr>
          <p:nvPr>
            <p:ph idx="1"/>
          </p:nvPr>
        </p:nvSpPr>
        <p:spPr>
          <a:xfrm>
            <a:off x="525780" y="2152498"/>
            <a:ext cx="7886700" cy="4454364"/>
          </a:xfrm>
        </p:spPr>
        <p:txBody>
          <a:bodyPr>
            <a:normAutofit fontScale="92500" lnSpcReduction="20000"/>
          </a:bodyPr>
          <a:lstStyle/>
          <a:p>
            <a:pPr marL="0" indent="0"/>
            <a:r>
              <a:rPr lang="en-US" i="1" dirty="0" smtClean="0"/>
              <a:t>Goals: Explore </a:t>
            </a:r>
            <a:r>
              <a:rPr lang="en-US" i="1" dirty="0"/>
              <a:t>opportunities in other Eastern European </a:t>
            </a:r>
            <a:r>
              <a:rPr lang="en-US" i="1" dirty="0" smtClean="0"/>
              <a:t>markets</a:t>
            </a:r>
          </a:p>
          <a:p>
            <a:pPr marL="0" indent="0"/>
            <a:r>
              <a:rPr lang="en-US" i="1" dirty="0"/>
              <a:t>Build awareness of Alaska Seafood through POS material translation and development </a:t>
            </a:r>
            <a:endParaRPr lang="en-US" i="1" dirty="0" smtClean="0"/>
          </a:p>
          <a:p>
            <a:pPr marL="0" indent="0">
              <a:buNone/>
            </a:pPr>
            <a:r>
              <a:rPr lang="en-US" b="1" dirty="0" smtClean="0"/>
              <a:t>Activity Examples:</a:t>
            </a:r>
          </a:p>
          <a:p>
            <a:pPr marL="285750" indent="-285750">
              <a:buFont typeface="Arial"/>
              <a:buChar char="•"/>
            </a:pPr>
            <a:r>
              <a:rPr lang="en-US" dirty="0" smtClean="0">
                <a:ea typeface="Verdana" panose="020B0604030504040204" pitchFamily="34" charset="0"/>
                <a:cs typeface="Verdana" panose="020B0604030504040204" pitchFamily="34" charset="0"/>
              </a:rPr>
              <a:t>Market </a:t>
            </a:r>
            <a:r>
              <a:rPr lang="en-US" dirty="0">
                <a:ea typeface="Verdana" panose="020B0604030504040204" pitchFamily="34" charset="0"/>
                <a:cs typeface="Verdana" panose="020B0604030504040204" pitchFamily="34" charset="0"/>
              </a:rPr>
              <a:t>research </a:t>
            </a:r>
            <a:r>
              <a:rPr lang="en-US" dirty="0" smtClean="0">
                <a:ea typeface="Verdana" panose="020B0604030504040204" pitchFamily="34" charset="0"/>
                <a:cs typeface="Verdana" panose="020B0604030504040204" pitchFamily="34" charset="0"/>
              </a:rPr>
              <a:t>Kazakhstan, Azerbaijan</a:t>
            </a:r>
            <a:endParaRPr lang="en-US" dirty="0">
              <a:ea typeface="Verdana" panose="020B0604030504040204" pitchFamily="34" charset="0"/>
              <a:cs typeface="Verdana" panose="020B0604030504040204" pitchFamily="34" charset="0"/>
            </a:endParaRPr>
          </a:p>
          <a:p>
            <a:pPr marL="285750" indent="-285750">
              <a:buFont typeface="Arial"/>
              <a:buChar char="•"/>
            </a:pPr>
            <a:r>
              <a:rPr lang="en-US" dirty="0" smtClean="0">
                <a:ea typeface="Verdana" panose="020B0604030504040204" pitchFamily="34" charset="0"/>
                <a:cs typeface="Verdana" panose="020B0604030504040204" pitchFamily="34" charset="0"/>
              </a:rPr>
              <a:t>World </a:t>
            </a:r>
            <a:r>
              <a:rPr lang="en-US" dirty="0">
                <a:ea typeface="Verdana" panose="020B0604030504040204" pitchFamily="34" charset="0"/>
                <a:cs typeface="Verdana" panose="020B0604030504040204" pitchFamily="34" charset="0"/>
              </a:rPr>
              <a:t>Food Kazakhstan (visit)</a:t>
            </a:r>
          </a:p>
          <a:p>
            <a:pPr marL="285750" indent="-285750">
              <a:buFont typeface="Arial"/>
              <a:buChar char="•"/>
            </a:pPr>
            <a:r>
              <a:rPr lang="en-US" dirty="0" smtClean="0">
                <a:ea typeface="Verdana" panose="020B0604030504040204" pitchFamily="34" charset="0"/>
                <a:cs typeface="Verdana" panose="020B0604030504040204" pitchFamily="34" charset="0"/>
              </a:rPr>
              <a:t>Trade visit </a:t>
            </a:r>
            <a:r>
              <a:rPr lang="en-US" dirty="0" err="1" smtClean="0">
                <a:ea typeface="Verdana" panose="020B0604030504040204" pitchFamily="34" charset="0"/>
                <a:cs typeface="Verdana" panose="020B0604030504040204" pitchFamily="34" charset="0"/>
              </a:rPr>
              <a:t>Almaty</a:t>
            </a:r>
            <a:r>
              <a:rPr lang="en-US" dirty="0" smtClean="0">
                <a:ea typeface="Verdana" panose="020B0604030504040204" pitchFamily="34" charset="0"/>
                <a:cs typeface="Verdana" panose="020B0604030504040204" pitchFamily="34" charset="0"/>
              </a:rPr>
              <a:t>, Kazakhstan</a:t>
            </a:r>
          </a:p>
          <a:p>
            <a:pPr marL="285750" indent="-285750">
              <a:buFont typeface="Arial"/>
              <a:buChar char="•"/>
            </a:pPr>
            <a:r>
              <a:rPr lang="en-US" dirty="0" smtClean="0">
                <a:ea typeface="Verdana" panose="020B0604030504040204" pitchFamily="34" charset="0"/>
                <a:cs typeface="Verdana" panose="020B0604030504040204" pitchFamily="34" charset="0"/>
              </a:rPr>
              <a:t>Trade </a:t>
            </a:r>
            <a:r>
              <a:rPr lang="en-US" dirty="0">
                <a:ea typeface="Verdana" panose="020B0604030504040204" pitchFamily="34" charset="0"/>
                <a:cs typeface="Verdana" panose="020B0604030504040204" pitchFamily="34" charset="0"/>
              </a:rPr>
              <a:t>visit Baku, Azerbaijan</a:t>
            </a:r>
          </a:p>
          <a:p>
            <a:pPr marL="285750" indent="-285750">
              <a:buFont typeface="Arial"/>
              <a:buChar char="•"/>
            </a:pPr>
            <a:r>
              <a:rPr lang="en-US" dirty="0">
                <a:ea typeface="Verdana" panose="020B0604030504040204" pitchFamily="34" charset="0"/>
                <a:cs typeface="Verdana" panose="020B0604030504040204" pitchFamily="34" charset="0"/>
              </a:rPr>
              <a:t>World Food Azerbaijan (exhibit</a:t>
            </a:r>
            <a:r>
              <a:rPr lang="en-US" dirty="0" smtClean="0">
                <a:ea typeface="Verdana" panose="020B0604030504040204" pitchFamily="34" charset="0"/>
                <a:cs typeface="Verdana" panose="020B0604030504040204" pitchFamily="34" charset="0"/>
              </a:rPr>
              <a:t>)</a:t>
            </a:r>
          </a:p>
          <a:p>
            <a:pPr marL="285750" indent="-285750">
              <a:buFont typeface="Arial"/>
              <a:buChar char="•"/>
            </a:pPr>
            <a:r>
              <a:rPr lang="en-US" dirty="0" smtClean="0">
                <a:ea typeface="Verdana" panose="020B0604030504040204" pitchFamily="34" charset="0"/>
                <a:cs typeface="Verdana" panose="020B0604030504040204" pitchFamily="34" charset="0"/>
              </a:rPr>
              <a:t>Translation of materials into other languages</a:t>
            </a:r>
            <a:endParaRPr lang="en-US" dirty="0">
              <a:ea typeface="Verdana" panose="020B0604030504040204" pitchFamily="34" charset="0"/>
              <a:cs typeface="Verdana" panose="020B0604030504040204" pitchFamily="34" charset="0"/>
            </a:endParaRPr>
          </a:p>
          <a:p>
            <a:pPr marL="0" indent="0">
              <a:buNone/>
            </a:pPr>
            <a:endParaRPr lang="en-US" dirty="0"/>
          </a:p>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271084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98" y="0"/>
            <a:ext cx="6923532" cy="1297236"/>
          </a:xfrm>
          <a:prstGeom prst="rect">
            <a:avLst/>
          </a:prstGeom>
        </p:spPr>
      </p:pic>
      <p:sp>
        <p:nvSpPr>
          <p:cNvPr id="2" name="Title 1"/>
          <p:cNvSpPr>
            <a:spLocks noGrp="1"/>
          </p:cNvSpPr>
          <p:nvPr>
            <p:ph type="title"/>
          </p:nvPr>
        </p:nvSpPr>
        <p:spPr>
          <a:xfrm>
            <a:off x="306679" y="1363979"/>
            <a:ext cx="8105801" cy="944881"/>
          </a:xfrm>
        </p:spPr>
        <p:txBody>
          <a:bodyPr/>
          <a:lstStyle/>
          <a:p>
            <a:endParaRPr lang="en-US" dirty="0"/>
          </a:p>
        </p:txBody>
      </p:sp>
      <p:sp>
        <p:nvSpPr>
          <p:cNvPr id="3" name="Content Placeholder 2"/>
          <p:cNvSpPr>
            <a:spLocks noGrp="1"/>
          </p:cNvSpPr>
          <p:nvPr>
            <p:ph idx="1"/>
          </p:nvPr>
        </p:nvSpPr>
        <p:spPr>
          <a:xfrm>
            <a:off x="306679" y="2266180"/>
            <a:ext cx="4381354" cy="4351338"/>
          </a:xfrm>
        </p:spPr>
        <p:txBody>
          <a:bodyPr>
            <a:normAutofit/>
          </a:bodyPr>
          <a:lstStyle/>
          <a:p>
            <a:r>
              <a:rPr lang="en-US" dirty="0" smtClean="0">
                <a:cs typeface="Verdana"/>
              </a:rPr>
              <a:t>Outreach includes</a:t>
            </a:r>
            <a:r>
              <a:rPr lang="en-US" dirty="0">
                <a:cs typeface="Verdana"/>
              </a:rPr>
              <a:t> </a:t>
            </a:r>
            <a:r>
              <a:rPr lang="en-US" dirty="0" smtClean="0">
                <a:cs typeface="Verdana"/>
              </a:rPr>
              <a:t>retail </a:t>
            </a:r>
            <a:r>
              <a:rPr lang="en-US" dirty="0">
                <a:cs typeface="Verdana"/>
              </a:rPr>
              <a:t>store </a:t>
            </a:r>
            <a:r>
              <a:rPr lang="en-US" dirty="0" smtClean="0">
                <a:cs typeface="Verdana"/>
              </a:rPr>
              <a:t>checks and  </a:t>
            </a:r>
            <a:r>
              <a:rPr lang="en-US" dirty="0">
                <a:cs typeface="Verdana"/>
              </a:rPr>
              <a:t>HRI sector visits.</a:t>
            </a:r>
          </a:p>
          <a:p>
            <a:pPr marL="285750" indent="-285750">
              <a:buFont typeface="Arial"/>
              <a:buChar char="•"/>
            </a:pPr>
            <a:r>
              <a:rPr lang="en-US" dirty="0">
                <a:cs typeface="Verdana"/>
              </a:rPr>
              <a:t>Communication with local FAS </a:t>
            </a:r>
            <a:r>
              <a:rPr lang="en-US" dirty="0" smtClean="0">
                <a:cs typeface="Verdana"/>
              </a:rPr>
              <a:t>offices and </a:t>
            </a:r>
            <a:r>
              <a:rPr lang="en-US" dirty="0">
                <a:cs typeface="Verdana"/>
              </a:rPr>
              <a:t>professional media</a:t>
            </a:r>
            <a:r>
              <a:rPr lang="en-US" dirty="0" smtClean="0">
                <a:cs typeface="Verdana"/>
              </a:rPr>
              <a:t>.</a:t>
            </a:r>
          </a:p>
          <a:p>
            <a:pPr marL="285750" indent="-285750">
              <a:buFont typeface="Arial"/>
              <a:buChar char="•"/>
            </a:pPr>
            <a:r>
              <a:rPr lang="en-US" dirty="0" smtClean="0">
                <a:cs typeface="Verdana"/>
              </a:rPr>
              <a:t>Attendance at or participation in regional trade shows.</a:t>
            </a:r>
            <a:endParaRPr lang="en-US" dirty="0">
              <a:cs typeface="Verdana"/>
            </a:endParaRPr>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Рисунок 7"/>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5122780" y="1629360"/>
            <a:ext cx="1882222" cy="2520000"/>
          </a:xfrm>
          <a:prstGeom prst="rect">
            <a:avLst/>
          </a:prstGeom>
          <a:ln w="38100">
            <a:solidFill>
              <a:schemeClr val="tx1"/>
            </a:solidFill>
          </a:ln>
        </p:spPr>
      </p:pic>
      <p:pic>
        <p:nvPicPr>
          <p:cNvPr id="8" name="Рисунок 3"/>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6801417" y="1948249"/>
            <a:ext cx="2520000" cy="1882222"/>
          </a:xfrm>
          <a:prstGeom prst="rect">
            <a:avLst/>
          </a:prstGeom>
          <a:ln w="38100">
            <a:solidFill>
              <a:schemeClr val="tx1"/>
            </a:solidFill>
          </a:ln>
        </p:spPr>
      </p:pic>
      <p:pic>
        <p:nvPicPr>
          <p:cNvPr id="9" name="Рисунок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24044" y="4301172"/>
            <a:ext cx="1884750" cy="2520000"/>
          </a:xfrm>
          <a:prstGeom prst="rect">
            <a:avLst/>
          </a:prstGeom>
          <a:ln w="38100">
            <a:solidFill>
              <a:schemeClr val="tx1"/>
            </a:solidFill>
          </a:ln>
        </p:spPr>
      </p:pic>
      <p:pic>
        <p:nvPicPr>
          <p:cNvPr id="10" name="Рисунок 11"/>
          <p:cNvPicPr>
            <a:picLocks noChangeAspect="1"/>
          </p:cNvPicPr>
          <p:nvPr/>
        </p:nvPicPr>
        <p:blipFill>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a:off x="7117778" y="4301172"/>
            <a:ext cx="1884750" cy="2520000"/>
          </a:xfrm>
          <a:prstGeom prst="rect">
            <a:avLst/>
          </a:prstGeom>
          <a:ln w="38100">
            <a:solidFill>
              <a:schemeClr val="tx1"/>
            </a:solidFill>
          </a:ln>
        </p:spPr>
      </p:pic>
    </p:spTree>
    <p:extLst>
      <p:ext uri="{BB962C8B-B14F-4D97-AF65-F5344CB8AC3E}">
        <p14:creationId xmlns:p14="http://schemas.microsoft.com/office/powerpoint/2010/main" val="80537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98" y="0"/>
            <a:ext cx="6923532" cy="1297236"/>
          </a:xfrm>
          <a:prstGeom prst="rect">
            <a:avLst/>
          </a:prstGeom>
        </p:spPr>
      </p:pic>
      <p:sp>
        <p:nvSpPr>
          <p:cNvPr id="3" name="Content Placeholder 2"/>
          <p:cNvSpPr>
            <a:spLocks noGrp="1"/>
          </p:cNvSpPr>
          <p:nvPr>
            <p:ph idx="1"/>
          </p:nvPr>
        </p:nvSpPr>
        <p:spPr>
          <a:xfrm>
            <a:off x="257578" y="1429351"/>
            <a:ext cx="5924282" cy="5312535"/>
          </a:xfrm>
        </p:spPr>
        <p:txBody>
          <a:bodyPr>
            <a:normAutofit fontScale="77500" lnSpcReduction="20000"/>
          </a:bodyPr>
          <a:lstStyle/>
          <a:p>
            <a:pPr marL="0" indent="0">
              <a:lnSpc>
                <a:spcPct val="120000"/>
              </a:lnSpc>
              <a:buNone/>
            </a:pPr>
            <a:r>
              <a:rPr lang="en-US" sz="3200" b="1" dirty="0" smtClean="0">
                <a:ea typeface="Verdana" panose="020B0604030504040204" pitchFamily="34" charset="0"/>
                <a:cs typeface="Verdana" panose="020B0604030504040204" pitchFamily="34" charset="0"/>
              </a:rPr>
              <a:t>Upcoming:</a:t>
            </a:r>
            <a:r>
              <a:rPr lang="en-US" sz="3200" dirty="0" smtClean="0">
                <a:ea typeface="Verdana" panose="020B0604030504040204" pitchFamily="34" charset="0"/>
                <a:cs typeface="Verdana" panose="020B0604030504040204" pitchFamily="34" charset="0"/>
              </a:rPr>
              <a:t> </a:t>
            </a:r>
          </a:p>
          <a:p>
            <a:pPr>
              <a:lnSpc>
                <a:spcPct val="120000"/>
              </a:lnSpc>
            </a:pPr>
            <a:r>
              <a:rPr lang="en-US" sz="3200" dirty="0" smtClean="0">
                <a:ea typeface="Verdana" panose="020B0604030504040204" pitchFamily="34" charset="0"/>
                <a:cs typeface="Verdana" panose="020B0604030504040204" pitchFamily="34" charset="0"/>
              </a:rPr>
              <a:t>Trade events in </a:t>
            </a:r>
            <a:r>
              <a:rPr lang="en-US" sz="3200" dirty="0">
                <a:ea typeface="Verdana" panose="020B0604030504040204" pitchFamily="34" charset="0"/>
                <a:cs typeface="Verdana" panose="020B0604030504040204" pitchFamily="34" charset="0"/>
              </a:rPr>
              <a:t>Kazakhstan and Azerbaijan </a:t>
            </a:r>
            <a:r>
              <a:rPr lang="en-US" sz="3200" dirty="0" smtClean="0">
                <a:ea typeface="Verdana" panose="020B0604030504040204" pitchFamily="34" charset="0"/>
                <a:cs typeface="Verdana" panose="020B0604030504040204" pitchFamily="34" charset="0"/>
              </a:rPr>
              <a:t>with the U.S</a:t>
            </a:r>
            <a:r>
              <a:rPr lang="en-US" sz="3200" dirty="0">
                <a:ea typeface="Verdana" panose="020B0604030504040204" pitchFamily="34" charset="0"/>
                <a:cs typeface="Verdana" panose="020B0604030504040204" pitchFamily="34" charset="0"/>
              </a:rPr>
              <a:t>. diplomatic </a:t>
            </a:r>
            <a:r>
              <a:rPr lang="en-US" sz="3200" dirty="0" smtClean="0">
                <a:ea typeface="Verdana" panose="020B0604030504040204" pitchFamily="34" charset="0"/>
                <a:cs typeface="Verdana" panose="020B0604030504040204" pitchFamily="34" charset="0"/>
              </a:rPr>
              <a:t>mission</a:t>
            </a:r>
            <a:endParaRPr lang="en-US" sz="3200" dirty="0">
              <a:ea typeface="Verdana" panose="020B0604030504040204" pitchFamily="34" charset="0"/>
              <a:cs typeface="Verdana" panose="020B0604030504040204" pitchFamily="34" charset="0"/>
            </a:endParaRPr>
          </a:p>
          <a:p>
            <a:pPr>
              <a:lnSpc>
                <a:spcPct val="120000"/>
              </a:lnSpc>
            </a:pPr>
            <a:r>
              <a:rPr lang="en-US" sz="3200" dirty="0">
                <a:ea typeface="Verdana" panose="020B0604030504040204" pitchFamily="34" charset="0"/>
                <a:cs typeface="Verdana" panose="020B0604030504040204" pitchFamily="34" charset="0"/>
              </a:rPr>
              <a:t>Visit trade shows in new markets, </a:t>
            </a:r>
            <a:r>
              <a:rPr lang="en-US" sz="3200" dirty="0" smtClean="0">
                <a:ea typeface="Verdana" panose="020B0604030504040204" pitchFamily="34" charset="0"/>
                <a:cs typeface="Verdana" panose="020B0604030504040204" pitchFamily="34" charset="0"/>
              </a:rPr>
              <a:t>including: </a:t>
            </a:r>
            <a:r>
              <a:rPr lang="en-US" sz="3200" dirty="0">
                <a:ea typeface="Verdana" panose="020B0604030504040204" pitchFamily="34" charset="0"/>
                <a:cs typeface="Verdana" panose="020B0604030504040204" pitchFamily="34" charset="0"/>
              </a:rPr>
              <a:t>Georgia (</a:t>
            </a:r>
            <a:r>
              <a:rPr lang="en-US" sz="3200" dirty="0" err="1">
                <a:ea typeface="Verdana" panose="020B0604030504040204" pitchFamily="34" charset="0"/>
                <a:cs typeface="Verdana" panose="020B0604030504040204" pitchFamily="34" charset="0"/>
              </a:rPr>
              <a:t>AgroFood</a:t>
            </a:r>
            <a:r>
              <a:rPr lang="en-US" sz="3200" dirty="0">
                <a:ea typeface="Verdana" panose="020B0604030504040204" pitchFamily="34" charset="0"/>
                <a:cs typeface="Verdana" panose="020B0604030504040204" pitchFamily="34" charset="0"/>
              </a:rPr>
              <a:t>, Tbilisi, November), Romania (</a:t>
            </a:r>
            <a:r>
              <a:rPr lang="en-US" sz="3200" dirty="0" err="1">
                <a:ea typeface="Verdana" panose="020B0604030504040204" pitchFamily="34" charset="0"/>
                <a:cs typeface="Verdana" panose="020B0604030504040204" pitchFamily="34" charset="0"/>
              </a:rPr>
              <a:t>Agraria</a:t>
            </a:r>
            <a:r>
              <a:rPr lang="en-US" sz="3200" dirty="0">
                <a:ea typeface="Verdana" panose="020B0604030504040204" pitchFamily="34" charset="0"/>
                <a:cs typeface="Verdana" panose="020B0604030504040204" pitchFamily="34" charset="0"/>
              </a:rPr>
              <a:t>, </a:t>
            </a:r>
            <a:r>
              <a:rPr lang="en-US" sz="3200" dirty="0" err="1">
                <a:ea typeface="Verdana" panose="020B0604030504040204" pitchFamily="34" charset="0"/>
                <a:cs typeface="Verdana" panose="020B0604030504040204" pitchFamily="34" charset="0"/>
              </a:rPr>
              <a:t>Cluj</a:t>
            </a:r>
            <a:r>
              <a:rPr lang="en-US" sz="3200" dirty="0">
                <a:ea typeface="Verdana" panose="020B0604030504040204" pitchFamily="34" charset="0"/>
                <a:cs typeface="Verdana" panose="020B0604030504040204" pitchFamily="34" charset="0"/>
              </a:rPr>
              <a:t> </a:t>
            </a:r>
            <a:r>
              <a:rPr lang="en-US" sz="3200" dirty="0" err="1">
                <a:ea typeface="Verdana" panose="020B0604030504040204" pitchFamily="34" charset="0"/>
                <a:cs typeface="Verdana" panose="020B0604030504040204" pitchFamily="34" charset="0"/>
              </a:rPr>
              <a:t>Napoca</a:t>
            </a:r>
            <a:r>
              <a:rPr lang="en-US" sz="3200" dirty="0">
                <a:ea typeface="Verdana" panose="020B0604030504040204" pitchFamily="34" charset="0"/>
                <a:cs typeface="Verdana" panose="020B0604030504040204" pitchFamily="34" charset="0"/>
              </a:rPr>
              <a:t>, April), Armenia (</a:t>
            </a:r>
            <a:r>
              <a:rPr lang="en-US" sz="3200" dirty="0" err="1">
                <a:ea typeface="Verdana" panose="020B0604030504040204" pitchFamily="34" charset="0"/>
                <a:cs typeface="Verdana" panose="020B0604030504040204" pitchFamily="34" charset="0"/>
              </a:rPr>
              <a:t>ExpoFood</a:t>
            </a:r>
            <a:r>
              <a:rPr lang="en-US" sz="3200" dirty="0">
                <a:ea typeface="Verdana" panose="020B0604030504040204" pitchFamily="34" charset="0"/>
                <a:cs typeface="Verdana" panose="020B0604030504040204" pitchFamily="34" charset="0"/>
              </a:rPr>
              <a:t>, Yerevan, September), Moldova.</a:t>
            </a:r>
          </a:p>
          <a:p>
            <a:pPr>
              <a:lnSpc>
                <a:spcPct val="120000"/>
              </a:lnSpc>
            </a:pPr>
            <a:r>
              <a:rPr lang="en-US" sz="3200" dirty="0">
                <a:ea typeface="Verdana" panose="020B0604030504040204" pitchFamily="34" charset="0"/>
                <a:cs typeface="Verdana" panose="020B0604030504040204" pitchFamily="34" charset="0"/>
              </a:rPr>
              <a:t>Continuation of market research, trade lead collection, </a:t>
            </a:r>
            <a:r>
              <a:rPr lang="en-US" sz="3200" dirty="0" smtClean="0">
                <a:ea typeface="Verdana" panose="020B0604030504040204" pitchFamily="34" charset="0"/>
                <a:cs typeface="Verdana" panose="020B0604030504040204" pitchFamily="34" charset="0"/>
              </a:rPr>
              <a:t>and database development</a:t>
            </a:r>
            <a:endParaRPr lang="en-US" sz="3200" dirty="0">
              <a:ea typeface="Verdana" panose="020B0604030504040204" pitchFamily="34" charset="0"/>
              <a:cs typeface="Verdana" panose="020B0604030504040204" pitchFamily="34" charset="0"/>
            </a:endParaRPr>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11" name="Рисунок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462" y="2083591"/>
            <a:ext cx="2400000" cy="1800000"/>
          </a:xfrm>
          <a:prstGeom prst="rect">
            <a:avLst/>
          </a:prstGeom>
          <a:ln w="38100">
            <a:solidFill>
              <a:schemeClr val="tx1"/>
            </a:solidFill>
          </a:ln>
        </p:spPr>
      </p:pic>
      <p:pic>
        <p:nvPicPr>
          <p:cNvPr id="12"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0056" y="4201732"/>
            <a:ext cx="2380811" cy="1879587"/>
          </a:xfrm>
          <a:prstGeom prst="rect">
            <a:avLst/>
          </a:prstGeom>
          <a:ln w="38100">
            <a:solidFill>
              <a:schemeClr val="tx1"/>
            </a:solidFill>
          </a:ln>
        </p:spPr>
      </p:pic>
    </p:spTree>
    <p:extLst>
      <p:ext uri="{BB962C8B-B14F-4D97-AF65-F5344CB8AC3E}">
        <p14:creationId xmlns:p14="http://schemas.microsoft.com/office/powerpoint/2010/main" val="917526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191"/>
            <a:ext cx="6675120" cy="1303426"/>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Upcoming events:</a:t>
            </a:r>
            <a:endParaRPr lang="en-US" dirty="0"/>
          </a:p>
        </p:txBody>
      </p:sp>
      <p:sp>
        <p:nvSpPr>
          <p:cNvPr id="3" name="Content Placeholder 2"/>
          <p:cNvSpPr>
            <a:spLocks noGrp="1"/>
          </p:cNvSpPr>
          <p:nvPr>
            <p:ph idx="1"/>
          </p:nvPr>
        </p:nvSpPr>
        <p:spPr>
          <a:xfrm>
            <a:off x="525780" y="2268415"/>
            <a:ext cx="7989570" cy="4391783"/>
          </a:xfrm>
        </p:spPr>
        <p:txBody>
          <a:bodyPr>
            <a:normAutofit/>
          </a:bodyPr>
          <a:lstStyle/>
          <a:p>
            <a:r>
              <a:rPr lang="en-US" dirty="0" smtClean="0"/>
              <a:t>China Fisheries Show Nov. 4-6 in Qingdao</a:t>
            </a:r>
          </a:p>
          <a:p>
            <a:r>
              <a:rPr lang="en-US" dirty="0" smtClean="0"/>
              <a:t>ASMI China Trade Reception in Qingdao</a:t>
            </a:r>
          </a:p>
          <a:p>
            <a:r>
              <a:rPr lang="en-US" dirty="0" smtClean="0"/>
              <a:t>“Forever Wild” campaign launch in Europe to coincide with the Christmas season</a:t>
            </a:r>
          </a:p>
          <a:p>
            <a:r>
              <a:rPr lang="en-US" dirty="0" smtClean="0"/>
              <a:t>Market Research for Korea expected in Spring</a:t>
            </a:r>
          </a:p>
          <a:p>
            <a:endParaRPr lang="en-US" dirty="0" smtClean="0"/>
          </a:p>
          <a:p>
            <a:endParaRPr lang="en-US" dirty="0" smtClean="0"/>
          </a:p>
          <a:p>
            <a:pPr>
              <a:buNone/>
            </a:pPr>
            <a:r>
              <a:rPr lang="en-US" sz="4000" dirty="0" smtClean="0"/>
              <a:t>Thank you!!!</a:t>
            </a:r>
            <a:endParaRPr lang="en-US" sz="4000"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276814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191"/>
            <a:ext cx="6675120" cy="1303426"/>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FY15 Program Recap</a:t>
            </a:r>
            <a:endParaRPr lang="en-US" dirty="0"/>
          </a:p>
        </p:txBody>
      </p:sp>
      <p:sp>
        <p:nvSpPr>
          <p:cNvPr id="3" name="Content Placeholder 2"/>
          <p:cNvSpPr>
            <a:spLocks noGrp="1"/>
          </p:cNvSpPr>
          <p:nvPr>
            <p:ph idx="1"/>
          </p:nvPr>
        </p:nvSpPr>
        <p:spPr>
          <a:xfrm>
            <a:off x="628650" y="2186622"/>
            <a:ext cx="7886700" cy="4351338"/>
          </a:xfrm>
        </p:spPr>
        <p:txBody>
          <a:bodyPr>
            <a:normAutofit/>
          </a:bodyPr>
          <a:lstStyle/>
          <a:p>
            <a:r>
              <a:rPr lang="en-US" dirty="0" smtClean="0"/>
              <a:t>Industry outreach July 2015</a:t>
            </a:r>
          </a:p>
          <a:p>
            <a:r>
              <a:rPr lang="en-US" dirty="0" smtClean="0"/>
              <a:t>EU Strategy Session: In conjunction with a meeting of FAS Europe, ASMI held an EU strategy session for OMRs to discuss collaboration, sharing resources, and best practices. </a:t>
            </a:r>
          </a:p>
          <a:p>
            <a:r>
              <a:rPr lang="en-US" dirty="0" smtClean="0"/>
              <a:t>Results: shared resource link, joint photo session and multi-country ad campaign are in the works.</a:t>
            </a:r>
          </a:p>
          <a:p>
            <a:r>
              <a:rPr lang="en-US" i="1" dirty="0" smtClean="0"/>
              <a:t>CAP Recommendation: ASMI should address buyer consolidation in Europe.</a:t>
            </a:r>
          </a:p>
          <a:p>
            <a:endParaRPr lang="en-US" dirty="0">
              <a:solidFill>
                <a:srgbClr val="FF0000"/>
              </a:solidFill>
            </a:endParaRPr>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186509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191"/>
            <a:ext cx="6675120" cy="1303426"/>
          </a:xfrm>
          <a:prstGeom prst="rect">
            <a:avLst/>
          </a:prstGeom>
        </p:spPr>
      </p:pic>
      <p:sp>
        <p:nvSpPr>
          <p:cNvPr id="2" name="Title 1"/>
          <p:cNvSpPr>
            <a:spLocks noGrp="1"/>
          </p:cNvSpPr>
          <p:nvPr>
            <p:ph type="title"/>
          </p:nvPr>
        </p:nvSpPr>
        <p:spPr>
          <a:xfrm>
            <a:off x="525780" y="1363979"/>
            <a:ext cx="7886700" cy="944881"/>
          </a:xfrm>
        </p:spPr>
        <p:txBody>
          <a:bodyPr>
            <a:normAutofit/>
          </a:bodyPr>
          <a:lstStyle/>
          <a:p>
            <a:r>
              <a:rPr lang="en-US" dirty="0" smtClean="0"/>
              <a:t>Program Goals/Accomplishments</a:t>
            </a:r>
            <a:endParaRPr lang="en-US" dirty="0"/>
          </a:p>
        </p:txBody>
      </p:sp>
      <p:sp>
        <p:nvSpPr>
          <p:cNvPr id="3" name="Content Placeholder 2"/>
          <p:cNvSpPr>
            <a:spLocks noGrp="1"/>
          </p:cNvSpPr>
          <p:nvPr>
            <p:ph idx="1"/>
          </p:nvPr>
        </p:nvSpPr>
        <p:spPr>
          <a:xfrm>
            <a:off x="628650" y="2186622"/>
            <a:ext cx="7886700" cy="4351338"/>
          </a:xfrm>
        </p:spPr>
        <p:txBody>
          <a:bodyPr>
            <a:normAutofit fontScale="92500" lnSpcReduction="10000"/>
          </a:bodyPr>
          <a:lstStyle/>
          <a:p>
            <a:pPr lvl="0"/>
            <a:r>
              <a:rPr lang="en-US" i="1" dirty="0" smtClean="0"/>
              <a:t>Goal: ASMI </a:t>
            </a:r>
            <a:r>
              <a:rPr lang="en-US" i="1" dirty="0"/>
              <a:t>will explore possible funding through </a:t>
            </a:r>
            <a:r>
              <a:rPr lang="en-US" i="1" dirty="0" smtClean="0"/>
              <a:t>the FAS </a:t>
            </a:r>
            <a:r>
              <a:rPr lang="en-US" i="1" dirty="0"/>
              <a:t>Emerging Market Program (EMP) for activities in Southeast Asia</a:t>
            </a:r>
            <a:r>
              <a:rPr lang="en-US" i="1" dirty="0" smtClean="0"/>
              <a:t>.</a:t>
            </a:r>
          </a:p>
          <a:p>
            <a:r>
              <a:rPr lang="en-US" i="1" dirty="0" smtClean="0"/>
              <a:t>CAP Recommendation: ASMI should consider targeting development markets in Africa and Asia. </a:t>
            </a:r>
            <a:endParaRPr lang="en-US" dirty="0" smtClean="0"/>
          </a:p>
          <a:p>
            <a:r>
              <a:rPr lang="en-US" dirty="0" smtClean="0"/>
              <a:t>In response to a request for the IMC, the International program applied for and won an EMP grant to explore Southeast Asia. The grant includes Vietnam, Thailand, Indonesia, the Philippines, and Malaysia.</a:t>
            </a:r>
          </a:p>
          <a:p>
            <a:r>
              <a:rPr lang="en-US" dirty="0" smtClean="0"/>
              <a:t>The mission to Southeast Asia will take place in early 2016.</a:t>
            </a:r>
          </a:p>
          <a:p>
            <a:pPr>
              <a:buNone/>
            </a:pPr>
            <a:endParaRPr lang="en-US" dirty="0" smtClean="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276814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6813395" cy="1297234"/>
          </a:xfrm>
          <a:prstGeom prst="rect">
            <a:avLst/>
          </a:prstGeom>
        </p:spPr>
      </p:pic>
      <p:sp>
        <p:nvSpPr>
          <p:cNvPr id="2" name="Title 1"/>
          <p:cNvSpPr>
            <a:spLocks noGrp="1"/>
          </p:cNvSpPr>
          <p:nvPr>
            <p:ph type="title"/>
          </p:nvPr>
        </p:nvSpPr>
        <p:spPr>
          <a:xfrm>
            <a:off x="525780" y="1363979"/>
            <a:ext cx="7886700" cy="944881"/>
          </a:xfrm>
        </p:spPr>
        <p:txBody>
          <a:bodyPr/>
          <a:lstStyle/>
          <a:p>
            <a:r>
              <a:rPr lang="en-US" dirty="0" smtClean="0"/>
              <a:t>China</a:t>
            </a:r>
            <a:endParaRPr lang="en-US" dirty="0"/>
          </a:p>
        </p:txBody>
      </p:sp>
      <p:sp>
        <p:nvSpPr>
          <p:cNvPr id="3" name="Content Placeholder 2"/>
          <p:cNvSpPr>
            <a:spLocks noGrp="1"/>
          </p:cNvSpPr>
          <p:nvPr>
            <p:ph idx="1"/>
          </p:nvPr>
        </p:nvSpPr>
        <p:spPr>
          <a:xfrm>
            <a:off x="628650" y="2186622"/>
            <a:ext cx="7886700" cy="4351338"/>
          </a:xfrm>
        </p:spPr>
        <p:txBody>
          <a:bodyPr>
            <a:normAutofit lnSpcReduction="10000"/>
          </a:bodyPr>
          <a:lstStyle/>
          <a:p>
            <a:pPr marL="0" lvl="0" indent="0">
              <a:buNone/>
            </a:pPr>
            <a:r>
              <a:rPr lang="en-US" i="1" dirty="0" smtClean="0"/>
              <a:t>Goals:</a:t>
            </a:r>
          </a:p>
          <a:p>
            <a:pPr lvl="0"/>
            <a:r>
              <a:rPr lang="en-US" i="1" dirty="0" smtClean="0"/>
              <a:t>Promote </a:t>
            </a:r>
            <a:r>
              <a:rPr lang="en-US" i="1" dirty="0"/>
              <a:t>sole, flounder, pink and chum salmon but also capitalize on demand for sockeye, black cod and crab </a:t>
            </a:r>
          </a:p>
          <a:p>
            <a:pPr lvl="0"/>
            <a:r>
              <a:rPr lang="en-US" i="1" dirty="0"/>
              <a:t>Introduce Alaska </a:t>
            </a:r>
            <a:r>
              <a:rPr lang="en-US" i="1" dirty="0" err="1"/>
              <a:t>pollock</a:t>
            </a:r>
            <a:r>
              <a:rPr lang="en-US" i="1" dirty="0"/>
              <a:t> roe and herring roe to this market </a:t>
            </a:r>
          </a:p>
          <a:p>
            <a:pPr lvl="0"/>
            <a:r>
              <a:rPr lang="en-US" i="1" dirty="0" smtClean="0"/>
              <a:t>Target local chains as well as fast food/quick service restaurants </a:t>
            </a:r>
          </a:p>
          <a:p>
            <a:pPr lvl="0"/>
            <a:r>
              <a:rPr lang="en-US" i="1" dirty="0" smtClean="0"/>
              <a:t>Take </a:t>
            </a:r>
            <a:r>
              <a:rPr lang="en-US" i="1" dirty="0"/>
              <a:t>advantage of expanding e-commerce opportunities </a:t>
            </a:r>
            <a:endParaRPr lang="en-US" i="1" dirty="0" smtClean="0"/>
          </a:p>
          <a:p>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Tree>
    <p:extLst>
      <p:ext uri="{BB962C8B-B14F-4D97-AF65-F5344CB8AC3E}">
        <p14:creationId xmlns:p14="http://schemas.microsoft.com/office/powerpoint/2010/main" val="37781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6813395" cy="1297234"/>
          </a:xfrm>
          <a:prstGeom prst="rect">
            <a:avLst/>
          </a:prstGeom>
        </p:spPr>
      </p:pic>
      <p:sp>
        <p:nvSpPr>
          <p:cNvPr id="3" name="Content Placeholder 2"/>
          <p:cNvSpPr>
            <a:spLocks noGrp="1"/>
          </p:cNvSpPr>
          <p:nvPr>
            <p:ph idx="1"/>
          </p:nvPr>
        </p:nvSpPr>
        <p:spPr>
          <a:xfrm>
            <a:off x="628650" y="1873251"/>
            <a:ext cx="7886700" cy="4664709"/>
          </a:xfrm>
        </p:spPr>
        <p:txBody>
          <a:bodyPr>
            <a:normAutofit/>
          </a:bodyPr>
          <a:lstStyle/>
          <a:p>
            <a:pPr lvl="0"/>
            <a:r>
              <a:rPr lang="en-US" b="1" dirty="0" smtClean="0"/>
              <a:t>Activity Highlight:</a:t>
            </a:r>
          </a:p>
          <a:p>
            <a:pPr lvl="0"/>
            <a:r>
              <a:rPr lang="en-US" dirty="0" smtClean="0"/>
              <a:t>Online </a:t>
            </a:r>
            <a:r>
              <a:rPr lang="en-US" dirty="0"/>
              <a:t>sales </a:t>
            </a:r>
            <a:r>
              <a:rPr lang="en-US" dirty="0" smtClean="0"/>
              <a:t>promotions </a:t>
            </a:r>
            <a:r>
              <a:rPr lang="en-US" dirty="0"/>
              <a:t>with </a:t>
            </a:r>
            <a:r>
              <a:rPr lang="en-US" dirty="0" smtClean="0"/>
              <a:t>JD and YHD.com in 2015</a:t>
            </a:r>
            <a:endParaRPr lang="en-US" dirty="0"/>
          </a:p>
          <a:p>
            <a:r>
              <a:rPr lang="en-US" dirty="0" smtClean="0"/>
              <a:t>ASMI China launched Alaska </a:t>
            </a:r>
            <a:r>
              <a:rPr lang="en-US" dirty="0"/>
              <a:t>seafood online </a:t>
            </a:r>
            <a:r>
              <a:rPr lang="en-US" dirty="0" smtClean="0"/>
              <a:t>promotions </a:t>
            </a:r>
            <a:r>
              <a:rPr lang="en-US" dirty="0"/>
              <a:t>with </a:t>
            </a:r>
            <a:r>
              <a:rPr lang="en-US" dirty="0" smtClean="0"/>
              <a:t>JD and YHD, two of the major </a:t>
            </a:r>
            <a:r>
              <a:rPr lang="en-US" dirty="0"/>
              <a:t>B2C e-commerce industry players.  </a:t>
            </a:r>
            <a:endParaRPr lang="en-US" dirty="0" smtClean="0"/>
          </a:p>
          <a:p>
            <a:r>
              <a:rPr lang="en-US" dirty="0" smtClean="0"/>
              <a:t>Promotions highlighted a </a:t>
            </a:r>
            <a:r>
              <a:rPr lang="en-US" dirty="0"/>
              <a:t>wide variety of Alaska seafood </a:t>
            </a:r>
            <a:r>
              <a:rPr lang="en-US" dirty="0" smtClean="0"/>
              <a:t>including </a:t>
            </a:r>
            <a:r>
              <a:rPr lang="en-US" b="1" dirty="0" smtClean="0"/>
              <a:t>king </a:t>
            </a:r>
            <a:r>
              <a:rPr lang="en-US" b="1" dirty="0"/>
              <a:t>crab, snow crab, salmon, black cod, Pacific cod, yellowfin sole, </a:t>
            </a:r>
            <a:r>
              <a:rPr lang="en-US" b="1" dirty="0" err="1"/>
              <a:t>pollock</a:t>
            </a:r>
            <a:r>
              <a:rPr lang="en-US" b="1" dirty="0"/>
              <a:t>, </a:t>
            </a:r>
            <a:r>
              <a:rPr lang="en-US" b="1" dirty="0" err="1"/>
              <a:t>pollock</a:t>
            </a:r>
            <a:r>
              <a:rPr lang="en-US" b="1" dirty="0"/>
              <a:t> </a:t>
            </a:r>
            <a:r>
              <a:rPr lang="en-US" b="1" dirty="0" smtClean="0"/>
              <a:t>roe, POP, </a:t>
            </a:r>
            <a:r>
              <a:rPr lang="en-US" b="1" dirty="0"/>
              <a:t>shrimp and sea cucumber</a:t>
            </a:r>
            <a:r>
              <a:rPr lang="en-US" dirty="0"/>
              <a:t>.  </a:t>
            </a:r>
            <a:endParaRPr lang="en-US" dirty="0" smtClean="0"/>
          </a:p>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290061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6813395" cy="1297234"/>
          </a:xfrm>
          <a:prstGeom prst="rect">
            <a:avLst/>
          </a:prstGeom>
        </p:spPr>
      </p:pic>
      <p:sp>
        <p:nvSpPr>
          <p:cNvPr id="2" name="Title 1"/>
          <p:cNvSpPr>
            <a:spLocks noGrp="1"/>
          </p:cNvSpPr>
          <p:nvPr>
            <p:ph type="title"/>
          </p:nvPr>
        </p:nvSpPr>
        <p:spPr>
          <a:xfrm>
            <a:off x="525780" y="1363979"/>
            <a:ext cx="7886700" cy="944881"/>
          </a:xfrm>
        </p:spPr>
        <p:txBody>
          <a:bodyPr/>
          <a:lstStyle/>
          <a:p>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图片 1" descr="C:\Users\smh\Desktop\生鲜-阿拉斯加海鲜1.jpg"/>
          <p:cNvPicPr>
            <a:picLocks noGrp="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498223" y="1468193"/>
            <a:ext cx="2137894" cy="5325534"/>
          </a:xfrm>
          <a:prstGeom prst="rect">
            <a:avLst/>
          </a:prstGeom>
          <a:noFill/>
          <a:ln w="38100">
            <a:solidFill>
              <a:schemeClr val="tx1"/>
            </a:solidFill>
            <a:miter lim="800000"/>
            <a:headEnd/>
            <a:tailEnd/>
          </a:ln>
        </p:spPr>
      </p:pic>
      <p:pic>
        <p:nvPicPr>
          <p:cNvPr id="8" name="图片 2" descr="C:\Users\smh\Desktop\001\生鲜-阿拉斯加海鲜12.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5373" y="1468193"/>
            <a:ext cx="1796368" cy="5389807"/>
          </a:xfrm>
          <a:prstGeom prst="rect">
            <a:avLst/>
          </a:prstGeom>
          <a:noFill/>
          <a:ln w="38100">
            <a:solidFill>
              <a:schemeClr val="tx1"/>
            </a:solidFill>
            <a:miter lim="800000"/>
            <a:headEnd/>
            <a:tailEnd/>
          </a:ln>
        </p:spPr>
      </p:pic>
      <p:sp>
        <p:nvSpPr>
          <p:cNvPr id="9" name="TextBox 8"/>
          <p:cNvSpPr txBox="1"/>
          <p:nvPr/>
        </p:nvSpPr>
        <p:spPr>
          <a:xfrm>
            <a:off x="5253412" y="2025908"/>
            <a:ext cx="3084796" cy="4832092"/>
          </a:xfrm>
          <a:prstGeom prst="rect">
            <a:avLst/>
          </a:prstGeom>
          <a:noFill/>
        </p:spPr>
        <p:txBody>
          <a:bodyPr wrap="square" rtlCol="0">
            <a:spAutoFit/>
          </a:bodyPr>
          <a:lstStyle/>
          <a:p>
            <a:pPr lvl="0"/>
            <a:r>
              <a:rPr lang="en-US" sz="2800" b="1" i="1" dirty="0" smtClean="0"/>
              <a:t>Results</a:t>
            </a:r>
            <a:r>
              <a:rPr lang="en-US" sz="2800" b="1" i="1" dirty="0"/>
              <a:t>:</a:t>
            </a:r>
            <a:r>
              <a:rPr lang="en-US" sz="2800" i="1" dirty="0"/>
              <a:t> </a:t>
            </a:r>
            <a:r>
              <a:rPr lang="en-US" sz="2800" i="1" dirty="0" smtClean="0"/>
              <a:t>Combined sales volume of $1 million USD.  Promotions were at a minimal cost to ASMI, $5,000 each.</a:t>
            </a:r>
          </a:p>
          <a:p>
            <a:pPr lvl="0"/>
            <a:r>
              <a:rPr lang="en-US" sz="2800" b="1" i="1" dirty="0" smtClean="0"/>
              <a:t>Results:  </a:t>
            </a:r>
            <a:r>
              <a:rPr lang="en-US" sz="2800" i="1" dirty="0" smtClean="0"/>
              <a:t>Cumulative online sales of $83 million for FY15</a:t>
            </a:r>
            <a:endParaRPr lang="en-US" sz="2800" b="1" dirty="0"/>
          </a:p>
          <a:p>
            <a:endParaRPr lang="en-US" sz="2800" dirty="0"/>
          </a:p>
        </p:txBody>
      </p:sp>
    </p:spTree>
    <p:extLst>
      <p:ext uri="{BB962C8B-B14F-4D97-AF65-F5344CB8AC3E}">
        <p14:creationId xmlns:p14="http://schemas.microsoft.com/office/powerpoint/2010/main" val="142370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6813395" cy="1297234"/>
          </a:xfrm>
          <a:prstGeom prst="rect">
            <a:avLst/>
          </a:prstGeom>
        </p:spPr>
      </p:pic>
      <p:sp>
        <p:nvSpPr>
          <p:cNvPr id="2" name="Title 1"/>
          <p:cNvSpPr>
            <a:spLocks noGrp="1"/>
          </p:cNvSpPr>
          <p:nvPr>
            <p:ph type="title"/>
          </p:nvPr>
        </p:nvSpPr>
        <p:spPr>
          <a:xfrm>
            <a:off x="525780" y="1363979"/>
            <a:ext cx="7886700" cy="944881"/>
          </a:xfrm>
        </p:spPr>
        <p:txBody>
          <a:bodyPr/>
          <a:lstStyle/>
          <a:p>
            <a:endParaRPr lang="en-US" dirty="0"/>
          </a:p>
        </p:txBody>
      </p:sp>
      <p:sp>
        <p:nvSpPr>
          <p:cNvPr id="3" name="Content Placeholder 2"/>
          <p:cNvSpPr>
            <a:spLocks noGrp="1"/>
          </p:cNvSpPr>
          <p:nvPr>
            <p:ph idx="1"/>
          </p:nvPr>
        </p:nvSpPr>
        <p:spPr>
          <a:xfrm>
            <a:off x="4473548" y="1512277"/>
            <a:ext cx="4103781" cy="4958861"/>
          </a:xfrm>
        </p:spPr>
        <p:txBody>
          <a:bodyPr>
            <a:normAutofit fontScale="92500" lnSpcReduction="20000"/>
          </a:bodyPr>
          <a:lstStyle/>
          <a:p>
            <a:r>
              <a:rPr lang="en-US" b="1" dirty="0" smtClean="0"/>
              <a:t>Activity Highlight:</a:t>
            </a:r>
          </a:p>
          <a:p>
            <a:r>
              <a:rPr lang="en-US" dirty="0" smtClean="0"/>
              <a:t>Alaska Seafood Promotion with Seafood Stand, a chain restaurant in HK serving western-style fast food.</a:t>
            </a:r>
          </a:p>
          <a:p>
            <a:r>
              <a:rPr lang="en-US" b="1" dirty="0" smtClean="0"/>
              <a:t>Results: </a:t>
            </a:r>
          </a:p>
          <a:p>
            <a:r>
              <a:rPr lang="en-US" dirty="0" smtClean="0"/>
              <a:t>4,120kg </a:t>
            </a:r>
            <a:r>
              <a:rPr lang="en-US" dirty="0"/>
              <a:t>Alaska </a:t>
            </a:r>
            <a:r>
              <a:rPr lang="en-US" dirty="0" smtClean="0"/>
              <a:t>seafood was </a:t>
            </a:r>
            <a:r>
              <a:rPr lang="en-US" dirty="0"/>
              <a:t>sold </a:t>
            </a:r>
            <a:r>
              <a:rPr lang="en-US" dirty="0" smtClean="0"/>
              <a:t>during the promotion, worth US $167,479.</a:t>
            </a:r>
          </a:p>
          <a:p>
            <a:r>
              <a:rPr lang="en-US" dirty="0" smtClean="0"/>
              <a:t>Due to the success of the promotion, Alaska cod and black cod are now on the permanent menu.</a:t>
            </a:r>
            <a:endParaRPr lang="en-US" dirty="0"/>
          </a:p>
        </p:txBody>
      </p:sp>
      <p:sp>
        <p:nvSpPr>
          <p:cNvPr id="5" name="Flowchart: Process 4"/>
          <p:cNvSpPr/>
          <p:nvPr/>
        </p:nvSpPr>
        <p:spPr>
          <a:xfrm>
            <a:off x="0" y="1"/>
            <a:ext cx="9144000" cy="1297234"/>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8104" y="182564"/>
            <a:ext cx="1962912" cy="987552"/>
          </a:xfrm>
          <a:prstGeom prst="rect">
            <a:avLst/>
          </a:prstGeom>
        </p:spPr>
      </p:pic>
      <p:pic>
        <p:nvPicPr>
          <p:cNvPr id="7" name="图片 1" descr="D:\BaiduYunDownload\HK-menu promotion-Seafood Stand\396_1706\396_1706\IMAG022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 y="1539280"/>
            <a:ext cx="1771650" cy="3076575"/>
          </a:xfrm>
          <a:prstGeom prst="rect">
            <a:avLst/>
          </a:prstGeom>
          <a:noFill/>
          <a:ln w="38100">
            <a:solidFill>
              <a:schemeClr val="tx1"/>
            </a:solidFill>
            <a:miter lim="800000"/>
            <a:headEnd/>
            <a:tailEnd/>
          </a:ln>
        </p:spPr>
      </p:pic>
      <p:pic>
        <p:nvPicPr>
          <p:cNvPr id="8" name="图片 4" descr="D:\BaiduYunDownload\HK-menu promotion-Seafood Stand\396_1706\396_1706\IMAG0225.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539" y="1539279"/>
            <a:ext cx="1739900" cy="3076575"/>
          </a:xfrm>
          <a:prstGeom prst="rect">
            <a:avLst/>
          </a:prstGeom>
          <a:noFill/>
          <a:ln w="38100">
            <a:solidFill>
              <a:schemeClr val="tx1"/>
            </a:solidFill>
            <a:miter lim="800000"/>
            <a:headEnd/>
            <a:tailEnd/>
          </a:ln>
        </p:spPr>
      </p:pic>
      <p:pic>
        <p:nvPicPr>
          <p:cNvPr id="9" name="图片 2" descr="D:\BaiduYunDownload\HK-menu promotion-Seafood Stand\396_1706\396_1706\IMG_7581.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0614" y="4791156"/>
            <a:ext cx="2609850" cy="187642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252959810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7895</TotalTime>
  <Words>2271</Words>
  <Application>Microsoft Office PowerPoint</Application>
  <PresentationFormat>On-screen Show (4:3)</PresentationFormat>
  <Paragraphs>216</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ASMI International  All Hands Meeting</vt:lpstr>
      <vt:lpstr>Contents</vt:lpstr>
      <vt:lpstr>FY15 Program Recap</vt:lpstr>
      <vt:lpstr>FY15 Program Recap</vt:lpstr>
      <vt:lpstr>Program Goals/Accomplishments</vt:lpstr>
      <vt:lpstr>China</vt:lpstr>
      <vt:lpstr>PowerPoint Presentation</vt:lpstr>
      <vt:lpstr>PowerPoint Presentation</vt:lpstr>
      <vt:lpstr>PowerPoint Presentation</vt:lpstr>
      <vt:lpstr>Japan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Northern Europe</vt:lpstr>
      <vt:lpstr>PowerPoint Presentation</vt:lpstr>
      <vt:lpstr>PowerPoint Presentation</vt:lpstr>
      <vt:lpstr>PowerPoint Presentation</vt:lpstr>
      <vt:lpstr>PowerPoint Presentation</vt:lpstr>
      <vt:lpstr>PowerPoint Presentation</vt:lpstr>
      <vt:lpstr>PowerPoint Presentation</vt:lpstr>
      <vt:lpstr>Southern Europe</vt:lpstr>
      <vt:lpstr>PowerPoint Presentation</vt:lpstr>
      <vt:lpstr>PowerPoint Presentation</vt:lpstr>
      <vt:lpstr>PowerPoint Presentation</vt:lpstr>
      <vt:lpstr>Western Europe</vt:lpstr>
      <vt:lpstr>PowerPoint Presentation</vt:lpstr>
      <vt:lpstr>Central Europe</vt:lpstr>
      <vt:lpstr>PowerPoint Presentation</vt:lpstr>
      <vt:lpstr>Eastern Europe</vt:lpstr>
      <vt:lpstr>PowerPoint Presentation</vt:lpstr>
      <vt:lpstr>PowerPoint Presentation</vt:lpstr>
      <vt:lpstr>Upcoming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ASMI International Program</dc:title>
  <dc:creator>Hannah Lindoff</dc:creator>
  <cp:lastModifiedBy>byteadim</cp:lastModifiedBy>
  <cp:revision>161</cp:revision>
  <cp:lastPrinted>2015-10-21T16:02:17Z</cp:lastPrinted>
  <dcterms:created xsi:type="dcterms:W3CDTF">2015-09-08T03:50:16Z</dcterms:created>
  <dcterms:modified xsi:type="dcterms:W3CDTF">2015-10-26T19:36:02Z</dcterms:modified>
</cp:coreProperties>
</file>